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sldIdLst>
    <p:sldId id="256" r:id="rId2"/>
    <p:sldId id="304" r:id="rId3"/>
    <p:sldId id="305" r:id="rId4"/>
    <p:sldId id="306" r:id="rId5"/>
    <p:sldId id="351" r:id="rId6"/>
    <p:sldId id="310" r:id="rId7"/>
    <p:sldId id="311" r:id="rId8"/>
    <p:sldId id="341" r:id="rId9"/>
    <p:sldId id="308" r:id="rId10"/>
    <p:sldId id="352" r:id="rId11"/>
    <p:sldId id="309"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TAPP" initials="JT" lastIdx="8" clrIdx="0"/>
  <p:cmAuthor id="1" name="Jay Tapp" initials="JT" lastIdx="24" clrIdx="1">
    <p:extLst>
      <p:ext uri="{19B8F6BF-5375-455C-9EA6-DF929625EA0E}">
        <p15:presenceInfo xmlns:p15="http://schemas.microsoft.com/office/powerpoint/2012/main" userId="b2da24276dda20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A3C"/>
    <a:srgbClr val="008000"/>
    <a:srgbClr val="C2DB2B"/>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6"/>
    <p:restoredTop sz="94478" autoAdjust="0"/>
  </p:normalViewPr>
  <p:slideViewPr>
    <p:cSldViewPr snapToGrid="0">
      <p:cViewPr varScale="1">
        <p:scale>
          <a:sx n="68" d="100"/>
          <a:sy n="68" d="100"/>
        </p:scale>
        <p:origin x="48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6T11:53:13.226" idx="24">
    <p:pos x="437" y="112"/>
    <p:text>Added this line...Great example.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2-06T11:53:13.226" idx="24">
    <p:pos x="437" y="112"/>
    <p:text>Added this line...Great example.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14400" y="1122362"/>
            <a:ext cx="103632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7"/>
            <a:ext cx="6172204" cy="4873627"/>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7"/>
            <a:ext cx="6172204" cy="4873627"/>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1"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1"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4E1316-6944-4A0C-891E-C638C224B701}" type="datetimeFigureOut">
              <a:rPr lang="en-US" smtClean="0"/>
              <a:pPr/>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1DBFB-A15A-4359-8576-CD2E14FAAD19}" type="slidenum">
              <a:rPr lang="en-US" smtClean="0"/>
              <a:pPr/>
              <a:t>‹#›</a:t>
            </a:fld>
            <a:endParaRPr lang="en-US"/>
          </a:p>
        </p:txBody>
      </p:sp>
    </p:spTree>
    <p:extLst>
      <p:ext uri="{BB962C8B-B14F-4D97-AF65-F5344CB8AC3E}">
        <p14:creationId xmlns:p14="http://schemas.microsoft.com/office/powerpoint/2010/main" val="2546686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7"/>
            <a:ext cx="10515600" cy="132556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23" y="6404296"/>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 id="2147483660" r:id="rId5"/>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illgerski@tricoconnections.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4" name="TextBox 4"/>
          <p:cNvSpPr txBox="1"/>
          <p:nvPr/>
        </p:nvSpPr>
        <p:spPr>
          <a:xfrm>
            <a:off x="230221" y="124768"/>
            <a:ext cx="11731557" cy="120032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600" b="1">
                <a:solidFill>
                  <a:srgbClr val="FFFFFF"/>
                </a:solidFill>
                <a:effectLst>
                  <a:outerShdw blurRad="38100" dist="38100" dir="2700000" rotWithShape="0">
                    <a:srgbClr val="000000">
                      <a:alpha val="43137"/>
                    </a:srgbClr>
                  </a:outerShdw>
                </a:effectLst>
                <a:latin typeface="Source Sans Pro"/>
                <a:ea typeface="Source Sans Pro"/>
                <a:cs typeface="Source Sans Pro"/>
                <a:sym typeface="Source Sans Pro"/>
              </a:defRPr>
            </a:lvl1pPr>
          </a:lstStyle>
          <a:p>
            <a:r>
              <a:rPr lang="en-US" sz="7200" dirty="0">
                <a:effectLst/>
              </a:rPr>
              <a:t>SENIOR</a:t>
            </a:r>
            <a:r>
              <a:rPr lang="en-US" sz="7200" dirty="0">
                <a:solidFill>
                  <a:schemeClr val="tx1"/>
                </a:solidFill>
                <a:effectLst/>
              </a:rPr>
              <a:t>2</a:t>
            </a:r>
            <a:r>
              <a:rPr lang="en-US" sz="7200" dirty="0">
                <a:effectLst/>
              </a:rPr>
              <a:t>SENIOR</a:t>
            </a:r>
            <a:endParaRPr lang="en-US" sz="7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extBox 13"/>
          <p:cNvSpPr txBox="1"/>
          <p:nvPr/>
        </p:nvSpPr>
        <p:spPr>
          <a:xfrm>
            <a:off x="1582479" y="1154886"/>
            <a:ext cx="10962290" cy="44012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r>
              <a:rPr kumimoji="0" lang="en-US" sz="2800" b="1" i="1" u="none" strike="noStrike" kern="0" cap="none" spc="0" normalizeH="0" baseline="0" noProof="0" dirty="0">
                <a:ln>
                  <a:noFill/>
                </a:ln>
                <a:solidFill>
                  <a:srgbClr val="000000"/>
                </a:solidFill>
                <a:effectLst/>
                <a:uLnTx/>
                <a:uFillTx/>
                <a:ea typeface="Source Sans Pro"/>
                <a:sym typeface="Source Sans Pro"/>
              </a:rPr>
              <a:t>For further information:</a:t>
            </a:r>
          </a:p>
          <a:p>
            <a:pPr marL="0" marR="0" lvl="0" indent="0" algn="l"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endParaRPr lang="en-US" sz="2800" b="1" dirty="0">
              <a:ea typeface="Source Sans Pro"/>
              <a:sym typeface="Source Sans Pro"/>
            </a:endParaRPr>
          </a:p>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r>
              <a:rPr kumimoji="0" lang="en-US" sz="2800" b="1" i="0" u="none" strike="noStrike" kern="0" cap="none" spc="0" normalizeH="0" baseline="0" noProof="0" dirty="0">
                <a:ln>
                  <a:noFill/>
                </a:ln>
                <a:solidFill>
                  <a:srgbClr val="000000"/>
                </a:solidFill>
                <a:effectLst/>
                <a:uLnTx/>
                <a:uFillTx/>
                <a:ea typeface="Source Sans Pro"/>
                <a:sym typeface="Source Sans Pro"/>
              </a:rPr>
              <a:t>Bill Gerski</a:t>
            </a:r>
          </a:p>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endParaRPr kumimoji="0" lang="en-US" sz="2800" b="1" i="0" u="none" strike="noStrike" kern="0" cap="none" spc="0" normalizeH="0" baseline="0" noProof="0" dirty="0">
              <a:ln>
                <a:noFill/>
              </a:ln>
              <a:solidFill>
                <a:srgbClr val="000000"/>
              </a:solidFill>
              <a:effectLst/>
              <a:uLnTx/>
              <a:uFillTx/>
              <a:ea typeface="Source Sans Pro"/>
              <a:sym typeface="Source Sans Pro"/>
            </a:endParaRPr>
          </a:p>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r>
              <a:rPr lang="en-US" sz="2800" b="1" dirty="0">
                <a:ea typeface="Source Sans Pro"/>
                <a:sym typeface="Source Sans Pro"/>
              </a:rPr>
              <a:t>SVP Business Development, Tri-Co Connections</a:t>
            </a:r>
          </a:p>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endParaRPr lang="en-US" sz="2800" b="1" dirty="0">
              <a:ea typeface="Source Sans Pro"/>
              <a:sym typeface="Source Sans Pro"/>
            </a:endParaRPr>
          </a:p>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r>
              <a:rPr lang="en-US" sz="2800" b="1" dirty="0">
                <a:ea typeface="Source Sans Pro"/>
                <a:sym typeface="Source Sans Pro"/>
                <a:hlinkClick r:id="rId3"/>
              </a:rPr>
              <a:t>billgerski@tricoconnections.com</a:t>
            </a:r>
            <a:endParaRPr lang="en-US" sz="2800" b="1" dirty="0">
              <a:ea typeface="Source Sans Pro"/>
              <a:sym typeface="Source Sans Pro"/>
            </a:endParaRPr>
          </a:p>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endParaRPr lang="en-US" sz="2800" b="1" dirty="0">
              <a:ea typeface="Source Sans Pro"/>
              <a:sym typeface="Source Sans Pro"/>
            </a:endParaRPr>
          </a:p>
          <a:p>
            <a:pPr marL="0" marR="0" lvl="0" indent="0" algn="ctr"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r>
              <a:rPr lang="en-US" sz="2800" b="1" dirty="0">
                <a:ea typeface="Source Sans Pro"/>
                <a:sym typeface="Source Sans Pro"/>
              </a:rPr>
              <a:t>M: 702-493-6142</a:t>
            </a:r>
          </a:p>
          <a:p>
            <a:pPr marL="0" marR="0" lvl="0" indent="0" algn="l" defTabSz="457200" rtl="0" eaLnBrk="1" fontAlgn="auto" latinLnBrk="0" hangingPunct="0">
              <a:lnSpc>
                <a:spcPct val="100000"/>
              </a:lnSpc>
              <a:spcBef>
                <a:spcPts val="0"/>
              </a:spcBef>
              <a:spcAft>
                <a:spcPts val="0"/>
              </a:spcAft>
              <a:buClrTx/>
              <a:buSzTx/>
              <a:buFontTx/>
              <a:buNone/>
              <a:tabLst/>
              <a:defRPr b="1">
                <a:latin typeface="Source Sans Pro"/>
                <a:ea typeface="Source Sans Pro"/>
                <a:cs typeface="Source Sans Pro"/>
                <a:sym typeface="Source Sans Pro"/>
              </a:defRPr>
            </a:pPr>
            <a:endParaRPr kumimoji="0" lang="en-US" sz="2800" b="1" i="0" u="none" strike="noStrike" kern="0" cap="none" spc="0" normalizeH="0" baseline="0" noProof="0" dirty="0">
              <a:ln>
                <a:noFill/>
              </a:ln>
              <a:solidFill>
                <a:srgbClr val="000000"/>
              </a:solidFill>
              <a:effectLst/>
              <a:uLnTx/>
              <a:uFillTx/>
              <a:latin typeface="Source Sans Pro"/>
              <a:ea typeface="Source Sans Pro"/>
              <a:sym typeface="Source Sans Pro"/>
            </a:endParaRPr>
          </a:p>
        </p:txBody>
      </p:sp>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Source Sans Pro" panose="020B0503030403020204" pitchFamily="34" charset="0"/>
                <a:cs typeface="Calibri"/>
                <a:sym typeface="Source Sans Pro"/>
              </a:rPr>
              <a:t>6</a:t>
            </a:r>
            <a:endParaRPr kumimoji="0" lang="en-US" sz="1800" b="1" i="0" u="none" strike="noStrike" kern="0" cap="none" spc="0" normalizeH="0" baseline="0" noProof="0" dirty="0">
              <a:ln>
                <a:noFill/>
              </a:ln>
              <a:solidFill>
                <a:srgbClr val="000000"/>
              </a:solidFill>
              <a:effectLst/>
              <a:uLnTx/>
              <a:uFillTx/>
              <a:latin typeface="Source Sans Pro" panose="020B0503030403020204" pitchFamily="34" charset="0"/>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6809D541-155D-43C2-A31A-AE22D83EDB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pic>
        <p:nvPicPr>
          <p:cNvPr id="3" name="Picture 2" descr="A person wearing glasses&#10;&#10;Description automatically generated with medium confidence">
            <a:extLst>
              <a:ext uri="{FF2B5EF4-FFF2-40B4-BE49-F238E27FC236}">
                <a16:creationId xmlns:a16="http://schemas.microsoft.com/office/drawing/2014/main" id="{F4B0C763-7E73-4616-B4A6-B15D3B9C5F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109" y="1821815"/>
            <a:ext cx="2374397" cy="2374397"/>
          </a:xfrm>
          <a:prstGeom prst="rect">
            <a:avLst/>
          </a:prstGeom>
        </p:spPr>
      </p:pic>
    </p:spTree>
    <p:extLst>
      <p:ext uri="{BB962C8B-B14F-4D97-AF65-F5344CB8AC3E}">
        <p14:creationId xmlns:p14="http://schemas.microsoft.com/office/powerpoint/2010/main" val="16772459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2B914D-604A-44B2-B8CA-F8FAAC6CBB16}"/>
              </a:ext>
            </a:extLst>
          </p:cNvPr>
          <p:cNvSpPr txBox="1"/>
          <p:nvPr/>
        </p:nvSpPr>
        <p:spPr>
          <a:xfrm>
            <a:off x="-613442" y="2632392"/>
            <a:ext cx="6069600" cy="175432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latin typeface="Montserrat" pitchFamily="50" charset="0"/>
              </a:rPr>
              <a:t>THANK </a:t>
            </a:r>
          </a:p>
          <a:p>
            <a:pPr algn="ctr"/>
            <a:r>
              <a:rPr lang="en-US" sz="5400" b="1" spc="150" dirty="0">
                <a:ln w="11430"/>
                <a:solidFill>
                  <a:srgbClr val="F8F8F8"/>
                </a:solidFill>
                <a:effectLst>
                  <a:outerShdw blurRad="25400" algn="tl" rotWithShape="0">
                    <a:srgbClr val="000000">
                      <a:alpha val="43000"/>
                    </a:srgbClr>
                  </a:outerShdw>
                </a:effectLst>
                <a:latin typeface="Montserrat" pitchFamily="50" charset="0"/>
              </a:rPr>
              <a:t>YOU</a:t>
            </a:r>
          </a:p>
        </p:txBody>
      </p:sp>
      <p:pic>
        <p:nvPicPr>
          <p:cNvPr id="3" name="Picture 2" descr="A close up of a sign&#10;&#10;Description automatically generated">
            <a:extLst>
              <a:ext uri="{FF2B5EF4-FFF2-40B4-BE49-F238E27FC236}">
                <a16:creationId xmlns:a16="http://schemas.microsoft.com/office/drawing/2014/main" id="{18203376-C79A-4B98-822A-49D5645AD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954" y="378059"/>
            <a:ext cx="2337006" cy="23370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2</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sp>
        <p:nvSpPr>
          <p:cNvPr id="3" name="TextBox 2">
            <a:extLst>
              <a:ext uri="{FF2B5EF4-FFF2-40B4-BE49-F238E27FC236}">
                <a16:creationId xmlns:a16="http://schemas.microsoft.com/office/drawing/2014/main" id="{05DB4C5B-8509-44D9-948C-4327B477FCC9}"/>
              </a:ext>
            </a:extLst>
          </p:cNvPr>
          <p:cNvSpPr txBox="1"/>
          <p:nvPr/>
        </p:nvSpPr>
        <p:spPr>
          <a:xfrm>
            <a:off x="468923" y="239151"/>
            <a:ext cx="11254153" cy="55399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kumimoji="0" lang="en-US" sz="3200" b="1" i="0" strike="noStrike" kern="1200" cap="none" spc="0" normalizeH="0" baseline="0" noProof="0" dirty="0">
                <a:ln>
                  <a:noFill/>
                </a:ln>
                <a:solidFill>
                  <a:prstClr val="black"/>
                </a:solidFill>
                <a:effectLst/>
                <a:uLnTx/>
                <a:uFillTx/>
                <a:latin typeface="Montserrat" panose="00000500000000000000" pitchFamily="50" charset="0"/>
                <a:ea typeface="Source Sans Pro" panose="020B0503030403020204" pitchFamily="34" charset="0"/>
              </a:rPr>
              <a:t>About Tri-Co Connections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Tri-Co Connections, an LLC of Tri-County Rural Electric Cooperative Inc., will construct 3,250 miles of fiber line over the course of six years to 16,600 </a:t>
            </a:r>
            <a:r>
              <a:rPr kumimoji="0" lang="en-US" sz="2000" i="0" u="sng"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members</a:t>
            </a:r>
            <a:r>
              <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Our territory covers about 5,000 square miles in north central Pennsylvania. Our service area is primarily in Potter, Tioga, Bradford and northern Lycoming Counties. We also extend into parts of Cameron, Clinton and McKean Counties.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The cost of the entire project is about $77 million, with much of that coming from state and federal grants and loans.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Tri-Co Connections, through Tri-County Rural Electric Cooperative, already owns the poles that will be used to build the fiber network. We also have the trust of our membership.  Electric cooperatives are positioned, more than anyone else, to provide solutions for developing high-speed Internet networks in our sparsely-populated rural markets.</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Source Sans Pro" panose="020B0503030403020204" pitchFamily="34" charset="0"/>
              <a:ea typeface="Source Sans Pro" panose="020B0503030403020204" pitchFamily="34" charset="0"/>
              <a:sym typeface="Calibri"/>
            </a:endParaRPr>
          </a:p>
        </p:txBody>
      </p:sp>
      <p:pic>
        <p:nvPicPr>
          <p:cNvPr id="5" name="Picture 4" descr="A close up of a sign&#10;&#10;Description automatically generated">
            <a:extLst>
              <a:ext uri="{FF2B5EF4-FFF2-40B4-BE49-F238E27FC236}">
                <a16:creationId xmlns:a16="http://schemas.microsoft.com/office/drawing/2014/main" id="{4AB52404-FC32-4A99-8117-9C1F5E7EE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spTree>
    <p:extLst>
      <p:ext uri="{BB962C8B-B14F-4D97-AF65-F5344CB8AC3E}">
        <p14:creationId xmlns:p14="http://schemas.microsoft.com/office/powerpoint/2010/main" val="5677405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extBox 13"/>
          <p:cNvSpPr txBox="1"/>
          <p:nvPr/>
        </p:nvSpPr>
        <p:spPr>
          <a:xfrm>
            <a:off x="504603" y="1136066"/>
            <a:ext cx="11182794" cy="397031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b="1">
                <a:latin typeface="Source Sans Pro"/>
                <a:ea typeface="Source Sans Pro"/>
                <a:cs typeface="Source Sans Pro"/>
                <a:sym typeface="Source Sans Pro"/>
              </a:defRPr>
            </a:pPr>
            <a:r>
              <a:rPr lang="en-US" dirty="0"/>
              <a:t>Challenges:</a:t>
            </a:r>
          </a:p>
          <a:p>
            <a:pPr>
              <a:defRPr b="1">
                <a:latin typeface="Source Sans Pro"/>
                <a:ea typeface="Source Sans Pro"/>
                <a:cs typeface="Source Sans Pro"/>
                <a:sym typeface="Source Sans Pro"/>
              </a:defRPr>
            </a:pPr>
            <a:endParaRPr lang="en-US" dirty="0"/>
          </a:p>
          <a:p>
            <a:pPr marL="342900" indent="-342900">
              <a:buFont typeface="Arial" panose="020B0604020202020204" pitchFamily="34" charset="0"/>
              <a:buChar char="•"/>
              <a:defRPr b="1">
                <a:latin typeface="Source Sans Pro"/>
                <a:ea typeface="Source Sans Pro"/>
                <a:cs typeface="Source Sans Pro"/>
                <a:sym typeface="Source Sans Pro"/>
              </a:defRPr>
            </a:pPr>
            <a:r>
              <a:rPr lang="en-US" dirty="0"/>
              <a:t>42% Seasonal / Second Homes</a:t>
            </a:r>
          </a:p>
          <a:p>
            <a:pPr>
              <a:defRPr b="1">
                <a:latin typeface="Source Sans Pro"/>
                <a:ea typeface="Source Sans Pro"/>
                <a:cs typeface="Source Sans Pro"/>
                <a:sym typeface="Source Sans Pro"/>
              </a:defRPr>
            </a:pPr>
            <a:endParaRPr lang="en-US" dirty="0"/>
          </a:p>
          <a:p>
            <a:pPr marL="342900" lvl="1" indent="-342900">
              <a:buFont typeface="Arial" panose="020B0604020202020204" pitchFamily="34" charset="0"/>
              <a:buChar char="•"/>
              <a:defRPr b="1">
                <a:latin typeface="Source Sans Pro"/>
                <a:ea typeface="Source Sans Pro"/>
                <a:cs typeface="Source Sans Pro"/>
                <a:sym typeface="Source Sans Pro"/>
              </a:defRPr>
            </a:pPr>
            <a:r>
              <a:rPr lang="en-US" dirty="0"/>
              <a:t>5.8 Homes Per Mile </a:t>
            </a:r>
            <a:r>
              <a:rPr lang="en-US" i="1" dirty="0"/>
              <a:t>(vs. 1216 homes per square mile in Phoenix)</a:t>
            </a:r>
          </a:p>
          <a:p>
            <a:pPr lvl="1">
              <a:defRPr b="1">
                <a:latin typeface="Source Sans Pro"/>
                <a:ea typeface="Source Sans Pro"/>
                <a:cs typeface="Source Sans Pro"/>
                <a:sym typeface="Source Sans Pro"/>
              </a:defRPr>
            </a:pPr>
            <a:endParaRPr lang="en-US" dirty="0"/>
          </a:p>
          <a:p>
            <a:pPr marL="342900" lvl="1" indent="-342900">
              <a:buFont typeface="Arial" panose="020B0604020202020204" pitchFamily="34" charset="0"/>
              <a:buChar char="•"/>
              <a:defRPr b="1">
                <a:latin typeface="Source Sans Pro"/>
                <a:ea typeface="Source Sans Pro"/>
                <a:cs typeface="Source Sans Pro"/>
                <a:sym typeface="Source Sans Pro"/>
              </a:defRPr>
            </a:pPr>
            <a:r>
              <a:rPr lang="en-US" dirty="0"/>
              <a:t>13.34 people per square mile </a:t>
            </a:r>
            <a:r>
              <a:rPr lang="en-US" i="1" dirty="0"/>
              <a:t>(vs. 2797 people/square mile in Phoenix)</a:t>
            </a:r>
          </a:p>
          <a:p>
            <a:pPr marL="342900" lvl="1" indent="-342900">
              <a:buFont typeface="Arial" panose="020B0604020202020204" pitchFamily="34" charset="0"/>
              <a:buChar char="•"/>
              <a:defRPr b="1">
                <a:latin typeface="Source Sans Pro"/>
                <a:ea typeface="Source Sans Pro"/>
                <a:cs typeface="Source Sans Pro"/>
                <a:sym typeface="Source Sans Pro"/>
              </a:defRPr>
            </a:pPr>
            <a:endParaRPr lang="en-US" dirty="0"/>
          </a:p>
          <a:p>
            <a:pPr marL="342900" lvl="1" indent="-342900">
              <a:buFont typeface="Arial" panose="020B0604020202020204" pitchFamily="34" charset="0"/>
              <a:buChar char="•"/>
              <a:defRPr b="1">
                <a:latin typeface="Source Sans Pro"/>
                <a:ea typeface="Source Sans Pro"/>
                <a:cs typeface="Source Sans Pro"/>
                <a:sym typeface="Source Sans Pro"/>
              </a:defRPr>
            </a:pPr>
            <a:r>
              <a:rPr lang="en-US" dirty="0"/>
              <a:t>40% + Seniors</a:t>
            </a:r>
          </a:p>
          <a:p>
            <a:pPr marL="342900" lvl="1" indent="-342900">
              <a:buFont typeface="Arial" panose="020B0604020202020204" pitchFamily="34" charset="0"/>
              <a:buChar char="•"/>
              <a:defRPr b="1">
                <a:latin typeface="Source Sans Pro"/>
                <a:ea typeface="Source Sans Pro"/>
                <a:cs typeface="Source Sans Pro"/>
                <a:sym typeface="Source Sans Pro"/>
              </a:defRPr>
            </a:pPr>
            <a:endParaRPr lang="en-US" dirty="0"/>
          </a:p>
          <a:p>
            <a:pPr marL="342900" lvl="1" indent="-342900">
              <a:buFont typeface="Arial" panose="020B0604020202020204" pitchFamily="34" charset="0"/>
              <a:buChar char="•"/>
              <a:defRPr b="1">
                <a:latin typeface="Source Sans Pro"/>
                <a:ea typeface="Source Sans Pro"/>
                <a:cs typeface="Source Sans Pro"/>
                <a:sym typeface="Source Sans Pro"/>
              </a:defRPr>
            </a:pPr>
            <a:r>
              <a:rPr lang="en-US" dirty="0"/>
              <a:t>Distance / Density / Terrain</a:t>
            </a:r>
          </a:p>
          <a:p>
            <a:pPr marL="342900" lvl="1" indent="-342900">
              <a:buFont typeface="Arial" panose="020B0604020202020204" pitchFamily="34" charset="0"/>
              <a:buChar char="•"/>
              <a:defRPr b="1">
                <a:latin typeface="Source Sans Pro"/>
                <a:ea typeface="Source Sans Pro"/>
                <a:cs typeface="Source Sans Pro"/>
                <a:sym typeface="Source Sans Pro"/>
              </a:defRPr>
            </a:pPr>
            <a:endParaRPr lang="en-US" dirty="0"/>
          </a:p>
          <a:p>
            <a:pPr marL="342900" lvl="1" indent="-342900">
              <a:buFont typeface="Arial" panose="020B0604020202020204" pitchFamily="34" charset="0"/>
              <a:buChar char="•"/>
              <a:defRPr b="1">
                <a:latin typeface="Source Sans Pro"/>
                <a:ea typeface="Source Sans Pro"/>
                <a:cs typeface="Source Sans Pro"/>
                <a:sym typeface="Source Sans Pro"/>
              </a:defRPr>
            </a:pPr>
            <a:r>
              <a:rPr lang="en-US" dirty="0"/>
              <a:t>Cost - $80 million</a:t>
            </a:r>
          </a:p>
          <a:p>
            <a:pPr lvl="3">
              <a:defRPr b="1">
                <a:latin typeface="Source Sans Pro"/>
                <a:ea typeface="Source Sans Pro"/>
                <a:cs typeface="Source Sans Pro"/>
                <a:sym typeface="Source Sans Pro"/>
              </a:defRPr>
            </a:pPr>
            <a:r>
              <a:rPr lang="en-US" dirty="0"/>
              <a:t>            -Government subsidies</a:t>
            </a:r>
          </a:p>
        </p:txBody>
      </p:sp>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3</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sp>
        <p:nvSpPr>
          <p:cNvPr id="5" name="TextBox 3">
            <a:extLst>
              <a:ext uri="{FF2B5EF4-FFF2-40B4-BE49-F238E27FC236}">
                <a16:creationId xmlns:a16="http://schemas.microsoft.com/office/drawing/2014/main" id="{DE2193D1-6FE5-43B3-BFDE-4AB4824F00EA}"/>
              </a:ext>
            </a:extLst>
          </p:cNvPr>
          <p:cNvSpPr txBox="1"/>
          <p:nvPr/>
        </p:nvSpPr>
        <p:spPr>
          <a:xfrm>
            <a:off x="0" y="326089"/>
            <a:ext cx="12192000" cy="58477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lnSpc>
                <a:spcPct val="200000"/>
              </a:lnSpc>
              <a:defRPr sz="4100" b="1">
                <a:effectLst>
                  <a:outerShdw blurRad="38100" dist="38100" dir="2700000" rotWithShape="0">
                    <a:srgbClr val="000000">
                      <a:alpha val="43137"/>
                    </a:srgbClr>
                  </a:outerShdw>
                </a:effectLst>
                <a:latin typeface="Source Sans Pro"/>
                <a:ea typeface="Source Sans Pro"/>
                <a:cs typeface="Source Sans Pro"/>
                <a:sym typeface="Source Sans Pro"/>
              </a:defRPr>
            </a:lvl1pPr>
          </a:lstStyle>
          <a:p>
            <a:pPr>
              <a:lnSpc>
                <a:spcPct val="100000"/>
              </a:lnSpc>
            </a:pPr>
            <a:r>
              <a:rPr lang="en-US" sz="3200" dirty="0">
                <a:solidFill>
                  <a:schemeClr val="tx1"/>
                </a:solidFill>
                <a:effectLst/>
                <a:latin typeface="Montserrat" panose="00000500000000000000" pitchFamily="50" charset="0"/>
              </a:rPr>
              <a:t>Building Out a FTTH Project in Rural PA</a:t>
            </a:r>
            <a:endParaRPr sz="3200" dirty="0">
              <a:solidFill>
                <a:schemeClr val="tx1"/>
              </a:solidFill>
              <a:effectLst/>
              <a:latin typeface="Montserrat" panose="00000500000000000000" pitchFamily="50" charset="0"/>
            </a:endParaRPr>
          </a:p>
        </p:txBody>
      </p:sp>
      <p:pic>
        <p:nvPicPr>
          <p:cNvPr id="6" name="Picture 5" descr="A close up of a sign&#10;&#10;Description automatically generated">
            <a:extLst>
              <a:ext uri="{FF2B5EF4-FFF2-40B4-BE49-F238E27FC236}">
                <a16:creationId xmlns:a16="http://schemas.microsoft.com/office/drawing/2014/main" id="{F61D617F-454A-4CBB-837A-31B2193ED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spTree>
    <p:extLst>
      <p:ext uri="{BB962C8B-B14F-4D97-AF65-F5344CB8AC3E}">
        <p14:creationId xmlns:p14="http://schemas.microsoft.com/office/powerpoint/2010/main" val="31970355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extBox 13"/>
          <p:cNvSpPr txBox="1"/>
          <p:nvPr/>
        </p:nvSpPr>
        <p:spPr>
          <a:xfrm>
            <a:off x="504603" y="996640"/>
            <a:ext cx="11182794" cy="378564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b="1">
                <a:latin typeface="Source Sans Pro"/>
                <a:ea typeface="Source Sans Pro"/>
                <a:cs typeface="Source Sans Pro"/>
                <a:sym typeface="Source Sans Pro"/>
              </a:defRPr>
            </a:pPr>
            <a:r>
              <a:rPr lang="en-US" sz="2400" dirty="0">
                <a:solidFill>
                  <a:schemeClr val="tx1"/>
                </a:solidFill>
              </a:rPr>
              <a:t>OPPORTUNITY:</a:t>
            </a:r>
          </a:p>
          <a:p>
            <a:pPr marL="457200" indent="-457200">
              <a:buFont typeface="Arial" panose="020B0604020202020204" pitchFamily="34" charset="0"/>
              <a:buChar char="•"/>
              <a:defRPr b="1">
                <a:latin typeface="Source Sans Pro"/>
                <a:ea typeface="Source Sans Pro"/>
                <a:cs typeface="Source Sans Pro"/>
                <a:sym typeface="Source Sans Pro"/>
              </a:defRPr>
            </a:pPr>
            <a:endParaRPr lang="en-US" sz="2400" dirty="0">
              <a:solidFill>
                <a:schemeClr val="tx1"/>
              </a:solidFill>
            </a:endParaRPr>
          </a:p>
          <a:p>
            <a:pPr marL="457200" indent="-457200">
              <a:buFont typeface="Arial" panose="020B0604020202020204" pitchFamily="34" charset="0"/>
              <a:buChar char="•"/>
              <a:defRPr b="1">
                <a:latin typeface="Source Sans Pro"/>
                <a:ea typeface="Source Sans Pro"/>
                <a:cs typeface="Source Sans Pro"/>
                <a:sym typeface="Source Sans Pro"/>
              </a:defRPr>
            </a:pPr>
            <a:r>
              <a:rPr lang="en-US" sz="2400" dirty="0">
                <a:solidFill>
                  <a:schemeClr val="tx1"/>
                </a:solidFill>
              </a:rPr>
              <a:t>Assist Seniors in learning how to use a computer when fiber broadband reaches their area</a:t>
            </a:r>
          </a:p>
          <a:p>
            <a:pPr marL="457200" indent="-457200">
              <a:buFont typeface="Arial" panose="020B0604020202020204" pitchFamily="34" charset="0"/>
              <a:buChar char="•"/>
              <a:defRPr b="1">
                <a:latin typeface="Source Sans Pro"/>
                <a:ea typeface="Source Sans Pro"/>
                <a:cs typeface="Source Sans Pro"/>
                <a:sym typeface="Source Sans Pro"/>
              </a:defRPr>
            </a:pPr>
            <a:endParaRPr lang="en-US" sz="2400" dirty="0">
              <a:solidFill>
                <a:schemeClr val="tx1"/>
              </a:solidFill>
            </a:endParaRPr>
          </a:p>
          <a:p>
            <a:pPr marL="457200" indent="-457200">
              <a:buFont typeface="Arial" panose="020B0604020202020204" pitchFamily="34" charset="0"/>
              <a:buChar char="•"/>
              <a:defRPr b="1">
                <a:latin typeface="Source Sans Pro"/>
                <a:ea typeface="Source Sans Pro"/>
                <a:cs typeface="Source Sans Pro"/>
                <a:sym typeface="Source Sans Pro"/>
              </a:defRPr>
            </a:pPr>
            <a:r>
              <a:rPr lang="en-US" sz="2400" dirty="0">
                <a:solidFill>
                  <a:schemeClr val="tx1"/>
                </a:solidFill>
              </a:rPr>
              <a:t>Utilize local high school students in volunteering to provide on-site support to each of the Seniors who participate in the course</a:t>
            </a:r>
          </a:p>
          <a:p>
            <a:pPr marL="457200" indent="-457200">
              <a:buFont typeface="Arial" panose="020B0604020202020204" pitchFamily="34" charset="0"/>
              <a:buChar char="•"/>
              <a:defRPr b="1">
                <a:latin typeface="Source Sans Pro"/>
                <a:ea typeface="Source Sans Pro"/>
                <a:cs typeface="Source Sans Pro"/>
                <a:sym typeface="Source Sans Pro"/>
              </a:defRPr>
            </a:pPr>
            <a:endParaRPr lang="en-US" sz="2400" dirty="0">
              <a:solidFill>
                <a:schemeClr val="tx1"/>
              </a:solidFill>
            </a:endParaRPr>
          </a:p>
          <a:p>
            <a:pPr marL="457200" indent="-457200">
              <a:buFont typeface="Arial" panose="020B0604020202020204" pitchFamily="34" charset="0"/>
              <a:buChar char="•"/>
              <a:defRPr b="1">
                <a:latin typeface="Source Sans Pro"/>
                <a:ea typeface="Source Sans Pro"/>
                <a:cs typeface="Source Sans Pro"/>
                <a:sym typeface="Source Sans Pro"/>
              </a:defRPr>
            </a:pPr>
            <a:r>
              <a:rPr lang="en-US" sz="2400" dirty="0">
                <a:solidFill>
                  <a:schemeClr val="tx1"/>
                </a:solidFill>
              </a:rPr>
              <a:t>Take advantage of the five Senior Centers in Potter County, where we started our fiber project</a:t>
            </a:r>
          </a:p>
        </p:txBody>
      </p:sp>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4</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sp>
        <p:nvSpPr>
          <p:cNvPr id="5" name="TextBox 3">
            <a:extLst>
              <a:ext uri="{FF2B5EF4-FFF2-40B4-BE49-F238E27FC236}">
                <a16:creationId xmlns:a16="http://schemas.microsoft.com/office/drawing/2014/main" id="{DE2193D1-6FE5-43B3-BFDE-4AB4824F00EA}"/>
              </a:ext>
            </a:extLst>
          </p:cNvPr>
          <p:cNvSpPr txBox="1"/>
          <p:nvPr/>
        </p:nvSpPr>
        <p:spPr>
          <a:xfrm>
            <a:off x="-98474" y="242354"/>
            <a:ext cx="12192000" cy="58477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lnSpc>
                <a:spcPct val="200000"/>
              </a:lnSpc>
              <a:defRPr sz="4100" b="1">
                <a:effectLst>
                  <a:outerShdw blurRad="38100" dist="38100" dir="2700000" rotWithShape="0">
                    <a:srgbClr val="000000">
                      <a:alpha val="43137"/>
                    </a:srgbClr>
                  </a:outerShdw>
                </a:effectLst>
                <a:latin typeface="Source Sans Pro"/>
                <a:ea typeface="Source Sans Pro"/>
                <a:cs typeface="Source Sans Pro"/>
                <a:sym typeface="Source Sans Pro"/>
              </a:defRPr>
            </a:lvl1pPr>
          </a:lstStyle>
          <a:p>
            <a:pPr>
              <a:lnSpc>
                <a:spcPct val="100000"/>
              </a:lnSpc>
            </a:pPr>
            <a:r>
              <a:rPr lang="en-US" sz="3200" dirty="0">
                <a:solidFill>
                  <a:schemeClr val="tx1"/>
                </a:solidFill>
                <a:effectLst/>
                <a:latin typeface="Montserrat" panose="00000500000000000000" pitchFamily="50" charset="0"/>
              </a:rPr>
              <a:t>Senior2Senior Program</a:t>
            </a:r>
          </a:p>
        </p:txBody>
      </p:sp>
      <p:pic>
        <p:nvPicPr>
          <p:cNvPr id="6" name="Picture 5" descr="A close up of a sign&#10;&#10;Description automatically generated">
            <a:extLst>
              <a:ext uri="{FF2B5EF4-FFF2-40B4-BE49-F238E27FC236}">
                <a16:creationId xmlns:a16="http://schemas.microsoft.com/office/drawing/2014/main" id="{81ADE9FD-FF1E-4FE3-8F1F-C6D9FD154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spTree>
    <p:extLst>
      <p:ext uri="{BB962C8B-B14F-4D97-AF65-F5344CB8AC3E}">
        <p14:creationId xmlns:p14="http://schemas.microsoft.com/office/powerpoint/2010/main" val="15514211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Box 13"/>
          <p:cNvSpPr txBox="1"/>
          <p:nvPr/>
        </p:nvSpPr>
        <p:spPr>
          <a:xfrm>
            <a:off x="504603" y="996640"/>
            <a:ext cx="11182794" cy="452431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b="1">
                <a:latin typeface="Source Sans Pro"/>
                <a:ea typeface="Source Sans Pro"/>
                <a:cs typeface="Source Sans Pro"/>
                <a:sym typeface="Source Sans Pro"/>
              </a:defRPr>
            </a:pPr>
            <a:r>
              <a:rPr lang="en-US" sz="2400" dirty="0">
                <a:solidFill>
                  <a:schemeClr val="tx1">
                    <a:lumMod val="95000"/>
                    <a:lumOff val="5000"/>
                  </a:schemeClr>
                </a:solidFill>
              </a:rPr>
              <a:t>•	Utilize the five Senior Centers for training</a:t>
            </a:r>
          </a:p>
          <a:p>
            <a:pPr marL="457200" indent="-457200">
              <a:buFont typeface="Arial" panose="020B0604020202020204" pitchFamily="34" charset="0"/>
              <a:buChar char="•"/>
              <a:defRPr b="1">
                <a:latin typeface="Source Sans Pro"/>
                <a:ea typeface="Source Sans Pro"/>
                <a:cs typeface="Source Sans Pro"/>
                <a:sym typeface="Source Sans Pro"/>
              </a:defRPr>
            </a:pPr>
            <a:endParaRPr lang="en-US" sz="2400" dirty="0">
              <a:solidFill>
                <a:schemeClr val="tx1">
                  <a:lumMod val="95000"/>
                  <a:lumOff val="5000"/>
                </a:schemeClr>
              </a:solidFill>
            </a:endParaRPr>
          </a:p>
          <a:p>
            <a:pPr marL="457200" indent="-457200">
              <a:buFont typeface="Arial" panose="020B0604020202020204" pitchFamily="34" charset="0"/>
              <a:buChar char="•"/>
              <a:defRPr b="1">
                <a:latin typeface="Source Sans Pro"/>
                <a:ea typeface="Source Sans Pro"/>
                <a:cs typeface="Source Sans Pro"/>
                <a:sym typeface="Source Sans Pro"/>
              </a:defRPr>
            </a:pPr>
            <a:r>
              <a:rPr lang="en-US" sz="2400" dirty="0">
                <a:solidFill>
                  <a:schemeClr val="tx1">
                    <a:lumMod val="95000"/>
                    <a:lumOff val="5000"/>
                  </a:schemeClr>
                </a:solidFill>
              </a:rPr>
              <a:t>Utilize the CTC – Seneca Highland Career and Technical Center’s Trainer, and high school students as tutors</a:t>
            </a:r>
          </a:p>
          <a:p>
            <a:pPr marL="457200" indent="-457200">
              <a:buFont typeface="Arial" panose="020B0604020202020204" pitchFamily="34" charset="0"/>
              <a:buChar char="•"/>
              <a:defRPr b="1">
                <a:latin typeface="Source Sans Pro"/>
                <a:ea typeface="Source Sans Pro"/>
                <a:cs typeface="Source Sans Pro"/>
                <a:sym typeface="Source Sans Pro"/>
              </a:defRPr>
            </a:pPr>
            <a:endParaRPr lang="en-US" sz="2400" dirty="0">
              <a:solidFill>
                <a:schemeClr val="tx1">
                  <a:lumMod val="95000"/>
                  <a:lumOff val="5000"/>
                </a:schemeClr>
              </a:solidFill>
            </a:endParaRPr>
          </a:p>
          <a:p>
            <a:pPr marL="457200" indent="-457200">
              <a:buFont typeface="Arial" panose="020B0604020202020204" pitchFamily="34" charset="0"/>
              <a:buChar char="•"/>
              <a:defRPr b="1">
                <a:latin typeface="Source Sans Pro"/>
                <a:ea typeface="Source Sans Pro"/>
                <a:cs typeface="Source Sans Pro"/>
                <a:sym typeface="Source Sans Pro"/>
              </a:defRPr>
            </a:pPr>
            <a:r>
              <a:rPr lang="en-US" sz="2400" dirty="0">
                <a:solidFill>
                  <a:schemeClr val="tx1">
                    <a:lumMod val="95000"/>
                    <a:lumOff val="5000"/>
                  </a:schemeClr>
                </a:solidFill>
              </a:rPr>
              <a:t>Utilize the local banks as trainers in usage of online banking and cybersecurity</a:t>
            </a:r>
          </a:p>
          <a:p>
            <a:pPr marL="457200" indent="-457200">
              <a:buFont typeface="Arial" panose="020B0604020202020204" pitchFamily="34" charset="0"/>
              <a:buChar char="•"/>
              <a:defRPr b="1">
                <a:latin typeface="Source Sans Pro"/>
                <a:ea typeface="Source Sans Pro"/>
                <a:cs typeface="Source Sans Pro"/>
                <a:sym typeface="Source Sans Pro"/>
              </a:defRPr>
            </a:pPr>
            <a:endParaRPr lang="en-US" sz="2400" dirty="0">
              <a:solidFill>
                <a:schemeClr val="tx1">
                  <a:lumMod val="95000"/>
                  <a:lumOff val="5000"/>
                </a:schemeClr>
              </a:solidFill>
            </a:endParaRPr>
          </a:p>
          <a:p>
            <a:pPr marL="457200" indent="-457200">
              <a:buFont typeface="Arial" panose="020B0604020202020204" pitchFamily="34" charset="0"/>
              <a:buChar char="•"/>
              <a:defRPr b="1">
                <a:latin typeface="Source Sans Pro"/>
                <a:ea typeface="Source Sans Pro"/>
                <a:cs typeface="Source Sans Pro"/>
                <a:sym typeface="Source Sans Pro"/>
              </a:defRPr>
            </a:pPr>
            <a:r>
              <a:rPr lang="en-US" sz="2400" dirty="0">
                <a:solidFill>
                  <a:schemeClr val="tx1">
                    <a:lumMod val="95000"/>
                    <a:lumOff val="5000"/>
                  </a:schemeClr>
                </a:solidFill>
              </a:rPr>
              <a:t>The course consists of 8 one-hour courses:</a:t>
            </a:r>
          </a:p>
          <a:p>
            <a:pPr lvl="1">
              <a:defRPr b="1">
                <a:latin typeface="Source Sans Pro"/>
                <a:ea typeface="Source Sans Pro"/>
                <a:cs typeface="Source Sans Pro"/>
                <a:sym typeface="Source Sans Pro"/>
              </a:defRPr>
            </a:pPr>
            <a:r>
              <a:rPr lang="en-US" sz="2400" dirty="0">
                <a:solidFill>
                  <a:schemeClr val="tx1">
                    <a:lumMod val="95000"/>
                    <a:lumOff val="5000"/>
                  </a:schemeClr>
                </a:solidFill>
              </a:rPr>
              <a:t>	      - 20–25 Seniors per class</a:t>
            </a:r>
          </a:p>
          <a:p>
            <a:pPr lvl="1">
              <a:defRPr b="1">
                <a:latin typeface="Source Sans Pro"/>
                <a:ea typeface="Source Sans Pro"/>
                <a:cs typeface="Source Sans Pro"/>
                <a:sym typeface="Source Sans Pro"/>
              </a:defRPr>
            </a:pPr>
            <a:r>
              <a:rPr lang="en-US" sz="2400" dirty="0">
                <a:solidFill>
                  <a:schemeClr val="tx1">
                    <a:lumMod val="95000"/>
                    <a:lumOff val="5000"/>
                  </a:schemeClr>
                </a:solidFill>
              </a:rPr>
              <a:t>	      - Transportation by Potter County Human Services on Aging</a:t>
            </a:r>
          </a:p>
          <a:p>
            <a:pPr lvl="1">
              <a:defRPr b="1">
                <a:latin typeface="Source Sans Pro"/>
                <a:ea typeface="Source Sans Pro"/>
                <a:cs typeface="Source Sans Pro"/>
                <a:sym typeface="Source Sans Pro"/>
              </a:defRPr>
            </a:pPr>
            <a:endParaRPr lang="en-US" sz="2400" dirty="0">
              <a:solidFill>
                <a:schemeClr val="tx1">
                  <a:lumMod val="95000"/>
                  <a:lumOff val="5000"/>
                </a:schemeClr>
              </a:solidFill>
            </a:endParaRPr>
          </a:p>
          <a:p>
            <a:pPr marL="457200" lvl="1" indent="-457200">
              <a:buFont typeface="Arial" panose="020B0604020202020204" pitchFamily="34" charset="0"/>
              <a:buChar char="•"/>
              <a:defRPr b="1">
                <a:latin typeface="Source Sans Pro"/>
                <a:ea typeface="Source Sans Pro"/>
                <a:cs typeface="Source Sans Pro"/>
                <a:sym typeface="Source Sans Pro"/>
              </a:defRPr>
            </a:pPr>
            <a:r>
              <a:rPr lang="en-US" sz="2400" dirty="0">
                <a:solidFill>
                  <a:schemeClr val="tx1">
                    <a:lumMod val="95000"/>
                    <a:lumOff val="5000"/>
                  </a:schemeClr>
                </a:solidFill>
              </a:rPr>
              <a:t>-Graduates receive certificates and additional benefits</a:t>
            </a:r>
          </a:p>
        </p:txBody>
      </p:sp>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4</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sp>
        <p:nvSpPr>
          <p:cNvPr id="5" name="TextBox 3">
            <a:extLst>
              <a:ext uri="{FF2B5EF4-FFF2-40B4-BE49-F238E27FC236}">
                <a16:creationId xmlns:a16="http://schemas.microsoft.com/office/drawing/2014/main" id="{DE2193D1-6FE5-43B3-BFDE-4AB4824F00EA}"/>
              </a:ext>
            </a:extLst>
          </p:cNvPr>
          <p:cNvSpPr txBox="1"/>
          <p:nvPr/>
        </p:nvSpPr>
        <p:spPr>
          <a:xfrm>
            <a:off x="-98474" y="242354"/>
            <a:ext cx="12192000" cy="58477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lnSpc>
                <a:spcPct val="200000"/>
              </a:lnSpc>
              <a:defRPr sz="4100" b="1">
                <a:effectLst>
                  <a:outerShdw blurRad="38100" dist="38100" dir="2700000" rotWithShape="0">
                    <a:srgbClr val="000000">
                      <a:alpha val="43137"/>
                    </a:srgbClr>
                  </a:outerShdw>
                </a:effectLst>
                <a:latin typeface="Source Sans Pro"/>
                <a:ea typeface="Source Sans Pro"/>
                <a:cs typeface="Source Sans Pro"/>
                <a:sym typeface="Source Sans Pro"/>
              </a:defRPr>
            </a:lvl1pPr>
          </a:lstStyle>
          <a:p>
            <a:pPr>
              <a:lnSpc>
                <a:spcPct val="100000"/>
              </a:lnSpc>
            </a:pPr>
            <a:r>
              <a:rPr lang="en-US" sz="3200" dirty="0">
                <a:solidFill>
                  <a:schemeClr val="tx1">
                    <a:lumMod val="95000"/>
                    <a:lumOff val="5000"/>
                  </a:schemeClr>
                </a:solidFill>
                <a:effectLst/>
                <a:latin typeface="Montserrat" panose="00000500000000000000" pitchFamily="50" charset="0"/>
              </a:rPr>
              <a:t>Strategy</a:t>
            </a:r>
          </a:p>
        </p:txBody>
      </p:sp>
      <p:pic>
        <p:nvPicPr>
          <p:cNvPr id="6" name="Picture 5" descr="A close up of a sign&#10;&#10;Description automatically generated">
            <a:extLst>
              <a:ext uri="{FF2B5EF4-FFF2-40B4-BE49-F238E27FC236}">
                <a16:creationId xmlns:a16="http://schemas.microsoft.com/office/drawing/2014/main" id="{0A447510-E60E-40B3-BC22-05BED0D71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spTree>
    <p:extLst>
      <p:ext uri="{BB962C8B-B14F-4D97-AF65-F5344CB8AC3E}">
        <p14:creationId xmlns:p14="http://schemas.microsoft.com/office/powerpoint/2010/main" val="8262711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7</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sp>
        <p:nvSpPr>
          <p:cNvPr id="5" name="TextBox 3">
            <a:extLst>
              <a:ext uri="{FF2B5EF4-FFF2-40B4-BE49-F238E27FC236}">
                <a16:creationId xmlns:a16="http://schemas.microsoft.com/office/drawing/2014/main" id="{DE2193D1-6FE5-43B3-BFDE-4AB4824F00EA}"/>
              </a:ext>
            </a:extLst>
          </p:cNvPr>
          <p:cNvSpPr txBox="1"/>
          <p:nvPr/>
        </p:nvSpPr>
        <p:spPr>
          <a:xfrm>
            <a:off x="-104553" y="218370"/>
            <a:ext cx="12192000" cy="58477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lnSpc>
                <a:spcPct val="200000"/>
              </a:lnSpc>
              <a:defRPr sz="4100" b="1">
                <a:effectLst>
                  <a:outerShdw blurRad="38100" dist="38100" dir="2700000" rotWithShape="0">
                    <a:srgbClr val="000000">
                      <a:alpha val="43137"/>
                    </a:srgbClr>
                  </a:outerShdw>
                </a:effectLst>
                <a:latin typeface="Source Sans Pro"/>
                <a:ea typeface="Source Sans Pro"/>
                <a:cs typeface="Source Sans Pro"/>
                <a:sym typeface="Source Sans Pro"/>
              </a:defRPr>
            </a:lvl1pPr>
          </a:lstStyle>
          <a:p>
            <a:pPr>
              <a:lnSpc>
                <a:spcPct val="100000"/>
              </a:lnSpc>
            </a:pPr>
            <a:r>
              <a:rPr lang="en-US" sz="3200" dirty="0">
                <a:solidFill>
                  <a:schemeClr val="tx1">
                    <a:lumMod val="95000"/>
                    <a:lumOff val="5000"/>
                  </a:schemeClr>
                </a:solidFill>
                <a:effectLst/>
                <a:latin typeface="Montserrat" panose="00000500000000000000" pitchFamily="50" charset="0"/>
              </a:rPr>
              <a:t>Benefits of S2S Program</a:t>
            </a:r>
            <a:endParaRPr sz="3200" dirty="0">
              <a:solidFill>
                <a:schemeClr val="tx1">
                  <a:lumMod val="95000"/>
                  <a:lumOff val="5000"/>
                </a:schemeClr>
              </a:solidFill>
              <a:effectLst/>
              <a:latin typeface="Montserrat" panose="00000500000000000000" pitchFamily="50" charset="0"/>
            </a:endParaRPr>
          </a:p>
        </p:txBody>
      </p:sp>
      <p:sp>
        <p:nvSpPr>
          <p:cNvPr id="3" name="TextBox 2">
            <a:extLst>
              <a:ext uri="{FF2B5EF4-FFF2-40B4-BE49-F238E27FC236}">
                <a16:creationId xmlns:a16="http://schemas.microsoft.com/office/drawing/2014/main" id="{178A50D0-B2AD-451A-B5AC-F986A30EFD84}"/>
              </a:ext>
            </a:extLst>
          </p:cNvPr>
          <p:cNvSpPr txBox="1"/>
          <p:nvPr/>
        </p:nvSpPr>
        <p:spPr>
          <a:xfrm>
            <a:off x="573107" y="1144133"/>
            <a:ext cx="11408898" cy="44935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baseline="0" dirty="0">
                <a:ln>
                  <a:noFill/>
                </a:ln>
                <a:solidFill>
                  <a:srgbClr val="000000"/>
                </a:solidFill>
                <a:effectLst/>
                <a:uFillTx/>
                <a:latin typeface="+mn-lt"/>
                <a:ea typeface="+mn-ea"/>
                <a:cs typeface="+mn-cs"/>
                <a:sym typeface="Calibri"/>
              </a:rPr>
              <a:t>Basic computer skills, digital literacy and cybersecurity</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Staying connected to family and friends via Skype, Facebook, email</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Utilizing telemedicine (health care from home) and communicate with local doctor</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Accessing online government tools such as social security, insurance and Medicare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Use online banking for services such as Direct Deposit’</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Work from home, part-time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Shop from home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Improve hand-eye coordination using strategy-based video games</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a:t>Online education</a:t>
            </a:r>
          </a:p>
        </p:txBody>
      </p:sp>
      <p:pic>
        <p:nvPicPr>
          <p:cNvPr id="6" name="Picture 5" descr="A close up of a sign&#10;&#10;Description automatically generated">
            <a:extLst>
              <a:ext uri="{FF2B5EF4-FFF2-40B4-BE49-F238E27FC236}">
                <a16:creationId xmlns:a16="http://schemas.microsoft.com/office/drawing/2014/main" id="{093A70C9-A2D8-4572-9043-D68770EDE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spTree>
    <p:extLst>
      <p:ext uri="{BB962C8B-B14F-4D97-AF65-F5344CB8AC3E}">
        <p14:creationId xmlns:p14="http://schemas.microsoft.com/office/powerpoint/2010/main" val="34068654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extBox 13"/>
          <p:cNvSpPr txBox="1"/>
          <p:nvPr/>
        </p:nvSpPr>
        <p:spPr>
          <a:xfrm>
            <a:off x="1546593" y="1783523"/>
            <a:ext cx="11182794" cy="353942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457200" indent="-457200">
              <a:buFont typeface="Wingdings" pitchFamily="2" charset="2"/>
              <a:buChar char="q"/>
              <a:defRPr b="1">
                <a:latin typeface="Source Sans Pro"/>
                <a:ea typeface="Source Sans Pro"/>
                <a:cs typeface="Source Sans Pro"/>
                <a:sym typeface="Source Sans Pro"/>
              </a:defRPr>
            </a:pPr>
            <a:r>
              <a:rPr lang="en-US" sz="2800" dirty="0">
                <a:solidFill>
                  <a:schemeClr val="tx1">
                    <a:lumMod val="95000"/>
                    <a:lumOff val="5000"/>
                  </a:schemeClr>
                </a:solidFill>
              </a:rPr>
              <a:t>Potter County Education Council</a:t>
            </a:r>
          </a:p>
          <a:p>
            <a:pPr marL="457200" indent="-457200">
              <a:buFont typeface="Wingdings" pitchFamily="2" charset="2"/>
              <a:buChar char="q"/>
              <a:defRPr b="1">
                <a:latin typeface="Source Sans Pro"/>
                <a:ea typeface="Source Sans Pro"/>
                <a:cs typeface="Source Sans Pro"/>
                <a:sym typeface="Source Sans Pro"/>
              </a:defRPr>
            </a:pPr>
            <a:r>
              <a:rPr lang="en-US" sz="2800" dirty="0">
                <a:solidFill>
                  <a:schemeClr val="tx1">
                    <a:lumMod val="95000"/>
                    <a:lumOff val="5000"/>
                  </a:schemeClr>
                </a:solidFill>
              </a:rPr>
              <a:t>Seneca Highlands Career Technical Center </a:t>
            </a:r>
            <a:r>
              <a:rPr lang="en-US" sz="2800" i="1" dirty="0">
                <a:solidFill>
                  <a:schemeClr val="tx1">
                    <a:lumMod val="95000"/>
                    <a:lumOff val="5000"/>
                  </a:schemeClr>
                </a:solidFill>
              </a:rPr>
              <a:t>(CTC)</a:t>
            </a:r>
          </a:p>
          <a:p>
            <a:pPr marL="457200" indent="-457200">
              <a:buFont typeface="Wingdings" pitchFamily="2" charset="2"/>
              <a:buChar char="q"/>
              <a:defRPr b="1">
                <a:latin typeface="Source Sans Pro"/>
                <a:ea typeface="Source Sans Pro"/>
                <a:cs typeface="Source Sans Pro"/>
                <a:sym typeface="Source Sans Pro"/>
              </a:defRPr>
            </a:pPr>
            <a:r>
              <a:rPr lang="en-US" sz="2800" dirty="0">
                <a:solidFill>
                  <a:schemeClr val="tx1">
                    <a:lumMod val="95000"/>
                    <a:lumOff val="5000"/>
                  </a:schemeClr>
                </a:solidFill>
              </a:rPr>
              <a:t>Potter County Human Services Area Agency on Aging</a:t>
            </a:r>
          </a:p>
          <a:p>
            <a:pPr marL="457200" indent="-457200">
              <a:buFont typeface="Wingdings" pitchFamily="2" charset="2"/>
              <a:buChar char="q"/>
              <a:defRPr b="1">
                <a:latin typeface="Source Sans Pro"/>
                <a:ea typeface="Source Sans Pro"/>
                <a:cs typeface="Source Sans Pro"/>
                <a:sym typeface="Source Sans Pro"/>
              </a:defRPr>
            </a:pPr>
            <a:r>
              <a:rPr lang="en-US" sz="2800" dirty="0">
                <a:solidFill>
                  <a:schemeClr val="tx1">
                    <a:lumMod val="95000"/>
                    <a:lumOff val="5000"/>
                  </a:schemeClr>
                </a:solidFill>
              </a:rPr>
              <a:t>Local banks </a:t>
            </a:r>
            <a:r>
              <a:rPr lang="en-US" sz="2800" i="1" dirty="0">
                <a:solidFill>
                  <a:schemeClr val="tx1">
                    <a:lumMod val="95000"/>
                    <a:lumOff val="5000"/>
                  </a:schemeClr>
                </a:solidFill>
              </a:rPr>
              <a:t>(funding, training, computers)</a:t>
            </a:r>
          </a:p>
          <a:p>
            <a:pPr marL="457200" indent="-457200">
              <a:buFont typeface="Wingdings" pitchFamily="2" charset="2"/>
              <a:buChar char="q"/>
              <a:defRPr b="1">
                <a:latin typeface="Source Sans Pro"/>
                <a:ea typeface="Source Sans Pro"/>
                <a:cs typeface="Source Sans Pro"/>
                <a:sym typeface="Source Sans Pro"/>
              </a:defRPr>
            </a:pPr>
            <a:r>
              <a:rPr lang="en-US" sz="2800" dirty="0">
                <a:solidFill>
                  <a:schemeClr val="tx1">
                    <a:lumMod val="95000"/>
                    <a:lumOff val="5000"/>
                  </a:schemeClr>
                </a:solidFill>
              </a:rPr>
              <a:t>Local hospital </a:t>
            </a:r>
            <a:r>
              <a:rPr lang="en-US" sz="2800" i="1" dirty="0">
                <a:solidFill>
                  <a:schemeClr val="tx1">
                    <a:lumMod val="95000"/>
                    <a:lumOff val="5000"/>
                  </a:schemeClr>
                </a:solidFill>
              </a:rPr>
              <a:t>(funding, technical support)</a:t>
            </a:r>
          </a:p>
          <a:p>
            <a:pPr marL="457200" indent="-457200">
              <a:buFont typeface="Wingdings" pitchFamily="2" charset="2"/>
              <a:buChar char="q"/>
              <a:defRPr b="1">
                <a:latin typeface="Source Sans Pro"/>
                <a:ea typeface="Source Sans Pro"/>
                <a:cs typeface="Source Sans Pro"/>
                <a:sym typeface="Source Sans Pro"/>
              </a:defRPr>
            </a:pPr>
            <a:r>
              <a:rPr lang="en-US" sz="2800" dirty="0">
                <a:solidFill>
                  <a:schemeClr val="tx1">
                    <a:lumMod val="95000"/>
                    <a:lumOff val="5000"/>
                  </a:schemeClr>
                </a:solidFill>
              </a:rPr>
              <a:t>County Commissioners</a:t>
            </a:r>
          </a:p>
          <a:p>
            <a:pPr marL="457200" indent="-457200">
              <a:buFont typeface="Wingdings" pitchFamily="2" charset="2"/>
              <a:buChar char="q"/>
              <a:defRPr b="1">
                <a:latin typeface="Source Sans Pro"/>
                <a:ea typeface="Source Sans Pro"/>
                <a:cs typeface="Source Sans Pro"/>
                <a:sym typeface="Source Sans Pro"/>
              </a:defRPr>
            </a:pPr>
            <a:r>
              <a:rPr lang="en-US" sz="2800" dirty="0">
                <a:solidFill>
                  <a:schemeClr val="tx1">
                    <a:lumMod val="95000"/>
                    <a:lumOff val="5000"/>
                  </a:schemeClr>
                </a:solidFill>
              </a:rPr>
              <a:t>Local school districts</a:t>
            </a:r>
          </a:p>
          <a:p>
            <a:pPr>
              <a:defRPr b="1">
                <a:latin typeface="Source Sans Pro"/>
                <a:ea typeface="Source Sans Pro"/>
                <a:cs typeface="Source Sans Pro"/>
                <a:sym typeface="Source Sans Pro"/>
              </a:defRPr>
            </a:pPr>
            <a:endParaRPr lang="en-US" sz="2800" dirty="0">
              <a:solidFill>
                <a:schemeClr val="bg1">
                  <a:lumMod val="50000"/>
                </a:schemeClr>
              </a:solidFill>
            </a:endParaRPr>
          </a:p>
        </p:txBody>
      </p:sp>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8</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sp>
        <p:nvSpPr>
          <p:cNvPr id="5" name="TextBox 3">
            <a:extLst>
              <a:ext uri="{FF2B5EF4-FFF2-40B4-BE49-F238E27FC236}">
                <a16:creationId xmlns:a16="http://schemas.microsoft.com/office/drawing/2014/main" id="{DE2193D1-6FE5-43B3-BFDE-4AB4824F00EA}"/>
              </a:ext>
            </a:extLst>
          </p:cNvPr>
          <p:cNvSpPr txBox="1"/>
          <p:nvPr/>
        </p:nvSpPr>
        <p:spPr>
          <a:xfrm>
            <a:off x="0" y="234876"/>
            <a:ext cx="12192000" cy="584771"/>
          </a:xfrm>
          <a:prstGeom prst="rect">
            <a:avLst/>
          </a:prstGeom>
          <a:ln w="12700">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lnSpc>
                <a:spcPct val="200000"/>
              </a:lnSpc>
              <a:defRPr sz="4100" b="1">
                <a:effectLst>
                  <a:outerShdw blurRad="38100" dist="38100" dir="2700000" rotWithShape="0">
                    <a:srgbClr val="000000">
                      <a:alpha val="43137"/>
                    </a:srgbClr>
                  </a:outerShdw>
                </a:effectLst>
                <a:latin typeface="Source Sans Pro"/>
                <a:ea typeface="Source Sans Pro"/>
                <a:cs typeface="Source Sans Pro"/>
                <a:sym typeface="Source Sans Pro"/>
              </a:defRPr>
            </a:lvl1pPr>
          </a:lstStyle>
          <a:p>
            <a:pPr>
              <a:lnSpc>
                <a:spcPct val="100000"/>
              </a:lnSpc>
            </a:pPr>
            <a:r>
              <a:rPr lang="en-US" sz="3200" dirty="0">
                <a:solidFill>
                  <a:schemeClr val="tx1">
                    <a:lumMod val="95000"/>
                    <a:lumOff val="5000"/>
                  </a:schemeClr>
                </a:solidFill>
                <a:effectLst/>
                <a:latin typeface="Montserrat" panose="00000500000000000000" pitchFamily="50" charset="0"/>
              </a:rPr>
              <a:t>Partnerships  / Steering Committee</a:t>
            </a:r>
            <a:endParaRPr sz="3200" dirty="0">
              <a:solidFill>
                <a:schemeClr val="tx1">
                  <a:lumMod val="95000"/>
                  <a:lumOff val="5000"/>
                </a:schemeClr>
              </a:solidFill>
              <a:effectLst/>
              <a:latin typeface="Montserrat" panose="00000500000000000000" pitchFamily="50" charset="0"/>
            </a:endParaRPr>
          </a:p>
        </p:txBody>
      </p:sp>
      <p:pic>
        <p:nvPicPr>
          <p:cNvPr id="6" name="Picture 5" descr="A close up of a sign&#10;&#10;Description automatically generated">
            <a:extLst>
              <a:ext uri="{FF2B5EF4-FFF2-40B4-BE49-F238E27FC236}">
                <a16:creationId xmlns:a16="http://schemas.microsoft.com/office/drawing/2014/main" id="{6BDD1E76-3314-4470-84BD-091495BBF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spTree>
    <p:extLst>
      <p:ext uri="{BB962C8B-B14F-4D97-AF65-F5344CB8AC3E}">
        <p14:creationId xmlns:p14="http://schemas.microsoft.com/office/powerpoint/2010/main" val="32474142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1C7658-959D-4D9A-885D-AD15F47072E5}"/>
              </a:ext>
            </a:extLst>
          </p:cNvPr>
          <p:cNvSpPr/>
          <p:nvPr/>
        </p:nvSpPr>
        <p:spPr>
          <a:xfrm>
            <a:off x="0" y="-276446"/>
            <a:ext cx="12192000" cy="1581551"/>
          </a:xfrm>
          <a:prstGeom prst="rect">
            <a:avLst/>
          </a:prstGeom>
          <a:solidFill>
            <a:srgbClr val="9ACA3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9</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sp>
        <p:nvSpPr>
          <p:cNvPr id="5" name="TextBox 3">
            <a:extLst>
              <a:ext uri="{FF2B5EF4-FFF2-40B4-BE49-F238E27FC236}">
                <a16:creationId xmlns:a16="http://schemas.microsoft.com/office/drawing/2014/main" id="{DE2193D1-6FE5-43B3-BFDE-4AB4824F00EA}"/>
              </a:ext>
            </a:extLst>
          </p:cNvPr>
          <p:cNvSpPr txBox="1"/>
          <p:nvPr/>
        </p:nvSpPr>
        <p:spPr>
          <a:xfrm>
            <a:off x="0" y="253007"/>
            <a:ext cx="12192000" cy="58477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lnSpc>
                <a:spcPct val="200000"/>
              </a:lnSpc>
              <a:defRPr sz="4100" b="1">
                <a:effectLst>
                  <a:outerShdw blurRad="38100" dist="38100" dir="2700000" rotWithShape="0">
                    <a:srgbClr val="000000">
                      <a:alpha val="43137"/>
                    </a:srgbClr>
                  </a:outerShdw>
                </a:effectLst>
                <a:latin typeface="Source Sans Pro"/>
                <a:ea typeface="Source Sans Pro"/>
                <a:cs typeface="Source Sans Pro"/>
                <a:sym typeface="Source Sans Pro"/>
              </a:defRPr>
            </a:lvl1pPr>
          </a:lstStyle>
          <a:p>
            <a:pPr>
              <a:lnSpc>
                <a:spcPct val="100000"/>
              </a:lnSpc>
            </a:pPr>
            <a:r>
              <a:rPr lang="en-US" sz="3200" dirty="0">
                <a:solidFill>
                  <a:schemeClr val="bg1"/>
                </a:solidFill>
                <a:latin typeface="Montserrat" panose="00000500000000000000" pitchFamily="50" charset="0"/>
              </a:rPr>
              <a:t>Goals</a:t>
            </a:r>
          </a:p>
        </p:txBody>
      </p:sp>
      <p:sp>
        <p:nvSpPr>
          <p:cNvPr id="6" name="Text Placeholder 2">
            <a:extLst>
              <a:ext uri="{FF2B5EF4-FFF2-40B4-BE49-F238E27FC236}">
                <a16:creationId xmlns:a16="http://schemas.microsoft.com/office/drawing/2014/main" id="{E4291C3F-4478-46EF-800D-0DC5E90329EA}"/>
              </a:ext>
            </a:extLst>
          </p:cNvPr>
          <p:cNvSpPr>
            <a:spLocks noGrp="1"/>
          </p:cNvSpPr>
          <p:nvPr>
            <p:ph type="body" sz="quarter" idx="1"/>
          </p:nvPr>
        </p:nvSpPr>
        <p:spPr>
          <a:xfrm>
            <a:off x="721242" y="1756116"/>
            <a:ext cx="7322288" cy="3909399"/>
          </a:xfrm>
        </p:spPr>
        <p:txBody>
          <a:bodyPr vert="horz" lIns="91440" tIns="45720" rIns="91440" bIns="45720" rtlCol="0" anchor="ctr">
            <a:normAutofit/>
          </a:bodyPr>
          <a:lstStyle/>
          <a:p>
            <a:pPr marL="457200" indent="-457200" algn="l">
              <a:buFont typeface="Arial" panose="020B0604020202020204" pitchFamily="34" charset="0"/>
              <a:buChar char="•"/>
            </a:pPr>
            <a:r>
              <a:rPr lang="en-US" sz="2800" kern="1200" dirty="0">
                <a:latin typeface="Source Sans Pro" panose="020B0503030403020204" pitchFamily="34" charset="0"/>
              </a:rPr>
              <a:t>Train 80 – 100 Seniors in first year</a:t>
            </a:r>
          </a:p>
          <a:p>
            <a:pPr marL="457200" indent="-457200" algn="l">
              <a:buFont typeface="Arial" panose="020B0604020202020204" pitchFamily="34" charset="0"/>
              <a:buChar char="•"/>
            </a:pPr>
            <a:r>
              <a:rPr lang="en-US" sz="2800" kern="1200" dirty="0">
                <a:latin typeface="Source Sans Pro" panose="020B0503030403020204" pitchFamily="34" charset="0"/>
              </a:rPr>
              <a:t>Duplicate program in 7 counties</a:t>
            </a:r>
          </a:p>
          <a:p>
            <a:pPr marL="457200" indent="-457200" algn="l">
              <a:buFont typeface="Arial" panose="020B0604020202020204" pitchFamily="34" charset="0"/>
              <a:buChar char="•"/>
            </a:pPr>
            <a:r>
              <a:rPr lang="en-US" sz="2800" kern="1200" dirty="0">
                <a:latin typeface="Source Sans Pro" panose="020B0503030403020204" pitchFamily="34" charset="0"/>
              </a:rPr>
              <a:t>Attract major sponsors </a:t>
            </a:r>
            <a:r>
              <a:rPr lang="en-US" sz="2800" i="1" kern="1200" dirty="0">
                <a:latin typeface="Source Sans Pro" panose="020B0503030403020204" pitchFamily="34" charset="0"/>
              </a:rPr>
              <a:t>(AARP, State Grants)</a:t>
            </a:r>
          </a:p>
          <a:p>
            <a:pPr marL="457200" indent="-457200" algn="l">
              <a:buFont typeface="Arial" panose="020B0604020202020204" pitchFamily="34" charset="0"/>
              <a:buChar char="•"/>
            </a:pPr>
            <a:r>
              <a:rPr lang="en-US" sz="2800" kern="1200" dirty="0">
                <a:latin typeface="Source Sans Pro" panose="020B0503030403020204" pitchFamily="34" charset="0"/>
              </a:rPr>
              <a:t>Not just invest in the fiber project – invest in our community, Seniors, low income, uneducated</a:t>
            </a:r>
          </a:p>
        </p:txBody>
      </p:sp>
      <p:pic>
        <p:nvPicPr>
          <p:cNvPr id="7" name="Picture 6" descr="A close up of a sign&#10;&#10;Description automatically generated">
            <a:extLst>
              <a:ext uri="{FF2B5EF4-FFF2-40B4-BE49-F238E27FC236}">
                <a16:creationId xmlns:a16="http://schemas.microsoft.com/office/drawing/2014/main" id="{17DC1773-5DF3-4BD6-BDFE-F180F9A12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2" y="5751918"/>
            <a:ext cx="922311" cy="922311"/>
          </a:xfrm>
          <a:prstGeom prst="rect">
            <a:avLst/>
          </a:prstGeom>
        </p:spPr>
      </p:pic>
      <p:pic>
        <p:nvPicPr>
          <p:cNvPr id="8" name="Picture 7">
            <a:extLst>
              <a:ext uri="{FF2B5EF4-FFF2-40B4-BE49-F238E27FC236}">
                <a16:creationId xmlns:a16="http://schemas.microsoft.com/office/drawing/2014/main" id="{3B2A660B-A4D5-4FA7-B74D-5DB460D1E7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96037">
            <a:off x="7998029" y="1712376"/>
            <a:ext cx="3741313" cy="37413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246685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extBox 13"/>
          <p:cNvSpPr txBox="1"/>
          <p:nvPr/>
        </p:nvSpPr>
        <p:spPr>
          <a:xfrm>
            <a:off x="1250161" y="978015"/>
            <a:ext cx="9691677" cy="954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b="1">
                <a:latin typeface="Source Sans Pro"/>
                <a:ea typeface="Source Sans Pro"/>
                <a:cs typeface="Source Sans Pro"/>
                <a:sym typeface="Source Sans Pro"/>
              </a:defRPr>
            </a:pPr>
            <a:r>
              <a:rPr lang="en-US" sz="2800" dirty="0">
                <a:solidFill>
                  <a:schemeClr val="tx1"/>
                </a:solidFill>
              </a:rPr>
              <a:t>The Senior2Senior Program was awarded the DOER (         ) by the Federal Communications Commission.</a:t>
            </a:r>
          </a:p>
        </p:txBody>
      </p:sp>
      <p:sp>
        <p:nvSpPr>
          <p:cNvPr id="4" name="TextBox 3">
            <a:extLst>
              <a:ext uri="{FF2B5EF4-FFF2-40B4-BE49-F238E27FC236}">
                <a16:creationId xmlns:a16="http://schemas.microsoft.com/office/drawing/2014/main" id="{60A864EE-0260-4B27-AD70-7D38DB6ED6D7}"/>
              </a:ext>
            </a:extLst>
          </p:cNvPr>
          <p:cNvSpPr txBox="1"/>
          <p:nvPr/>
        </p:nvSpPr>
        <p:spPr>
          <a:xfrm>
            <a:off x="0" y="6400801"/>
            <a:ext cx="6096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gn="ctr"/>
            <a:r>
              <a:rPr kumimoji="0" lang="en-US" b="1" i="0" u="none" strike="noStrike" cap="none" spc="0" normalizeH="0" baseline="0" dirty="0">
                <a:ln>
                  <a:noFill/>
                </a:ln>
                <a:solidFill>
                  <a:srgbClr val="000000"/>
                </a:solidFill>
                <a:effectLst/>
                <a:uFillTx/>
                <a:latin typeface="Source Sans Pro" panose="020B0503030403020204" pitchFamily="34" charset="0"/>
                <a:sym typeface="Source Sans Pro"/>
              </a:rPr>
              <a:t>6</a:t>
            </a:r>
            <a:endParaRPr kumimoji="0" lang="en-US" b="1" i="0" u="none" strike="noStrike" cap="none" spc="0" normalizeH="0" baseline="0" dirty="0">
              <a:ln>
                <a:noFill/>
              </a:ln>
              <a:solidFill>
                <a:srgbClr val="000000"/>
              </a:solidFill>
              <a:effectLst/>
              <a:uFillTx/>
              <a:latin typeface="Source Sans Pro" panose="020B0503030403020204" pitchFamily="34" charset="0"/>
              <a:sym typeface="Calibri"/>
            </a:endParaRPr>
          </a:p>
        </p:txBody>
      </p:sp>
      <p:pic>
        <p:nvPicPr>
          <p:cNvPr id="3" name="Picture 2" descr="Text&#10;&#10;Description automatically generated">
            <a:extLst>
              <a:ext uri="{FF2B5EF4-FFF2-40B4-BE49-F238E27FC236}">
                <a16:creationId xmlns:a16="http://schemas.microsoft.com/office/drawing/2014/main" id="{527FAAB7-8DB4-4282-A4B5-88B8415CE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1734">
            <a:off x="6078224" y="2299376"/>
            <a:ext cx="4058278" cy="3060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06DD614-73BF-4D77-9639-05F7015096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1146428">
            <a:off x="2104444" y="2711372"/>
            <a:ext cx="4058278" cy="2812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close up of a sign&#10;&#10;Description automatically generated">
            <a:extLst>
              <a:ext uri="{FF2B5EF4-FFF2-40B4-BE49-F238E27FC236}">
                <a16:creationId xmlns:a16="http://schemas.microsoft.com/office/drawing/2014/main" id="{B56ADFF7-DE45-457D-8800-14CCD9195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49" y="2053646"/>
            <a:ext cx="2371402" cy="2371402"/>
          </a:xfrm>
          <a:prstGeom prst="rect">
            <a:avLst/>
          </a:prstGeom>
        </p:spPr>
      </p:pic>
    </p:spTree>
    <p:extLst>
      <p:ext uri="{BB962C8B-B14F-4D97-AF65-F5344CB8AC3E}">
        <p14:creationId xmlns:p14="http://schemas.microsoft.com/office/powerpoint/2010/main" val="26108693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858</TotalTime>
  <Words>561</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Montserrat</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Tapp</dc:creator>
  <cp:lastModifiedBy>Bill Gerski</cp:lastModifiedBy>
  <cp:revision>56</cp:revision>
  <dcterms:created xsi:type="dcterms:W3CDTF">2020-12-05T17:39:04Z</dcterms:created>
  <dcterms:modified xsi:type="dcterms:W3CDTF">2021-03-28T16:40:48Z</dcterms:modified>
</cp:coreProperties>
</file>