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2" r:id="rId6"/>
    <p:sldId id="273" r:id="rId7"/>
    <p:sldId id="285" r:id="rId8"/>
    <p:sldId id="286" r:id="rId9"/>
    <p:sldId id="287" r:id="rId10"/>
    <p:sldId id="288" r:id="rId11"/>
    <p:sldId id="275" r:id="rId12"/>
    <p:sldId id="289" r:id="rId13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88132" autoAdjust="0"/>
  </p:normalViewPr>
  <p:slideViewPr>
    <p:cSldViewPr snapToGrid="0">
      <p:cViewPr varScale="1">
        <p:scale>
          <a:sx n="100" d="100"/>
          <a:sy n="100" d="100"/>
        </p:scale>
        <p:origin x="10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2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44646B-21C0-410B-BA17-64C59EB292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89392C-F5C5-4C38-94CE-455C7F4027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4929A4FD-FAFB-4CDA-9DC5-D20CA18269A9}" type="datetimeFigureOut">
              <a:rPr lang="en-US" smtClean="0"/>
              <a:t>7/6/2021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2F3D2C-86D2-4CEA-B1B8-750885E16D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6D5F72-69F2-4B4B-A943-B04C4B1E36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E3BEBA49-8001-49C3-9348-7448336215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06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CB91E35E-F34C-4F0E-B8A1-D9F5F49CB3AD}" type="datetimeFigureOut">
              <a:rPr lang="en-US" smtClean="0"/>
              <a:t>7/6/2021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69988"/>
            <a:ext cx="5616575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79"/>
            <a:ext cx="5661660" cy="3686711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CD3F15BC-4AA1-41C4-8C26-91A7E3BB93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67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052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234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80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75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86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11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56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86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312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89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970BD45-ED63-4098-B92C-33C8AD33ACEF}" type="datetime1">
              <a:rPr lang="en-US" smtClean="0"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F2FE-1381-41FD-9538-800AF444F8BD}" type="datetime1">
              <a:rPr lang="en-US" smtClean="0"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64F4993-4B85-459B-9C5A-0602EE87AFAB}" type="datetime1">
              <a:rPr lang="en-US" smtClean="0"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1C0C-2A1B-4C0E-BA32-4C3F0B4D86F0}" type="datetime1">
              <a:rPr lang="en-US" smtClean="0"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0FACCF8-DE06-4CE6-B126-40A401873B40}" type="datetime1">
              <a:rPr lang="en-US" smtClean="0"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E635-32CA-44C6-985C-DE6F7D8D747D}" type="datetime1">
              <a:rPr lang="en-US" smtClean="0"/>
              <a:t>7/6/2021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C2E8-848C-43C3-A41C-5106E18A2C33}" type="datetime1">
              <a:rPr lang="en-US" smtClean="0"/>
              <a:t>7/6/2021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FDB5-8593-4B4D-BC94-A576B146C69B}" type="datetime1">
              <a:rPr lang="en-US" smtClean="0"/>
              <a:t>7/6/2021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788F-8DA9-41B4-B786-E2F325638C8A}" type="datetime1">
              <a:rPr lang="en-US" smtClean="0"/>
              <a:t>7/6/2021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B0465E-1CD6-40E8-B556-8861EDE7F594}" type="datetime1">
              <a:rPr lang="en-US" smtClean="0"/>
              <a:t>7/6/2021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DA39-FF36-4BD0-B0EB-5A3257C70C9F}" type="datetime1">
              <a:rPr lang="en-US" smtClean="0"/>
              <a:t>7/6/2021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7DEB42E-A96E-41FD-BC1A-D6CCDD7BD593}" type="datetime1">
              <a:rPr lang="en-US" smtClean="0"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Digital Connections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95260"/>
            <a:ext cx="12191980" cy="685799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501" y="4180417"/>
            <a:ext cx="10993549" cy="2210147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Arizona broadband stakeholder network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rgbClr val="7CEBFF"/>
                </a:solidFill>
              </a:rPr>
              <a:t>municipal networks – what you need to know!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B17620-6A00-4826-99E0-9A5FE74DA8DA}"/>
              </a:ext>
            </a:extLst>
          </p:cNvPr>
          <p:cNvSpPr txBox="1"/>
          <p:nvPr/>
        </p:nvSpPr>
        <p:spPr>
          <a:xfrm>
            <a:off x="8496300" y="5894570"/>
            <a:ext cx="2952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7CEBFF"/>
                </a:solidFill>
              </a:rPr>
              <a:t>July 26, 2021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633EB-7DCB-4DDC-80AF-C885A3EE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Introduction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5D36F-C542-4FAD-84B5-FDBA395A9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2" y="2880300"/>
            <a:ext cx="11172657" cy="3777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Panelist:</a:t>
            </a:r>
          </a:p>
          <a:p>
            <a:r>
              <a:rPr lang="en-US" sz="2200" b="1" dirty="0">
                <a:solidFill>
                  <a:srgbClr val="002060"/>
                </a:solidFill>
              </a:rPr>
              <a:t>John C. Lucas </a:t>
            </a:r>
            <a:r>
              <a:rPr lang="en-US" sz="2200" dirty="0"/>
              <a:t>- </a:t>
            </a:r>
            <a:r>
              <a:rPr lang="en-US" sz="2200" dirty="0">
                <a:solidFill>
                  <a:schemeClr val="accent1"/>
                </a:solidFill>
              </a:rPr>
              <a:t>Community Broadband Advocates (CBA) LLC, President</a:t>
            </a:r>
            <a:endParaRPr lang="en-US" sz="2200" kern="1200" dirty="0">
              <a:solidFill>
                <a:schemeClr val="accent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200" b="1" dirty="0">
                <a:solidFill>
                  <a:srgbClr val="002060"/>
                </a:solidFill>
              </a:rPr>
              <a:t>Paul Ross </a:t>
            </a:r>
            <a:r>
              <a:rPr lang="en-US" sz="2200" dirty="0">
                <a:solidFill>
                  <a:schemeClr val="accent1"/>
                </a:solidFill>
              </a:rPr>
              <a:t>– Phoenix College, Associate Vice President of Information Technology</a:t>
            </a:r>
          </a:p>
          <a:p>
            <a:pPr marL="0" indent="0">
              <a:buNone/>
            </a:pPr>
            <a:endParaRPr lang="en-US" sz="24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800" b="1" kern="1200" dirty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rPr>
              <a:t>Moderator:</a:t>
            </a:r>
            <a:endParaRPr lang="en-US" sz="2600" b="1" kern="1200" dirty="0">
              <a:solidFill>
                <a:srgbClr val="00206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200" b="1" dirty="0">
                <a:solidFill>
                  <a:srgbClr val="002060"/>
                </a:solidFill>
              </a:rPr>
              <a:t>Karen Ziegler - </a:t>
            </a:r>
            <a:r>
              <a:rPr lang="en-US" sz="2200" dirty="0">
                <a:solidFill>
                  <a:srgbClr val="002060"/>
                </a:solidFill>
              </a:rPr>
              <a:t>Karen Ziegler Consulting/Community Broadband Advocates</a:t>
            </a:r>
            <a:endParaRPr lang="en-US" sz="22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7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633EB-7DCB-4DDC-80AF-C885A3EE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7E1A89-0FEC-4076-94F8-9663D918F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1979802"/>
            <a:ext cx="11129838" cy="48781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200" i="1" dirty="0">
              <a:solidFill>
                <a:srgbClr val="002060"/>
              </a:solidFill>
            </a:endParaRPr>
          </a:p>
          <a:p>
            <a:pPr lvl="1"/>
            <a:r>
              <a:rPr lang="en-US" sz="3000" dirty="0">
                <a:solidFill>
                  <a:srgbClr val="002060"/>
                </a:solidFill>
              </a:rPr>
              <a:t>Options for Municipal Networks</a:t>
            </a:r>
          </a:p>
          <a:p>
            <a:pPr lvl="1"/>
            <a:endParaRPr lang="en-US" sz="3000" dirty="0">
              <a:solidFill>
                <a:srgbClr val="002060"/>
              </a:solidFill>
            </a:endParaRPr>
          </a:p>
          <a:p>
            <a:pPr lvl="1"/>
            <a:r>
              <a:rPr lang="en-US" sz="3000" dirty="0">
                <a:solidFill>
                  <a:srgbClr val="002060"/>
                </a:solidFill>
              </a:rPr>
              <a:t>Research and Background </a:t>
            </a:r>
          </a:p>
          <a:p>
            <a:pPr lvl="1"/>
            <a:endParaRPr lang="en-US" sz="3000" dirty="0">
              <a:solidFill>
                <a:srgbClr val="002060"/>
              </a:solidFill>
            </a:endParaRPr>
          </a:p>
          <a:p>
            <a:pPr lvl="1"/>
            <a:r>
              <a:rPr lang="en-US" sz="3000" dirty="0">
                <a:solidFill>
                  <a:srgbClr val="002060"/>
                </a:solidFill>
              </a:rPr>
              <a:t>Sustainability</a:t>
            </a:r>
          </a:p>
          <a:p>
            <a:pPr lvl="1"/>
            <a:endParaRPr lang="en-US" sz="3000" dirty="0">
              <a:solidFill>
                <a:srgbClr val="002060"/>
              </a:solidFill>
            </a:endParaRPr>
          </a:p>
          <a:p>
            <a:pPr lvl="1"/>
            <a:r>
              <a:rPr lang="en-US" sz="3000" dirty="0">
                <a:solidFill>
                  <a:srgbClr val="002060"/>
                </a:solidFill>
              </a:rPr>
              <a:t>Questions &amp; Answers</a:t>
            </a:r>
            <a:endParaRPr lang="en-US" sz="3000" dirty="0"/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86045D-2B40-4F35-ABDF-54EA8372A5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1512" y="1904215"/>
            <a:ext cx="3349519" cy="262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869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633EB-7DCB-4DDC-80AF-C885A3EE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municipal networks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7E1A89-0FEC-4076-94F8-9663D918F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0656" y="1990725"/>
            <a:ext cx="11333995" cy="4600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>
                <a:solidFill>
                  <a:srgbClr val="002060"/>
                </a:solidFill>
              </a:rPr>
              <a:t>WHAT ARE MY OPTIONS and WHAT’S BEST FOR MY COMMUNITY?</a:t>
            </a:r>
          </a:p>
          <a:p>
            <a:pPr marL="0" indent="0">
              <a:buNone/>
            </a:pPr>
            <a:endParaRPr lang="en-US" sz="2800" b="1" i="1" dirty="0">
              <a:solidFill>
                <a:srgbClr val="002060"/>
              </a:solidFill>
            </a:endParaRPr>
          </a:p>
          <a:p>
            <a:pPr lvl="2"/>
            <a:r>
              <a:rPr lang="en-US" sz="3200" b="1" dirty="0">
                <a:solidFill>
                  <a:srgbClr val="002060"/>
                </a:solidFill>
              </a:rPr>
              <a:t>Carrier Owned</a:t>
            </a:r>
          </a:p>
          <a:p>
            <a:pPr marL="630000" lvl="2" indent="0">
              <a:buNone/>
            </a:pPr>
            <a:endParaRPr lang="en-US" sz="3200" dirty="0"/>
          </a:p>
          <a:p>
            <a:pPr lvl="2"/>
            <a:r>
              <a:rPr lang="en-US" sz="3200" b="1" dirty="0">
                <a:solidFill>
                  <a:srgbClr val="002060"/>
                </a:solidFill>
              </a:rPr>
              <a:t>Community Owned</a:t>
            </a:r>
          </a:p>
          <a:p>
            <a:pPr marL="630000" lvl="2" indent="0">
              <a:buNone/>
            </a:pPr>
            <a:endParaRPr lang="en-US" sz="3200" dirty="0"/>
          </a:p>
          <a:p>
            <a:pPr lvl="2"/>
            <a:r>
              <a:rPr lang="en-US" sz="3200" b="1" dirty="0">
                <a:solidFill>
                  <a:srgbClr val="002060"/>
                </a:solidFill>
              </a:rPr>
              <a:t>Hybrid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9A2C83-45FC-4602-AFA6-418F8423C7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609850"/>
            <a:ext cx="5000625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68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633EB-7DCB-4DDC-80AF-C885A3EE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municipal networks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7E1A89-0FEC-4076-94F8-9663D918F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0657" y="2066925"/>
            <a:ext cx="7141718" cy="828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i="1" dirty="0">
                <a:solidFill>
                  <a:srgbClr val="002060"/>
                </a:solidFill>
              </a:rPr>
              <a:t>CARRIER OWNED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1FBD2F-BF84-495B-AEB1-8F50C6F4835D}"/>
              </a:ext>
            </a:extLst>
          </p:cNvPr>
          <p:cNvSpPr txBox="1"/>
          <p:nvPr/>
        </p:nvSpPr>
        <p:spPr>
          <a:xfrm>
            <a:off x="1000125" y="2895600"/>
            <a:ext cx="502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PROs: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Requires no community involvement or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Funding is general managed by the carrier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Maintenance, repairs and servicing are provided by the carrier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customer support is provided by the carrier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4C73D2-0E34-4796-9207-6D1986C607FF}"/>
              </a:ext>
            </a:extLst>
          </p:cNvPr>
          <p:cNvSpPr txBox="1"/>
          <p:nvPr/>
        </p:nvSpPr>
        <p:spPr>
          <a:xfrm>
            <a:off x="6096000" y="2895600"/>
            <a:ext cx="5029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CONs: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Community has no control on which areas are serviced or technology that will be provided – based on ROI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profits and cost are retained by the carrier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Bandwidths are generally not optimized for speed (Download and Uploads speed differ)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Community funding provided to the carrier in grants and tax breaks are retained by the carrier and become the carrier's asset.</a:t>
            </a:r>
          </a:p>
        </p:txBody>
      </p:sp>
    </p:spTree>
    <p:extLst>
      <p:ext uri="{BB962C8B-B14F-4D97-AF65-F5344CB8AC3E}">
        <p14:creationId xmlns:p14="http://schemas.microsoft.com/office/powerpoint/2010/main" val="2454406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633EB-7DCB-4DDC-80AF-C885A3EE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municipal networks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7E1A89-0FEC-4076-94F8-9663D918F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0657" y="2066925"/>
            <a:ext cx="7141718" cy="828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i="1" dirty="0">
                <a:solidFill>
                  <a:srgbClr val="002060"/>
                </a:solidFill>
              </a:rPr>
              <a:t>COMMUNITY OWNED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1FBD2F-BF84-495B-AEB1-8F50C6F4835D}"/>
              </a:ext>
            </a:extLst>
          </p:cNvPr>
          <p:cNvSpPr txBox="1"/>
          <p:nvPr/>
        </p:nvSpPr>
        <p:spPr>
          <a:xfrm>
            <a:off x="1000125" y="2895600"/>
            <a:ext cx="5029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PROs: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Community owns all the assets and decides on the technology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fees and income are cycled through the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Excess resources can be leased to 3</a:t>
            </a:r>
            <a:r>
              <a:rPr lang="en-US" baseline="30000" dirty="0"/>
              <a:t>rd</a:t>
            </a:r>
            <a:r>
              <a:rPr lang="en-US" dirty="0"/>
              <a:t> party providers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Community can adopt an Open Access Network to encourage multiple ISP providers that creates competition and drives lower prices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Services viewed as a utility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4C73D2-0E34-4796-9207-6D1986C607FF}"/>
              </a:ext>
            </a:extLst>
          </p:cNvPr>
          <p:cNvSpPr txBox="1"/>
          <p:nvPr/>
        </p:nvSpPr>
        <p:spPr>
          <a:xfrm>
            <a:off x="6286500" y="2895599"/>
            <a:ext cx="502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CONs: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Community must finance, manage and maintain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a utility, services must be billed, managed, maintained and repaired as part of the community utility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very low debt load must be maintained, and a fund set aside for network equipment replacement every 10-15 years.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71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633EB-7DCB-4DDC-80AF-C885A3EE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municipal networks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7E1A89-0FEC-4076-94F8-9663D918F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0657" y="2066925"/>
            <a:ext cx="7141718" cy="828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i="1" dirty="0">
                <a:solidFill>
                  <a:srgbClr val="002060"/>
                </a:solidFill>
              </a:rPr>
              <a:t>HYBRID </a:t>
            </a:r>
            <a:r>
              <a:rPr lang="en-US" sz="1700" b="1" i="1" dirty="0">
                <a:solidFill>
                  <a:srgbClr val="002060"/>
                </a:solidFill>
              </a:rPr>
              <a:t>(Electric Co-op/Middle Mile provider)</a:t>
            </a:r>
            <a:endParaRPr lang="en-US" sz="17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1FBD2F-BF84-495B-AEB1-8F50C6F4835D}"/>
              </a:ext>
            </a:extLst>
          </p:cNvPr>
          <p:cNvSpPr txBox="1"/>
          <p:nvPr/>
        </p:nvSpPr>
        <p:spPr>
          <a:xfrm>
            <a:off x="1000125" y="2895600"/>
            <a:ext cx="50292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PROs: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Community and 3</a:t>
            </a:r>
            <a:r>
              <a:rPr lang="en-US" baseline="30000" dirty="0"/>
              <a:t>rd</a:t>
            </a:r>
            <a:r>
              <a:rPr lang="en-US" dirty="0"/>
              <a:t> party jointly own assets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 and risk are shared by the community and 3</a:t>
            </a:r>
            <a:r>
              <a:rPr lang="en-US" baseline="30000" dirty="0"/>
              <a:t>rd</a:t>
            </a:r>
            <a:r>
              <a:rPr lang="en-US" dirty="0"/>
              <a:t> party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may provide grant matching funds for infrastructure build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fees and income are cycled through the community and 3</a:t>
            </a:r>
            <a:r>
              <a:rPr lang="en-US" baseline="30000" dirty="0"/>
              <a:t>rd</a:t>
            </a:r>
            <a:r>
              <a:rPr lang="en-US" dirty="0"/>
              <a:t> party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Community can adopt an Open Access Network to encourage multiple ISP providers that creates competition and drives lower prices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Services viewed as a utility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4C73D2-0E34-4796-9207-6D1986C607FF}"/>
              </a:ext>
            </a:extLst>
          </p:cNvPr>
          <p:cNvSpPr txBox="1"/>
          <p:nvPr/>
        </p:nvSpPr>
        <p:spPr>
          <a:xfrm>
            <a:off x="6286500" y="2895599"/>
            <a:ext cx="5029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CONs: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Community and 3</a:t>
            </a:r>
            <a:r>
              <a:rPr lang="en-US" baseline="30000" dirty="0"/>
              <a:t>rd</a:t>
            </a:r>
            <a:r>
              <a:rPr lang="en-US" dirty="0"/>
              <a:t> party must negotiate a working relationship and equitable division of cost and profit.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has input on direction of the network and will generally assume a working involvement in the day-to-day operations and servicing the client base.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Grants are obtained as a joint effort by both the community and the 3</a:t>
            </a:r>
            <a:r>
              <a:rPr lang="en-US" baseline="30000" dirty="0"/>
              <a:t>rd</a:t>
            </a:r>
            <a:r>
              <a:rPr lang="en-US" dirty="0"/>
              <a:t> party, so ownership is also shared.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75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F6BA5F-98AA-475B-A5BA-B00BE2819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 access network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2839E4-3979-41A0-83B8-8A3938E1361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78696" y="3133577"/>
            <a:ext cx="8186123" cy="32713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239C8FE-1492-44E9-B6CC-4B9E5DFAF2CB}"/>
              </a:ext>
            </a:extLst>
          </p:cNvPr>
          <p:cNvSpPr txBox="1"/>
          <p:nvPr/>
        </p:nvSpPr>
        <p:spPr>
          <a:xfrm>
            <a:off x="581193" y="2194951"/>
            <a:ext cx="11110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2060"/>
                </a:solidFill>
              </a:rPr>
              <a:t>Example: Community Owned “Open Access Network” flow structure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273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0FAA3-1E5D-4F9E-A14E-768FA73C9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CC583-4390-4A9F-A410-D12323D4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75BF55-838A-448A-BA66-AB0FD97248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0610" y="2348469"/>
            <a:ext cx="2972862" cy="297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32505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D759211A0E148B94905525458932F" ma:contentTypeVersion="2" ma:contentTypeDescription="Create a new document." ma:contentTypeScope="" ma:versionID="d70b93940013d2a6b0b316629d59a011">
  <xsd:schema xmlns:xsd="http://www.w3.org/2001/XMLSchema" xmlns:xs="http://www.w3.org/2001/XMLSchema" xmlns:p="http://schemas.microsoft.com/office/2006/metadata/properties" xmlns:ns3="4d0b766a-bfa8-4059-b59a-7d743820c269" targetNamespace="http://schemas.microsoft.com/office/2006/metadata/properties" ma:root="true" ma:fieldsID="57b96e55130d0380c5f681e7bd5720ba" ns3:_="">
    <xsd:import namespace="4d0b766a-bfa8-4059-b59a-7d743820c26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766a-bfa8-4059-b59a-7d743820c2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5C8BF1-B0E4-49A1-808F-40F2AD30E743}">
  <ds:schemaRefs>
    <ds:schemaRef ds:uri="http://purl.org/dc/terms/"/>
    <ds:schemaRef ds:uri="http://purl.org/dc/elements/1.1/"/>
    <ds:schemaRef ds:uri="http://purl.org/dc/dcmitype/"/>
    <ds:schemaRef ds:uri="http://www.w3.org/XML/1998/namespace"/>
    <ds:schemaRef ds:uri="4d0b766a-bfa8-4059-b59a-7d743820c2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3FC8A1C-A436-42C0-AC33-FAFFFAF219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C600FE-F826-444A-A3D8-6C350B1591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0b766a-bfa8-4059-b59a-7d743820c2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 design</Template>
  <TotalTime>0</TotalTime>
  <Words>481</Words>
  <Application>Microsoft Office PowerPoint</Application>
  <PresentationFormat>Widescreen</PresentationFormat>
  <Paragraphs>79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Wingdings 2</vt:lpstr>
      <vt:lpstr>Dividend</vt:lpstr>
      <vt:lpstr>Arizona broadband stakeholder network  municipal networks – what you need to know!</vt:lpstr>
      <vt:lpstr>Introduction</vt:lpstr>
      <vt:lpstr>Agenda</vt:lpstr>
      <vt:lpstr>Types of municipal networks</vt:lpstr>
      <vt:lpstr>Types of municipal networks</vt:lpstr>
      <vt:lpstr>Types of municipal networks</vt:lpstr>
      <vt:lpstr>Types of municipal networks</vt:lpstr>
      <vt:lpstr>Open access network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2019-11-19T15:51:27Z</dcterms:created>
  <dcterms:modified xsi:type="dcterms:W3CDTF">2021-07-07T02:34:36Z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0x010100730D759211A0E148B94905525458932F</vt:lpwstr>
  </property>
</Properties>
</file>