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256" r:id="rId2"/>
    <p:sldId id="261" r:id="rId3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aton, Milan" initials="EM" lastIdx="1" clrIdx="0">
    <p:extLst>
      <p:ext uri="{19B8F6BF-5375-455C-9EA6-DF929625EA0E}">
        <p15:presenceInfo xmlns:p15="http://schemas.microsoft.com/office/powerpoint/2012/main" userId="S-1-5-21-1871644240-2858738320-1929807923-376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0915D9-BD23-430F-81BB-357D6D5CC9D0}">
  <a:tblStyle styleId="{9C0915D9-BD23-430F-81BB-357D6D5CC9D0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E78B84BE-8567-4E46-82FA-67F309ECDA6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30357C10-0116-4C32-B3B0-3428A0C43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85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2"/>
            <a:ext cx="3169697" cy="480223"/>
          </a:xfrm>
          <a:prstGeom prst="rect">
            <a:avLst/>
          </a:prstGeom>
          <a:noFill/>
          <a:ln>
            <a:noFill/>
          </a:ln>
        </p:spPr>
        <p:txBody>
          <a:bodyPr lIns="95535" tIns="95535" rIns="95535" bIns="9553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7758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5516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3327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1103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8792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344308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77758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88616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143833" y="2"/>
            <a:ext cx="3169697" cy="480223"/>
          </a:xfrm>
          <a:prstGeom prst="rect">
            <a:avLst/>
          </a:prstGeom>
          <a:noFill/>
          <a:ln>
            <a:noFill/>
          </a:ln>
        </p:spPr>
        <p:txBody>
          <a:bodyPr lIns="95535" tIns="95535" rIns="95535" bIns="9553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7758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5516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3327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1103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8792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344308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77758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88616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58888" y="720725"/>
            <a:ext cx="4797425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31854" y="4561314"/>
            <a:ext cx="5851490" cy="4318724"/>
          </a:xfrm>
          <a:prstGeom prst="rect">
            <a:avLst/>
          </a:prstGeom>
          <a:noFill/>
          <a:ln>
            <a:noFill/>
          </a:ln>
        </p:spPr>
        <p:txBody>
          <a:bodyPr lIns="95535" tIns="95535" rIns="95535" bIns="9553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119326"/>
            <a:ext cx="3169697" cy="480223"/>
          </a:xfrm>
          <a:prstGeom prst="rect">
            <a:avLst/>
          </a:prstGeom>
          <a:noFill/>
          <a:ln>
            <a:noFill/>
          </a:ln>
        </p:spPr>
        <p:txBody>
          <a:bodyPr lIns="95535" tIns="95535" rIns="95535" bIns="9553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7758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5516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33274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11034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8792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344308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777583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88616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143833" y="9119326"/>
            <a:ext cx="3169697" cy="480223"/>
          </a:xfrm>
          <a:prstGeom prst="rect">
            <a:avLst/>
          </a:prstGeom>
          <a:noFill/>
          <a:ln>
            <a:noFill/>
          </a:ln>
        </p:spPr>
        <p:txBody>
          <a:bodyPr lIns="96634" tIns="48304" rIns="96634" bIns="48304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300" smtClean="0"/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5295022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31854" y="4561314"/>
            <a:ext cx="5851490" cy="4318724"/>
          </a:xfrm>
          <a:prstGeom prst="rect">
            <a:avLst/>
          </a:prstGeom>
          <a:noFill/>
          <a:ln>
            <a:noFill/>
          </a:ln>
        </p:spPr>
        <p:txBody>
          <a:bodyPr lIns="95535" tIns="95535" rIns="95535" bIns="95535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31854" y="4561314"/>
            <a:ext cx="5851490" cy="4318724"/>
          </a:xfrm>
          <a:prstGeom prst="rect">
            <a:avLst/>
          </a:prstGeom>
          <a:noFill/>
          <a:ln>
            <a:noFill/>
          </a:ln>
        </p:spPr>
        <p:txBody>
          <a:bodyPr lIns="95535" tIns="95535" rIns="95535" bIns="95535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2743200"/>
            <a:ext cx="4114800" cy="30480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7725" y="254000"/>
            <a:ext cx="5260076" cy="2133600"/>
          </a:xfrm>
        </p:spPr>
        <p:txBody>
          <a:bodyPr anchor="b" anchorCtr="0">
            <a:normAutofit/>
          </a:bodyPr>
          <a:lstStyle>
            <a:lvl1pPr algn="r">
              <a:defRPr sz="4000" baseline="0"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9" y="2849254"/>
            <a:ext cx="2815577" cy="287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Franklin Gothic Book" pitchFamily="34" charset="0"/>
              </a:defRPr>
            </a:lvl1pPr>
            <a:lvl2pPr>
              <a:defRPr>
                <a:latin typeface="Franklin Gothic Book" pitchFamily="34" charset="0"/>
              </a:defRPr>
            </a:lvl2pPr>
            <a:lvl3pPr>
              <a:defRPr>
                <a:latin typeface="Franklin Gothic Book" pitchFamily="34" charset="0"/>
              </a:defRPr>
            </a:lvl3pPr>
            <a:lvl4pPr>
              <a:defRPr>
                <a:latin typeface="Franklin Gothic Book" pitchFamily="34" charset="0"/>
              </a:defRPr>
            </a:lvl4pPr>
            <a:lvl5pPr>
              <a:defRPr>
                <a:latin typeface="Franklin Gothic Boo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4167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Franklin Gothic Book" pitchFamily="34" charset="0"/>
              </a:defRPr>
            </a:lvl1pPr>
            <a:lvl2pPr>
              <a:defRPr>
                <a:latin typeface="Franklin Gothic Book" pitchFamily="34" charset="0"/>
              </a:defRPr>
            </a:lvl2pPr>
            <a:lvl3pPr>
              <a:defRPr>
                <a:latin typeface="Franklin Gothic Book" pitchFamily="34" charset="0"/>
              </a:defRPr>
            </a:lvl3pPr>
            <a:lvl4pPr>
              <a:defRPr>
                <a:latin typeface="Franklin Gothic Book" pitchFamily="34" charset="0"/>
              </a:defRPr>
            </a:lvl4pPr>
            <a:lvl5pPr>
              <a:defRPr>
                <a:latin typeface="Franklin Gothic Boo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12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itchFamily="34" charset="0"/>
              </a:defRPr>
            </a:lvl1pPr>
            <a:lvl2pPr>
              <a:defRPr>
                <a:latin typeface="Franklin Gothic Book" pitchFamily="34" charset="0"/>
              </a:defRPr>
            </a:lvl2pPr>
            <a:lvl3pPr>
              <a:defRPr>
                <a:latin typeface="Franklin Gothic Book" pitchFamily="34" charset="0"/>
              </a:defRPr>
            </a:lvl3pPr>
            <a:lvl4pPr>
              <a:defRPr>
                <a:latin typeface="Franklin Gothic Book" pitchFamily="34" charset="0"/>
              </a:defRPr>
            </a:lvl4pPr>
            <a:lvl5pPr>
              <a:defRPr>
                <a:latin typeface="Franklin Gothic Book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344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5254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Franklin Gothic Book" pitchFamily="34" charset="0"/>
              </a:defRPr>
            </a:lvl1pPr>
            <a:lvl2pPr>
              <a:defRPr sz="2400">
                <a:latin typeface="Franklin Gothic Book" pitchFamily="34" charset="0"/>
              </a:defRPr>
            </a:lvl2pPr>
            <a:lvl3pPr>
              <a:defRPr sz="2000">
                <a:latin typeface="Franklin Gothic Book" pitchFamily="34" charset="0"/>
              </a:defRPr>
            </a:lvl3pPr>
            <a:lvl4pPr>
              <a:defRPr sz="1800">
                <a:latin typeface="Franklin Gothic Book" pitchFamily="34" charset="0"/>
              </a:defRPr>
            </a:lvl4pPr>
            <a:lvl5pPr>
              <a:defRPr sz="1800">
                <a:latin typeface="Franklin Gothic Book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Franklin Gothic Book" pitchFamily="34" charset="0"/>
              </a:defRPr>
            </a:lvl1pPr>
            <a:lvl2pPr>
              <a:defRPr sz="2400">
                <a:latin typeface="Franklin Gothic Book" pitchFamily="34" charset="0"/>
              </a:defRPr>
            </a:lvl2pPr>
            <a:lvl3pPr>
              <a:defRPr sz="2000">
                <a:latin typeface="Franklin Gothic Book" pitchFamily="34" charset="0"/>
              </a:defRPr>
            </a:lvl3pPr>
            <a:lvl4pPr>
              <a:defRPr sz="1800">
                <a:latin typeface="Franklin Gothic Book" pitchFamily="34" charset="0"/>
              </a:defRPr>
            </a:lvl4pPr>
            <a:lvl5pPr>
              <a:defRPr sz="1800">
                <a:latin typeface="Franklin Gothic Book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1205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Franklin Gothic Dem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Franklin Gothic Book" pitchFamily="34" charset="0"/>
              </a:defRPr>
            </a:lvl1pPr>
            <a:lvl2pPr>
              <a:defRPr sz="2000">
                <a:latin typeface="Franklin Gothic Book" pitchFamily="34" charset="0"/>
              </a:defRPr>
            </a:lvl2pPr>
            <a:lvl3pPr>
              <a:defRPr sz="1800">
                <a:latin typeface="Franklin Gothic Book" pitchFamily="34" charset="0"/>
              </a:defRPr>
            </a:lvl3pPr>
            <a:lvl4pPr>
              <a:defRPr sz="1600">
                <a:latin typeface="Franklin Gothic Book" pitchFamily="34" charset="0"/>
              </a:defRPr>
            </a:lvl4pPr>
            <a:lvl5pPr>
              <a:defRPr sz="1600">
                <a:latin typeface="Franklin Gothic Book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Franklin Gothic Dem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Franklin Gothic Book" pitchFamily="34" charset="0"/>
              </a:defRPr>
            </a:lvl1pPr>
            <a:lvl2pPr>
              <a:defRPr sz="2000">
                <a:latin typeface="Franklin Gothic Book" pitchFamily="34" charset="0"/>
              </a:defRPr>
            </a:lvl2pPr>
            <a:lvl3pPr>
              <a:defRPr sz="1800">
                <a:latin typeface="Franklin Gothic Book" pitchFamily="34" charset="0"/>
              </a:defRPr>
            </a:lvl3pPr>
            <a:lvl4pPr>
              <a:defRPr sz="1600">
                <a:latin typeface="Franklin Gothic Book" pitchFamily="34" charset="0"/>
              </a:defRPr>
            </a:lvl4pPr>
            <a:lvl5pPr>
              <a:defRPr sz="1600">
                <a:latin typeface="Franklin Gothic Book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8893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8973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8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Franklin Gothic Book" pitchFamily="34" charset="0"/>
              </a:defRPr>
            </a:lvl1pPr>
            <a:lvl2pPr>
              <a:defRPr sz="2800">
                <a:latin typeface="Franklin Gothic Book" pitchFamily="34" charset="0"/>
              </a:defRPr>
            </a:lvl2pPr>
            <a:lvl3pPr>
              <a:defRPr sz="2400">
                <a:latin typeface="Franklin Gothic Book" pitchFamily="34" charset="0"/>
              </a:defRPr>
            </a:lvl3pPr>
            <a:lvl4pPr>
              <a:defRPr sz="2000">
                <a:latin typeface="Franklin Gothic Book" pitchFamily="34" charset="0"/>
              </a:defRPr>
            </a:lvl4pPr>
            <a:lvl5pPr>
              <a:defRPr sz="2000">
                <a:latin typeface="Franklin Gothic Book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Franklin Gothic Book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6107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Franklin Gothic Dem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Franklin Gothic Book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517334"/>
            <a:ext cx="9144000" cy="0"/>
          </a:xfrm>
          <a:prstGeom prst="line">
            <a:avLst/>
          </a:prstGeom>
          <a:ln w="28575">
            <a:solidFill>
              <a:srgbClr val="D719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06" y="6590904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26" y="6328142"/>
            <a:ext cx="1780190" cy="39847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143F90"/>
          </a:solidFill>
          <a:ln>
            <a:solidFill>
              <a:srgbClr val="6E99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4494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2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1">
              <a:lumMod val="75000"/>
              <a:lumOff val="2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>
              <a:lumMod val="75000"/>
              <a:lumOff val="2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>
              <a:lumMod val="75000"/>
              <a:lumOff val="2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tx1">
              <a:lumMod val="75000"/>
              <a:lumOff val="2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chemeClr val="tx1">
              <a:lumMod val="75000"/>
              <a:lumOff val="2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.eaton@azed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broadbandbenef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1371600" y="1676400"/>
            <a:ext cx="5714998" cy="366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676400" y="990600"/>
            <a:ext cx="65532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ARIZONA Erate &amp;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ARIZONA BROADBAND FOR EDUCATION INITIATIVE</a:t>
            </a:r>
            <a:endParaRPr lang="en-US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3276600" y="2743200"/>
            <a:ext cx="5333998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Milan Eaton</a:t>
            </a:r>
            <a:br>
              <a:rPr lang="en-US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1" dirty="0"/>
              <a:t>623-332-6357</a:t>
            </a:r>
            <a:br>
              <a:rPr lang="en-US" sz="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milan.eaton@azed.gov</a:t>
            </a:r>
            <a:r>
              <a:rPr lang="en-US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</a:t>
            </a:r>
            <a:r>
              <a:rPr lang="en-US" sz="20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Erate</a:t>
            </a:r>
            <a:r>
              <a:rPr lang="en-US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Director for Schools</a:t>
            </a:r>
            <a:br>
              <a:rPr lang="en-US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0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623-332-6357</a:t>
            </a:r>
            <a:br>
              <a:rPr lang="en-US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6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4200" y="5638800"/>
            <a:ext cx="3048000" cy="882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200" y="304800"/>
            <a:ext cx="7619999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2021 Additional Federal Funding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idx="1"/>
          </p:nvPr>
        </p:nvSpPr>
        <p:spPr>
          <a:xfrm>
            <a:off x="685802" y="1219200"/>
            <a:ext cx="7924798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Emergency Broadband Benefit Program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Launched by the FCC, provides a discount of $50 per month towards broadband service for eligible households and up to $75 per month for those on tribal lands.  Eligible households may also receive up to $100 to purchase a laptop, desktop or tablet from participating providers if the contribute $10-$50 toward the purchase price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have been encouraging schools to sign up as “Outreach” partners in order to get parents notified of the program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Schools will be required to verify NSLP for their students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https://www.fcc.gov/broadbandbenefit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None/>
            </a:pPr>
            <a:endParaRPr lang="en-US" sz="20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24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American Rescue Plan signed into law March 11, 2021 gives $7.1B for Erate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lvl="1" indent="-457200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FCC will have 60 days to write the rules for the program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lvl="1" indent="-457200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Another program within USAC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lvl="1" indent="-457200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100% funding (Not based on NSLP) on home purchases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lvl="1" indent="-457200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Reimbursement program – Not vendor billing (SPI)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lvl="1" indent="-457200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Retroactive but unknow how far back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lvl="1" indent="-457200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 sz="12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Eligible devices are to be defined (hotspots, “devices”)</a:t>
            </a:r>
            <a:endParaRPr lang="en-US"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8610600" y="6324600"/>
            <a:ext cx="304798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Corporation Commission January 2017</Template>
  <TotalTime>1183</TotalTime>
  <Words>222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Noto Sans Symbols</vt:lpstr>
      <vt:lpstr>Times New Roman</vt:lpstr>
      <vt:lpstr>Trebuchet MS</vt:lpstr>
      <vt:lpstr>1_Office Theme</vt:lpstr>
      <vt:lpstr>   Milan Eaton 623-332-6357 milan.eaton@azed.gov    State Erate Director for Schools   623-332-6357   </vt:lpstr>
      <vt:lpstr>2021 Additional Federal Funding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Milan Eaton milan.eaton@azed.gov  State E-Rate Coordinator for Schools AZ Dept. of Education</dc:title>
  <dc:creator>Eaton, Milan</dc:creator>
  <cp:lastModifiedBy>Steve Peters</cp:lastModifiedBy>
  <cp:revision>79</cp:revision>
  <cp:lastPrinted>2017-12-06T18:40:23Z</cp:lastPrinted>
  <dcterms:modified xsi:type="dcterms:W3CDTF">2021-04-08T03:04:38Z</dcterms:modified>
</cp:coreProperties>
</file>