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Lst>
  <p:notesMasterIdLst>
    <p:notesMasterId r:id="rId14"/>
  </p:notesMasterIdLst>
  <p:handoutMasterIdLst>
    <p:handoutMasterId r:id="rId15"/>
  </p:handoutMasterIdLst>
  <p:sldIdLst>
    <p:sldId id="256" r:id="rId5"/>
    <p:sldId id="257" r:id="rId6"/>
    <p:sldId id="258" r:id="rId7"/>
    <p:sldId id="272" r:id="rId8"/>
    <p:sldId id="273" r:id="rId9"/>
    <p:sldId id="274" r:id="rId10"/>
    <p:sldId id="275" r:id="rId11"/>
    <p:sldId id="276"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0704" autoAdjust="0"/>
  </p:normalViewPr>
  <p:slideViewPr>
    <p:cSldViewPr snapToGrid="0">
      <p:cViewPr varScale="1">
        <p:scale>
          <a:sx n="79" d="100"/>
          <a:sy n="79" d="100"/>
        </p:scale>
        <p:origin x="162" y="3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1/24/2022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First steps:</a:t>
            </a:r>
            <a:endParaRPr lang="en-US" b="0" dirty="0">
              <a:effectLst/>
            </a:endParaRPr>
          </a:p>
          <a:p>
            <a:pPr marL="457200"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1.Connect lead activist to the FCC outreach representative</a:t>
            </a:r>
            <a:endParaRPr lang="en-US" b="0" dirty="0">
              <a:effectLst/>
            </a:endParaRPr>
          </a:p>
          <a:p>
            <a:pPr marL="457200" rtl="0">
              <a:spcBef>
                <a:spcPts val="0"/>
              </a:spcBef>
              <a:spcAft>
                <a:spcPts val="0"/>
              </a:spcAft>
            </a:pPr>
            <a:r>
              <a:rPr lang="en-US" sz="1800" b="0" i="0" u="none" strike="noStrike" dirty="0">
                <a:solidFill>
                  <a:srgbClr val="000000"/>
                </a:solidFill>
                <a:effectLst/>
                <a:latin typeface="Arial" panose="020B0604020202020204" pitchFamily="34" charset="0"/>
              </a:rPr>
              <a:t>2. Explain the program and how it is implemented</a:t>
            </a:r>
            <a:endParaRPr lang="en-US" b="0" dirty="0">
              <a:effectLst/>
            </a:endParaRPr>
          </a:p>
          <a:p>
            <a:pPr marL="457200" rtl="0">
              <a:spcBef>
                <a:spcPts val="0"/>
              </a:spcBef>
              <a:spcAft>
                <a:spcPts val="0"/>
              </a:spcAft>
            </a:pPr>
            <a:r>
              <a:rPr lang="en-US" sz="1800" b="0" i="0" u="none" strike="noStrike" dirty="0">
                <a:solidFill>
                  <a:srgbClr val="000000"/>
                </a:solidFill>
                <a:effectLst/>
                <a:latin typeface="Arial" panose="020B0604020202020204" pitchFamily="34" charset="0"/>
              </a:rPr>
              <a:t>3. Identify organizations and key outreach locations where a trainer can be put into place to give out information. * FCC will set up webinars to train the trainers in their native language</a:t>
            </a:r>
            <a:endParaRPr lang="en-US" b="0" dirty="0">
              <a:effectLst/>
            </a:endParaRPr>
          </a:p>
          <a:p>
            <a:pPr marL="457200" rtl="0">
              <a:spcBef>
                <a:spcPts val="0"/>
              </a:spcBef>
              <a:spcAft>
                <a:spcPts val="0"/>
              </a:spcAft>
            </a:pPr>
            <a:r>
              <a:rPr lang="en-US" sz="1800" b="0" i="0" u="none" strike="noStrike" dirty="0">
                <a:solidFill>
                  <a:srgbClr val="000000"/>
                </a:solidFill>
                <a:effectLst/>
                <a:latin typeface="Arial" panose="020B0604020202020204" pitchFamily="34" charset="0"/>
              </a:rPr>
              <a:t>4. Design how the program will work</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How often? Timeline-push in the beginning but then taper off to once a month</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Where?</a:t>
            </a:r>
          </a:p>
          <a:p>
            <a:pPr rtl="0">
              <a:spcBef>
                <a:spcPts val="0"/>
              </a:spcBef>
              <a:spcAft>
                <a:spcPts val="0"/>
              </a:spcAft>
            </a:pPr>
            <a:r>
              <a:rPr lang="en-US" sz="1800" b="0" i="0" u="none" strike="noStrike" dirty="0">
                <a:solidFill>
                  <a:srgbClr val="000000"/>
                </a:solidFill>
                <a:effectLst/>
                <a:latin typeface="Arial" panose="020B0604020202020204" pitchFamily="34" charset="0"/>
              </a:rPr>
              <a:t>             5. Determine numbers-how many flyers to be printed and in what languages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6. Where will the flyers be sent?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main Navigator determines the local hub, gets the word out, sets up webinar times and places and organizes mailings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main Navigator will provide Zip codes of consumers in order to start to collect data and follow the impact of the program.</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If the Navigator hold events or is aware of partner events, they will share the information on social media with FCC press kits provided</a:t>
            </a:r>
            <a:endParaRPr lang="en-US" b="0" dirty="0">
              <a:effectLst/>
            </a:endParaRPr>
          </a:p>
          <a:p>
            <a:pPr rtl="0">
              <a:spcBef>
                <a:spcPts val="0"/>
              </a:spcBef>
              <a:spcAft>
                <a:spcPts val="0"/>
              </a:spcAft>
            </a:pPr>
            <a:br>
              <a:rPr lang="en-US" b="0" dirty="0">
                <a:effectLst/>
              </a:rPr>
            </a:br>
            <a:r>
              <a:rPr lang="en-US" sz="1800" b="1" i="1" u="none" strike="noStrike" dirty="0">
                <a:solidFill>
                  <a:srgbClr val="000000"/>
                </a:solidFill>
                <a:effectLst/>
                <a:latin typeface="Arial" panose="020B0604020202020204" pitchFamily="34" charset="0"/>
              </a:rPr>
              <a:t>Worth noting:</a:t>
            </a:r>
            <a:r>
              <a:rPr lang="en-US" sz="1800" b="0" i="0" u="none" strike="noStrike" dirty="0">
                <a:solidFill>
                  <a:srgbClr val="000000"/>
                </a:solidFill>
                <a:effectLst/>
                <a:latin typeface="Arial" panose="020B0604020202020204" pitchFamily="34" charset="0"/>
              </a:rPr>
              <a:t> Lyle Ishida has told us this is the first project of its kind under the expanded FCC broadband-access program. [Great example of us meeting our mandate of bringing key players together to promote the expansion of broadband, with the ultimate goal of supporting universal broadband throughout the United States.]</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420642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222222"/>
                </a:solidFill>
                <a:effectLst/>
                <a:latin typeface="Arial" panose="020B0604020202020204" pitchFamily="34" charset="0"/>
              </a:rPr>
              <a:t>Let's think about creating a survey to add to our data (</a:t>
            </a:r>
            <a:r>
              <a:rPr lang="en-US" sz="1800" b="0" i="0" u="none" strike="noStrike" dirty="0" err="1">
                <a:solidFill>
                  <a:srgbClr val="222222"/>
                </a:solidFill>
                <a:effectLst/>
                <a:latin typeface="Arial" panose="020B0604020202020204" pitchFamily="34" charset="0"/>
              </a:rPr>
              <a:t>ie</a:t>
            </a:r>
            <a:r>
              <a:rPr lang="en-US" sz="1800" b="0" i="0" u="none" strike="noStrike" dirty="0">
                <a:solidFill>
                  <a:srgbClr val="222222"/>
                </a:solidFill>
                <a:effectLst/>
                <a:latin typeface="Arial" panose="020B0604020202020204" pitchFamily="34" charset="0"/>
              </a:rPr>
              <a:t>: telehealth before vs after)</a:t>
            </a:r>
            <a:endParaRPr lang="en-US" b="0" dirty="0">
              <a:effectLst/>
            </a:endParaRPr>
          </a:p>
          <a:p>
            <a:pPr rtl="0">
              <a:spcBef>
                <a:spcPts val="0"/>
              </a:spcBef>
              <a:spcAft>
                <a:spcPts val="0"/>
              </a:spcAft>
            </a:pPr>
            <a:r>
              <a:rPr lang="en-US" b="0" dirty="0">
                <a:effectLst/>
              </a:rPr>
              <a:t> </a:t>
            </a:r>
          </a:p>
          <a:p>
            <a:pPr rtl="0">
              <a:spcBef>
                <a:spcPts val="0"/>
              </a:spcBef>
              <a:spcAft>
                <a:spcPts val="0"/>
              </a:spcAft>
            </a:pPr>
            <a:r>
              <a:rPr lang="en-US" b="0" dirty="0">
                <a:effectLst/>
              </a:rPr>
              <a:t> </a:t>
            </a:r>
          </a:p>
          <a:p>
            <a:pPr rtl="0">
              <a:spcBef>
                <a:spcPts val="0"/>
              </a:spcBef>
              <a:spcAft>
                <a:spcPts val="0"/>
              </a:spcAft>
            </a:pPr>
            <a:r>
              <a:rPr lang="en-US" sz="1800" b="0" i="0" u="none" strike="noStrike" dirty="0">
                <a:solidFill>
                  <a:srgbClr val="222222"/>
                </a:solidFill>
                <a:effectLst/>
                <a:latin typeface="Arial" panose="020B0604020202020204" pitchFamily="34" charset="0"/>
              </a:rPr>
              <a:t>January 21</a:t>
            </a:r>
            <a:endParaRPr lang="en-US" b="0" dirty="0">
              <a:effectLst/>
            </a:endParaRPr>
          </a:p>
          <a:p>
            <a:pPr rtl="0">
              <a:spcBef>
                <a:spcPts val="0"/>
              </a:spcBef>
              <a:spcAft>
                <a:spcPts val="0"/>
              </a:spcAft>
            </a:pPr>
            <a:r>
              <a:rPr lang="en-US" sz="1800" b="0" i="0" u="none" strike="noStrike" dirty="0">
                <a:solidFill>
                  <a:srgbClr val="222222"/>
                </a:solidFill>
                <a:effectLst/>
                <a:latin typeface="Arial" panose="020B0604020202020204" pitchFamily="34" charset="0"/>
              </a:rPr>
              <a:t>Meet with Lyle Ishida, Keyla St. Hilaire, Gerard </a:t>
            </a:r>
            <a:r>
              <a:rPr lang="en-US" sz="1800" b="0" i="0" u="none" strike="noStrike" dirty="0" err="1">
                <a:solidFill>
                  <a:srgbClr val="222222"/>
                </a:solidFill>
                <a:effectLst/>
                <a:latin typeface="Arial" panose="020B0604020202020204" pitchFamily="34" charset="0"/>
              </a:rPr>
              <a:t>Willians</a:t>
            </a:r>
            <a:endParaRPr lang="en-US" b="0" dirty="0">
              <a:effectLst/>
            </a:endParaRPr>
          </a:p>
          <a:p>
            <a:pPr rtl="0">
              <a:spcBef>
                <a:spcPts val="0"/>
              </a:spcBef>
              <a:spcAft>
                <a:spcPts val="0"/>
              </a:spcAft>
            </a:pPr>
            <a:r>
              <a:rPr lang="en-US" b="0" dirty="0">
                <a:effectLst/>
              </a:rPr>
              <a:t> </a:t>
            </a:r>
          </a:p>
          <a:p>
            <a:pPr rtl="0">
              <a:spcBef>
                <a:spcPts val="0"/>
              </a:spcBef>
              <a:spcAft>
                <a:spcPts val="0"/>
              </a:spcAft>
            </a:pPr>
            <a:r>
              <a:rPr lang="en-US" b="0" dirty="0">
                <a:effectLst/>
              </a:rPr>
              <a:t> </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Rules define what ACP</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The FCC is waiting for the order, although the legislation for funds has passed</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They are sure that the rule of 30$ per month and 200% poverty level will not change and people can sign up, but “nothing is yet written in stone” The program exists by statute and by law. </a:t>
            </a:r>
          </a:p>
          <a:p>
            <a:pPr rtl="0">
              <a:spcBef>
                <a:spcPts val="0"/>
              </a:spcBef>
              <a:spcAft>
                <a:spcPts val="0"/>
              </a:spcAft>
            </a:pPr>
            <a:r>
              <a:rPr lang="en-US" sz="1800" b="0" i="0" u="none" strike="noStrike" dirty="0">
                <a:solidFill>
                  <a:srgbClr val="000000"/>
                </a:solidFill>
                <a:effectLst/>
                <a:latin typeface="Arial" panose="020B0604020202020204" pitchFamily="34" charset="0"/>
              </a:rPr>
              <a:t>They still need to define the directives of how individual providers will manage the program and how legal will operate. They don’t have all the details of the transition from EBB to ACP.</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 While they have received funding, they haven't set these rules yet. They are hoping by February 1st.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So…..</a:t>
            </a:r>
            <a:endParaRPr lang="en-US" b="0" dirty="0">
              <a:effectLst/>
            </a:endParaRPr>
          </a:p>
          <a:p>
            <a:pPr rtl="0">
              <a:spcBef>
                <a:spcPts val="0"/>
              </a:spcBef>
              <a:spcAft>
                <a:spcPts val="0"/>
              </a:spcAft>
            </a:pPr>
            <a:br>
              <a:rPr lang="en-US" b="0" dirty="0">
                <a:effectLst/>
              </a:rPr>
            </a:br>
            <a:r>
              <a:rPr lang="en-US" sz="1800" b="0" i="0" u="none" strike="noStrike" dirty="0" err="1">
                <a:solidFill>
                  <a:srgbClr val="000000"/>
                </a:solidFill>
                <a:effectLst/>
                <a:latin typeface="Arial" panose="020B0604020202020204" pitchFamily="34" charset="0"/>
              </a:rPr>
              <a:t>PRinted</a:t>
            </a:r>
            <a:r>
              <a:rPr lang="en-US" sz="1800" b="0" i="0" u="none" strike="noStrike" dirty="0">
                <a:solidFill>
                  <a:srgbClr val="000000"/>
                </a:solidFill>
                <a:effectLst/>
                <a:latin typeface="Arial" panose="020B0604020202020204" pitchFamily="34" charset="0"/>
              </a:rPr>
              <a:t> materials will be sent on Monday January 24.</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Once rules are available, info can be collected for the train the trainer supermarket program. They don’t want to release the </a:t>
            </a:r>
            <a:r>
              <a:rPr lang="en-US" sz="1800" b="0" i="0" u="none" strike="noStrike" dirty="0" err="1">
                <a:solidFill>
                  <a:srgbClr val="000000"/>
                </a:solidFill>
                <a:effectLst/>
                <a:latin typeface="Arial" panose="020B0604020202020204" pitchFamily="34" charset="0"/>
              </a:rPr>
              <a:t>Powerpoint</a:t>
            </a:r>
            <a:r>
              <a:rPr lang="en-US" sz="1800" b="0" i="0" u="none" strike="noStrike" dirty="0">
                <a:solidFill>
                  <a:srgbClr val="000000"/>
                </a:solidFill>
                <a:effectLst/>
                <a:latin typeface="Arial" panose="020B0604020202020204" pitchFamily="34" charset="0"/>
              </a:rPr>
              <a:t> slides in case something changes.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info for train the trainers will be available mid February.</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Meanwhile, we will make another trip to Belle Glade on Feb 3rd to distribute more technologies, books and curriculum (this is part of relationship building)</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It will be followed by a kickoff event with an FCC speaker.</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974682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111B49-4EFF-4D9E-80B0-A999640FCD6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1814-6B0F-4147-8034-C2EDD44B24C9}" type="slidenum">
              <a:rPr lang="en-US" smtClean="0"/>
              <a:t>‹#›</a:t>
            </a:fld>
            <a:endParaRPr lang="en-US"/>
          </a:p>
        </p:txBody>
      </p:sp>
      <p:pic>
        <p:nvPicPr>
          <p:cNvPr id="7" name="Graphic 6">
            <a:extLst>
              <a:ext uri="{FF2B5EF4-FFF2-40B4-BE49-F238E27FC236}">
                <a16:creationId xmlns:a16="http://schemas.microsoft.com/office/drawing/2014/main" id="{7E9C6FEB-057A-42D7-805F-8D126024CD0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25747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73119659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21915445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79681157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88219759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55074469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6179945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26465363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51743155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78592000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34206640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3920338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cs.google.com/presentation/d/1XvtkMalLhF2R-Lnp5zkKMOM16HMW_u3Muhkq0Mw6hHc/edit?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nsumercomplaints.fcc.gov/hc/en-us/articles/115000430423-Tell-Us-Your-Stor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3204642" y="2353641"/>
            <a:ext cx="5782716" cy="2150719"/>
          </a:xfrm>
          <a:noFill/>
        </p:spPr>
        <p:txBody>
          <a:bodyPr anchor="ctr">
            <a:normAutofit fontScale="90000"/>
          </a:bodyPr>
          <a:lstStyle/>
          <a:p>
            <a:r>
              <a:rPr lang="en-US" sz="3600" dirty="0">
                <a:solidFill>
                  <a:srgbClr val="080808"/>
                </a:solidFill>
              </a:rPr>
              <a:t>Affordable Connectivity Program</a:t>
            </a:r>
            <a:br>
              <a:rPr lang="en-US" sz="3600" dirty="0">
                <a:solidFill>
                  <a:srgbClr val="080808"/>
                </a:solidFill>
              </a:rPr>
            </a:br>
            <a:r>
              <a:rPr lang="en-US" sz="3600" dirty="0">
                <a:solidFill>
                  <a:srgbClr val="080808"/>
                </a:solidFill>
              </a:rPr>
              <a:t>Supermarket Program</a:t>
            </a:r>
            <a:br>
              <a:rPr lang="en-US" sz="3600" dirty="0">
                <a:solidFill>
                  <a:srgbClr val="080808"/>
                </a:solidFill>
              </a:rPr>
            </a:br>
            <a:r>
              <a:rPr lang="en-US" sz="3600" dirty="0">
                <a:solidFill>
                  <a:srgbClr val="080808"/>
                </a:solidFill>
              </a:rPr>
              <a:t>FCC</a:t>
            </a:r>
            <a:br>
              <a:rPr lang="en-US" sz="3600" dirty="0">
                <a:solidFill>
                  <a:srgbClr val="080808"/>
                </a:solidFill>
              </a:rPr>
            </a:br>
            <a:br>
              <a:rPr lang="en-US" sz="3600" dirty="0">
                <a:solidFill>
                  <a:srgbClr val="080808"/>
                </a:solidFill>
              </a:rPr>
            </a:br>
            <a:r>
              <a:rPr lang="en-US" sz="3600" dirty="0">
                <a:solidFill>
                  <a:srgbClr val="080808"/>
                </a:solidFill>
              </a:rPr>
              <a:t>Lisa Gustinelli-Innovator in Residence  ASU Shaping EDU</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8605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51261" y="1225183"/>
            <a:ext cx="13080871" cy="2674465"/>
          </a:xfrm>
        </p:spPr>
        <p:txBody>
          <a:bodyPr>
            <a:normAutofit fontScale="90000"/>
          </a:bodyPr>
          <a:lstStyle/>
          <a:p>
            <a:pPr rtl="0">
              <a:spcBef>
                <a:spcPts val="0"/>
              </a:spcBef>
              <a:spcAft>
                <a:spcPts val="0"/>
              </a:spcAft>
            </a:pPr>
            <a:r>
              <a:rPr lang="en-US" b="1" dirty="0"/>
              <a:t>Timeline of Events</a:t>
            </a:r>
            <a:br>
              <a:rPr lang="en-US" dirty="0"/>
            </a:br>
            <a:br>
              <a:rPr lang="en-US" sz="2000" b="1" dirty="0">
                <a:latin typeface="+mn-lt"/>
              </a:rPr>
            </a:br>
            <a:r>
              <a:rPr lang="en-US" sz="2000" b="1" i="0" u="none" strike="noStrike" dirty="0">
                <a:solidFill>
                  <a:srgbClr val="000000"/>
                </a:solidFill>
                <a:effectLst/>
                <a:latin typeface="+mn-lt"/>
              </a:rPr>
              <a:t>February 2021-Call for stories from Consumers lacking access results in 60+ emails which we consolidated into a storybook.</a:t>
            </a:r>
            <a:br>
              <a:rPr lang="en-US" sz="2000" b="1" i="0" u="none" strike="noStrike" dirty="0">
                <a:solidFill>
                  <a:srgbClr val="000000"/>
                </a:solidFill>
                <a:effectLst/>
                <a:latin typeface="+mn-lt"/>
              </a:rPr>
            </a:br>
            <a:r>
              <a:rPr lang="en-US" sz="2000" b="1" i="0" u="none" strike="noStrike" dirty="0">
                <a:solidFill>
                  <a:srgbClr val="000000"/>
                </a:solidFill>
                <a:effectLst/>
                <a:latin typeface="+mn-lt"/>
              </a:rPr>
              <a:t>We now have confirmed that the lack of access is indeed hurting consumers' ability to work, learn, and access necessary </a:t>
            </a:r>
            <a:br>
              <a:rPr lang="en-US" sz="2000" b="1" i="0" u="none" strike="noStrike" dirty="0">
                <a:solidFill>
                  <a:srgbClr val="000000"/>
                </a:solidFill>
                <a:effectLst/>
                <a:latin typeface="+mn-lt"/>
              </a:rPr>
            </a:br>
            <a:r>
              <a:rPr lang="en-US" sz="2000" b="1" i="0" u="none" strike="noStrike" dirty="0">
                <a:solidFill>
                  <a:srgbClr val="000000"/>
                </a:solidFill>
                <a:effectLst/>
                <a:latin typeface="+mn-lt"/>
              </a:rPr>
              <a:t>services such as telemedicine only available to the connected.</a:t>
            </a:r>
            <a:br>
              <a:rPr lang="en-US" sz="2000" b="1" dirty="0">
                <a:effectLst/>
                <a:latin typeface="+mn-lt"/>
              </a:rPr>
            </a:br>
            <a:r>
              <a:rPr lang="en-US" sz="2000" b="1" i="0" u="sng" strike="noStrike" dirty="0">
                <a:solidFill>
                  <a:srgbClr val="1155CC"/>
                </a:solidFill>
                <a:effectLst/>
                <a:latin typeface="+mn-lt"/>
                <a:hlinkClick r:id="rId2"/>
              </a:rPr>
              <a:t>Storybook</a:t>
            </a:r>
            <a:br>
              <a:rPr lang="en-US" sz="2000" b="1" dirty="0">
                <a:effectLst/>
                <a:latin typeface="+mn-lt"/>
              </a:rPr>
            </a:br>
            <a:br>
              <a:rPr lang="en-US" sz="2000" b="1" dirty="0">
                <a:latin typeface="+mn-lt"/>
              </a:rPr>
            </a:br>
            <a:r>
              <a:rPr lang="en-US" sz="2000" b="1" i="0" u="none" strike="noStrike" dirty="0">
                <a:solidFill>
                  <a:srgbClr val="000000"/>
                </a:solidFill>
                <a:effectLst/>
                <a:latin typeface="+mn-lt"/>
              </a:rPr>
              <a:t>March 9-Broadband Meeting</a:t>
            </a:r>
            <a:br>
              <a:rPr lang="en-US" sz="2000" b="1" dirty="0">
                <a:effectLst/>
                <a:latin typeface="+mn-lt"/>
              </a:rPr>
            </a:br>
            <a:r>
              <a:rPr lang="en-US" sz="2000" b="1" i="0" u="none" strike="noStrike" dirty="0">
                <a:solidFill>
                  <a:srgbClr val="000000"/>
                </a:solidFill>
                <a:effectLst/>
                <a:latin typeface="+mn-lt"/>
              </a:rPr>
              <a:t>ASU Shaping EDU Broadband Access and Equity -meet with Jessica </a:t>
            </a:r>
            <a:r>
              <a:rPr lang="en-US" sz="2000" b="1" i="0" u="none" strike="noStrike" dirty="0" err="1">
                <a:solidFill>
                  <a:srgbClr val="000000"/>
                </a:solidFill>
                <a:effectLst/>
                <a:latin typeface="+mn-lt"/>
              </a:rPr>
              <a:t>Rosenworcel</a:t>
            </a:r>
            <a:r>
              <a:rPr lang="en-US" sz="2000" b="1" i="0" u="none" strike="noStrike" dirty="0">
                <a:solidFill>
                  <a:srgbClr val="000000"/>
                </a:solidFill>
                <a:effectLst/>
                <a:latin typeface="+mn-lt"/>
              </a:rPr>
              <a:t> Acting Chairwoman</a:t>
            </a:r>
            <a:br>
              <a:rPr lang="en-US" sz="2000" b="1" i="0" u="none" strike="noStrike" dirty="0">
                <a:solidFill>
                  <a:srgbClr val="000000"/>
                </a:solidFill>
                <a:effectLst/>
                <a:latin typeface="+mn-lt"/>
              </a:rPr>
            </a:br>
            <a:r>
              <a:rPr lang="en-US" sz="2000" b="1" i="0" u="none" strike="noStrike" dirty="0">
                <a:solidFill>
                  <a:srgbClr val="000000"/>
                </a:solidFill>
                <a:effectLst/>
                <a:latin typeface="+mn-lt"/>
              </a:rPr>
              <a:t> FCC</a:t>
            </a:r>
            <a:r>
              <a:rPr lang="en-US" sz="2000" b="1" dirty="0">
                <a:solidFill>
                  <a:srgbClr val="000000"/>
                </a:solidFill>
                <a:latin typeface="+mn-lt"/>
              </a:rPr>
              <a:t> </a:t>
            </a:r>
            <a:r>
              <a:rPr lang="en-US" sz="2000" b="1" i="0" u="none" strike="noStrike" dirty="0">
                <a:solidFill>
                  <a:srgbClr val="000000"/>
                </a:solidFill>
                <a:effectLst/>
                <a:latin typeface="+mn-lt"/>
              </a:rPr>
              <a:t>Commissioner who introduces us to the FCC EBB program. We explain our initiative and </a:t>
            </a:r>
            <a:r>
              <a:rPr lang="en-US" sz="2000" b="1" i="0" u="none" strike="noStrike" dirty="0" err="1">
                <a:solidFill>
                  <a:srgbClr val="000000"/>
                </a:solidFill>
                <a:effectLst/>
                <a:latin typeface="+mn-lt"/>
              </a:rPr>
              <a:t>JRosenworcel</a:t>
            </a:r>
            <a:r>
              <a:rPr lang="en-US" sz="2000" b="1" i="0" u="none" strike="noStrike" dirty="0">
                <a:solidFill>
                  <a:srgbClr val="000000"/>
                </a:solidFill>
                <a:effectLst/>
                <a:latin typeface="+mn-lt"/>
              </a:rPr>
              <a:t> </a:t>
            </a:r>
            <a:br>
              <a:rPr lang="en-US" sz="2000" b="1" i="0" u="none" strike="noStrike" dirty="0">
                <a:solidFill>
                  <a:srgbClr val="000000"/>
                </a:solidFill>
                <a:effectLst/>
                <a:latin typeface="+mn-lt"/>
              </a:rPr>
            </a:br>
            <a:r>
              <a:rPr lang="en-US" sz="2000" b="1" i="0" u="none" strike="noStrike" dirty="0">
                <a:solidFill>
                  <a:srgbClr val="000000"/>
                </a:solidFill>
                <a:effectLst/>
                <a:latin typeface="+mn-lt"/>
              </a:rPr>
              <a:t>is especially interested in hearing about the stories we have collected.</a:t>
            </a:r>
            <a:br>
              <a:rPr lang="en-US" b="0" dirty="0">
                <a:effectLst/>
              </a:rPr>
            </a:br>
            <a:br>
              <a:rPr lang="en-US" dirty="0"/>
            </a:br>
            <a:endParaRPr lang="en-US" dirty="0"/>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2</a:t>
            </a:fld>
            <a:endParaRPr lang="en-US" dirty="0"/>
          </a:p>
        </p:txBody>
      </p:sp>
      <p:pic>
        <p:nvPicPr>
          <p:cNvPr id="1028" name="Picture 4">
            <a:extLst>
              <a:ext uri="{FF2B5EF4-FFF2-40B4-BE49-F238E27FC236}">
                <a16:creationId xmlns:a16="http://schemas.microsoft.com/office/drawing/2014/main" id="{4E1D8811-08A8-4C44-9976-D4669B358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106" y="4052857"/>
            <a:ext cx="4922520" cy="287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27462" y="647644"/>
            <a:ext cx="17273731" cy="5059951"/>
          </a:xfrm>
        </p:spPr>
        <p:txBody>
          <a:bodyPr>
            <a:normAutofit fontScale="77500" lnSpcReduction="20000"/>
          </a:bodyPr>
          <a:lstStyle/>
          <a:p>
            <a:pPr rtl="0">
              <a:spcBef>
                <a:spcPts val="0"/>
              </a:spcBef>
              <a:spcAft>
                <a:spcPts val="0"/>
              </a:spcAft>
            </a:pPr>
            <a:br>
              <a:rPr lang="en-US" b="1" dirty="0">
                <a:effectLst/>
              </a:rPr>
            </a:br>
            <a:r>
              <a:rPr lang="en-US" sz="2800" b="1" i="0" u="none" strike="noStrike" dirty="0">
                <a:solidFill>
                  <a:srgbClr val="000000"/>
                </a:solidFill>
                <a:effectLst/>
              </a:rPr>
              <a:t>April-</a:t>
            </a:r>
            <a:endParaRPr lang="en-US" sz="2800" b="1" dirty="0">
              <a:effectLst/>
            </a:endParaRPr>
          </a:p>
          <a:p>
            <a:r>
              <a:rPr lang="en-US" sz="2800" b="1" i="0" u="none" strike="noStrike" dirty="0">
                <a:solidFill>
                  <a:srgbClr val="000000"/>
                </a:solidFill>
                <a:effectLst/>
              </a:rPr>
              <a:t>As a result of our meeting with Jessica </a:t>
            </a:r>
            <a:r>
              <a:rPr lang="en-US" sz="2800" b="1" i="0" u="none" strike="noStrike" dirty="0" err="1">
                <a:solidFill>
                  <a:srgbClr val="000000"/>
                </a:solidFill>
                <a:effectLst/>
              </a:rPr>
              <a:t>Rosenworcel</a:t>
            </a:r>
            <a:r>
              <a:rPr lang="en-US" sz="2800" b="1" i="0" u="none" strike="noStrike" dirty="0">
                <a:solidFill>
                  <a:srgbClr val="000000"/>
                </a:solidFill>
                <a:effectLst/>
              </a:rPr>
              <a:t>, a link is added to the FCC </a:t>
            </a:r>
          </a:p>
          <a:p>
            <a:r>
              <a:rPr lang="en-US" sz="2800" b="1" i="0" u="none" strike="noStrike" dirty="0">
                <a:solidFill>
                  <a:srgbClr val="000000"/>
                </a:solidFill>
                <a:effectLst/>
              </a:rPr>
              <a:t>Website for </a:t>
            </a:r>
            <a:r>
              <a:rPr lang="en-US" sz="2800" b="1" i="0" u="sng" strike="noStrike" dirty="0">
                <a:solidFill>
                  <a:srgbClr val="1155CC"/>
                </a:solidFill>
                <a:effectLst/>
                <a:hlinkClick r:id="rId2"/>
              </a:rPr>
              <a:t>collecting stories of consumers experiencing hardship </a:t>
            </a:r>
            <a:r>
              <a:rPr lang="en-US" sz="2800" b="1" i="0" u="none" strike="noStrike" dirty="0">
                <a:solidFill>
                  <a:srgbClr val="000000"/>
                </a:solidFill>
                <a:effectLst/>
              </a:rPr>
              <a:t>due to lack of</a:t>
            </a:r>
          </a:p>
          <a:p>
            <a:r>
              <a:rPr lang="en-US" sz="2800" b="1" i="0" u="none" strike="noStrike" dirty="0">
                <a:solidFill>
                  <a:srgbClr val="000000"/>
                </a:solidFill>
                <a:effectLst/>
              </a:rPr>
              <a:t> broadband access.</a:t>
            </a:r>
          </a:p>
          <a:p>
            <a:endParaRPr lang="en-US" sz="2800" b="1" dirty="0">
              <a:solidFill>
                <a:srgbClr val="000000"/>
              </a:solidFill>
            </a:endParaRPr>
          </a:p>
          <a:p>
            <a:pPr rtl="0">
              <a:spcBef>
                <a:spcPts val="0"/>
              </a:spcBef>
              <a:spcAft>
                <a:spcPts val="0"/>
              </a:spcAft>
            </a:pPr>
            <a:r>
              <a:rPr lang="en-US" sz="2800" b="1" i="0" u="none" strike="noStrike" dirty="0">
                <a:solidFill>
                  <a:srgbClr val="000000"/>
                </a:solidFill>
                <a:effectLst/>
              </a:rPr>
              <a:t>May 4th- Broadband Meeting </a:t>
            </a:r>
            <a:endParaRPr lang="en-US" sz="2800" b="1" dirty="0">
              <a:effectLst/>
            </a:endParaRPr>
          </a:p>
          <a:p>
            <a:pPr rtl="0">
              <a:spcBef>
                <a:spcPts val="0"/>
              </a:spcBef>
              <a:spcAft>
                <a:spcPts val="0"/>
              </a:spcAft>
            </a:pPr>
            <a:r>
              <a:rPr lang="en-US" sz="2800" b="1" i="0" u="none" strike="noStrike" dirty="0">
                <a:solidFill>
                  <a:srgbClr val="000000"/>
                </a:solidFill>
                <a:effectLst/>
              </a:rPr>
              <a:t>Meet with Lyle Ishida, Chief, Consumer Affairs and Outreach Division,</a:t>
            </a:r>
            <a:endParaRPr lang="en-US" sz="2800" b="1" dirty="0">
              <a:effectLst/>
            </a:endParaRPr>
          </a:p>
          <a:p>
            <a:pPr rtl="0">
              <a:spcBef>
                <a:spcPts val="0"/>
              </a:spcBef>
              <a:spcAft>
                <a:spcPts val="0"/>
              </a:spcAft>
            </a:pPr>
            <a:r>
              <a:rPr lang="en-US" sz="2800" b="1" i="0" u="none" strike="noStrike" dirty="0">
                <a:solidFill>
                  <a:srgbClr val="000000"/>
                </a:solidFill>
                <a:effectLst/>
              </a:rPr>
              <a:t>Consumer &amp; Governmental Affairs Bureau, Federal Communications Commission, </a:t>
            </a:r>
          </a:p>
          <a:p>
            <a:pPr rtl="0">
              <a:spcBef>
                <a:spcPts val="0"/>
              </a:spcBef>
              <a:spcAft>
                <a:spcPts val="0"/>
              </a:spcAft>
            </a:pPr>
            <a:r>
              <a:rPr lang="en-US" sz="2800" b="1" i="0" u="none" strike="noStrike" dirty="0">
                <a:solidFill>
                  <a:srgbClr val="000000"/>
                </a:solidFill>
                <a:effectLst/>
              </a:rPr>
              <a:t>who discusses how the outreach effort is working. He leads us to the FCC website where we can </a:t>
            </a:r>
          </a:p>
          <a:p>
            <a:pPr rtl="0">
              <a:spcBef>
                <a:spcPts val="0"/>
              </a:spcBef>
              <a:spcAft>
                <a:spcPts val="0"/>
              </a:spcAft>
            </a:pPr>
            <a:r>
              <a:rPr lang="en-US" sz="2800" b="1" i="0" u="none" strike="noStrike" dirty="0">
                <a:solidFill>
                  <a:srgbClr val="000000"/>
                </a:solidFill>
                <a:effectLst/>
              </a:rPr>
              <a:t>download flyers and posters for distribution</a:t>
            </a:r>
          </a:p>
          <a:p>
            <a:pPr rtl="0">
              <a:spcBef>
                <a:spcPts val="0"/>
              </a:spcBef>
              <a:spcAft>
                <a:spcPts val="0"/>
              </a:spcAft>
            </a:pPr>
            <a:endParaRPr lang="en-US" sz="1800" dirty="0">
              <a:solidFill>
                <a:srgbClr val="000000"/>
              </a:solidFill>
              <a:latin typeface="Calibri" panose="020F0502020204030204" pitchFamily="34" charset="0"/>
            </a:endParaRPr>
          </a:p>
          <a:p>
            <a:pPr rtl="0">
              <a:spcBef>
                <a:spcPts val="0"/>
              </a:spcBef>
              <a:spcAft>
                <a:spcPts val="0"/>
              </a:spcAft>
            </a:pPr>
            <a:endParaRPr lang="en-US" sz="1400" b="0" dirty="0">
              <a:effectLst/>
            </a:endParaRPr>
          </a:p>
          <a:p>
            <a:pPr rtl="0">
              <a:spcBef>
                <a:spcPts val="0"/>
              </a:spcBef>
              <a:spcAft>
                <a:spcPts val="0"/>
              </a:spcAft>
            </a:pPr>
            <a:endParaRPr lang="en-US" sz="1400" dirty="0"/>
          </a:p>
          <a:p>
            <a:pPr rtl="0">
              <a:spcBef>
                <a:spcPts val="0"/>
              </a:spcBef>
              <a:spcAft>
                <a:spcPts val="0"/>
              </a:spcAft>
            </a:pPr>
            <a:endParaRPr lang="en-US" sz="1400" b="0" dirty="0">
              <a:effectLst/>
            </a:endParaRPr>
          </a:p>
          <a:p>
            <a:pPr rtl="0">
              <a:spcBef>
                <a:spcPts val="0"/>
              </a:spcBef>
              <a:spcAft>
                <a:spcPts val="0"/>
              </a:spcAft>
            </a:pPr>
            <a:endParaRPr lang="en-US" sz="1400" dirty="0"/>
          </a:p>
          <a:p>
            <a:pPr rtl="0">
              <a:spcBef>
                <a:spcPts val="0"/>
              </a:spcBef>
              <a:spcAft>
                <a:spcPts val="0"/>
              </a:spcAft>
            </a:pPr>
            <a:endParaRPr lang="en-US" sz="1400" b="0" dirty="0">
              <a:effectLst/>
            </a:endParaRPr>
          </a:p>
          <a:p>
            <a:pPr rtl="0">
              <a:spcBef>
                <a:spcPts val="0"/>
              </a:spcBef>
              <a:spcAft>
                <a:spcPts val="0"/>
              </a:spcAft>
            </a:pPr>
            <a:endParaRPr lang="en-US" sz="1400" b="0" dirty="0">
              <a:effectLst/>
            </a:endParaRPr>
          </a:p>
          <a:p>
            <a:pPr rtl="0">
              <a:spcBef>
                <a:spcPts val="0"/>
              </a:spcBef>
              <a:spcAft>
                <a:spcPts val="0"/>
              </a:spcAft>
            </a:pPr>
            <a:endParaRPr lang="en-US" sz="1400" dirty="0"/>
          </a:p>
          <a:p>
            <a:pPr rtl="0">
              <a:spcBef>
                <a:spcPts val="0"/>
              </a:spcBef>
              <a:spcAft>
                <a:spcPts val="0"/>
              </a:spcAft>
            </a:pPr>
            <a:endParaRPr lang="en-US" sz="1400" b="0" dirty="0">
              <a:effectLst/>
            </a:endParaRPr>
          </a:p>
          <a:p>
            <a:pPr rtl="0">
              <a:spcBef>
                <a:spcPts val="0"/>
              </a:spcBef>
              <a:spcAft>
                <a:spcPts val="0"/>
              </a:spcAft>
            </a:pPr>
            <a:endParaRPr lang="en-US" sz="1400" b="0" dirty="0">
              <a:effectLst/>
            </a:endParaRPr>
          </a:p>
          <a:p>
            <a:br>
              <a:rPr lang="en-US" sz="1400" dirty="0"/>
            </a:br>
            <a:endParaRPr lang="en-US" sz="1800" b="0" i="0" u="none" strike="noStrike" dirty="0">
              <a:solidFill>
                <a:srgbClr val="000000"/>
              </a:solidFill>
              <a:effectLst/>
              <a:latin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p:txBody>
          <a:bodyPr/>
          <a:lstStyle/>
          <a:p>
            <a:fld id="{A49DFD55-3C28-40EF-9E31-A92D2E4017FF}" type="slidenum">
              <a:rPr lang="en-US" smtClean="0"/>
              <a:pPr/>
              <a:t>3</a:t>
            </a:fld>
            <a:endParaRPr lang="en-US" dirty="0"/>
          </a:p>
        </p:txBody>
      </p:sp>
      <p:pic>
        <p:nvPicPr>
          <p:cNvPr id="2050" name="Picture 2">
            <a:extLst>
              <a:ext uri="{FF2B5EF4-FFF2-40B4-BE49-F238E27FC236}">
                <a16:creationId xmlns:a16="http://schemas.microsoft.com/office/drawing/2014/main" id="{A130CD0A-650B-4800-87E8-C3C8FE625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039" y="3746269"/>
            <a:ext cx="2466780" cy="307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9DC3C-C21C-455B-922E-B992D7C65C36}"/>
              </a:ext>
            </a:extLst>
          </p:cNvPr>
          <p:cNvSpPr>
            <a:spLocks noGrp="1"/>
          </p:cNvSpPr>
          <p:nvPr>
            <p:ph idx="1"/>
          </p:nvPr>
        </p:nvSpPr>
        <p:spPr>
          <a:xfrm>
            <a:off x="583276" y="251749"/>
            <a:ext cx="10515600" cy="5134898"/>
          </a:xfrm>
        </p:spPr>
        <p:txBody>
          <a:bodyPr>
            <a:normAutofit fontScale="62500" lnSpcReduction="20000"/>
          </a:bodyPr>
          <a:lstStyle/>
          <a:p>
            <a:pPr marL="0" indent="0" rtl="0">
              <a:spcBef>
                <a:spcPts val="0"/>
              </a:spcBef>
              <a:spcAft>
                <a:spcPts val="0"/>
              </a:spcAft>
              <a:buNone/>
            </a:pPr>
            <a:br>
              <a:rPr lang="en-US" sz="4000" b="0" dirty="0">
                <a:effectLst/>
              </a:rPr>
            </a:br>
            <a:r>
              <a:rPr lang="en-US" sz="4000" b="1" i="0" u="none" strike="noStrike" dirty="0">
                <a:solidFill>
                  <a:srgbClr val="000000"/>
                </a:solidFill>
                <a:effectLst/>
              </a:rPr>
              <a:t>November 30- ASU Shaping EDU Broadband Meeting</a:t>
            </a:r>
            <a:endParaRPr lang="en-US" sz="4000" b="1" dirty="0">
              <a:effectLst/>
            </a:endParaRPr>
          </a:p>
          <a:p>
            <a:pPr marL="0" indent="0" rtl="0">
              <a:spcBef>
                <a:spcPts val="0"/>
              </a:spcBef>
              <a:spcAft>
                <a:spcPts val="0"/>
              </a:spcAft>
              <a:buNone/>
            </a:pPr>
            <a:r>
              <a:rPr lang="en-US" sz="4000" b="1" i="0" u="none" strike="noStrike" dirty="0">
                <a:solidFill>
                  <a:srgbClr val="000000"/>
                </a:solidFill>
                <a:effectLst/>
              </a:rPr>
              <a:t>Meet again with Lyle Ishida, who introduces us to the new  FCC ACP program to be released in mid January. He explains the “supermarket program,” a program where grassroots activists will set up sign up kiosks for broadband.</a:t>
            </a:r>
            <a:endParaRPr lang="en-US" sz="4000" b="1" dirty="0">
              <a:effectLst/>
            </a:endParaRPr>
          </a:p>
          <a:p>
            <a:pPr marL="0" indent="0" rtl="0">
              <a:spcBef>
                <a:spcPts val="0"/>
              </a:spcBef>
              <a:spcAft>
                <a:spcPts val="0"/>
              </a:spcAft>
              <a:buNone/>
            </a:pPr>
            <a:br>
              <a:rPr lang="en-US" sz="4000" b="1" dirty="0">
                <a:effectLst/>
              </a:rPr>
            </a:br>
            <a:r>
              <a:rPr lang="en-US" sz="4000" b="1" i="0" u="none" strike="noStrike" dirty="0">
                <a:solidFill>
                  <a:srgbClr val="000000"/>
                </a:solidFill>
                <a:effectLst/>
              </a:rPr>
              <a:t>December 2nd</a:t>
            </a:r>
            <a:endParaRPr lang="en-US" sz="4000" b="1" dirty="0">
              <a:effectLst/>
            </a:endParaRPr>
          </a:p>
          <a:p>
            <a:pPr marL="0" indent="0" rtl="0">
              <a:spcBef>
                <a:spcPts val="0"/>
              </a:spcBef>
              <a:spcAft>
                <a:spcPts val="0"/>
              </a:spcAft>
              <a:buNone/>
            </a:pPr>
            <a:r>
              <a:rPr lang="en-US" sz="4000" b="1" i="0" u="none" strike="noStrike" dirty="0">
                <a:solidFill>
                  <a:srgbClr val="000000"/>
                </a:solidFill>
                <a:effectLst/>
              </a:rPr>
              <a:t>Meet with </a:t>
            </a:r>
            <a:r>
              <a:rPr lang="en-US" sz="4000" b="1" i="0" u="none" strike="noStrike" dirty="0" err="1">
                <a:solidFill>
                  <a:srgbClr val="000000"/>
                </a:solidFill>
                <a:effectLst/>
              </a:rPr>
              <a:t>Morana</a:t>
            </a:r>
            <a:r>
              <a:rPr lang="en-US" sz="4000" b="1" i="0" u="none" strike="noStrike" dirty="0">
                <a:solidFill>
                  <a:srgbClr val="000000"/>
                </a:solidFill>
                <a:effectLst/>
              </a:rPr>
              <a:t> St. Hilaire of the Belle Glade Haitian Baptist church after-school program to distribute technology (iPads, laptops, a projector and screen).  </a:t>
            </a:r>
            <a:r>
              <a:rPr lang="en-US" sz="4000" b="1" i="0" u="none" strike="noStrike" dirty="0" err="1">
                <a:solidFill>
                  <a:srgbClr val="000000"/>
                </a:solidFill>
                <a:effectLst/>
              </a:rPr>
              <a:t>Morana</a:t>
            </a:r>
            <a:r>
              <a:rPr lang="en-US" sz="4000" b="1" i="0" u="none" strike="noStrike" dirty="0">
                <a:solidFill>
                  <a:srgbClr val="000000"/>
                </a:solidFill>
                <a:effectLst/>
              </a:rPr>
              <a:t> explains his concern about the community of Belle Glade, where citizens cannot afford to be connected.</a:t>
            </a:r>
          </a:p>
          <a:p>
            <a:pPr marL="0" indent="0" rtl="0">
              <a:spcBef>
                <a:spcPts val="0"/>
              </a:spcBef>
              <a:spcAft>
                <a:spcPts val="0"/>
              </a:spcAft>
              <a:buNone/>
            </a:pPr>
            <a:endParaRPr lang="en-US" sz="4000" dirty="0">
              <a:solidFill>
                <a:srgbClr val="000000"/>
              </a:solidFill>
              <a:latin typeface="Arial" panose="020B0604020202020204" pitchFamily="34" charset="0"/>
            </a:endParaRPr>
          </a:p>
          <a:p>
            <a:pPr marL="0" indent="0" rtl="0">
              <a:spcBef>
                <a:spcPts val="0"/>
              </a:spcBef>
              <a:spcAft>
                <a:spcPts val="0"/>
              </a:spcAft>
              <a:buNone/>
            </a:pPr>
            <a:endParaRPr lang="en-US" sz="4000" b="0" dirty="0">
              <a:effectLst/>
            </a:endParaRPr>
          </a:p>
          <a:p>
            <a:pPr marL="0" indent="0" rtl="0">
              <a:spcBef>
                <a:spcPts val="0"/>
              </a:spcBef>
              <a:spcAft>
                <a:spcPts val="0"/>
              </a:spcAft>
              <a:buNone/>
            </a:pPr>
            <a:endParaRPr lang="en-US" sz="4000" b="0" dirty="0">
              <a:effectLst/>
            </a:endParaRP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178553C2-CB03-473B-BA0B-2C8D958962FF}"/>
              </a:ext>
            </a:extLst>
          </p:cNvPr>
          <p:cNvSpPr>
            <a:spLocks noGrp="1"/>
          </p:cNvSpPr>
          <p:nvPr>
            <p:ph type="sldNum" sz="quarter" idx="12"/>
          </p:nvPr>
        </p:nvSpPr>
        <p:spPr/>
        <p:txBody>
          <a:bodyPr/>
          <a:lstStyle/>
          <a:p>
            <a:fld id="{A49DFD55-3C28-40EF-9E31-A92D2E4017FF}" type="slidenum">
              <a:rPr lang="en-US" smtClean="0"/>
              <a:t>4</a:t>
            </a:fld>
            <a:endParaRPr lang="en-US" dirty="0"/>
          </a:p>
        </p:txBody>
      </p:sp>
      <p:pic>
        <p:nvPicPr>
          <p:cNvPr id="12" name="Picture 11" descr="A picture containing text&#10;&#10;Description automatically generated">
            <a:extLst>
              <a:ext uri="{FF2B5EF4-FFF2-40B4-BE49-F238E27FC236}">
                <a16:creationId xmlns:a16="http://schemas.microsoft.com/office/drawing/2014/main" id="{C1942F57-D293-438A-85EC-98F794408AF0}"/>
              </a:ext>
            </a:extLst>
          </p:cNvPr>
          <p:cNvPicPr>
            <a:picLocks noChangeAspect="1"/>
          </p:cNvPicPr>
          <p:nvPr/>
        </p:nvPicPr>
        <p:blipFill>
          <a:blip r:embed="rId2"/>
          <a:stretch>
            <a:fillRect/>
          </a:stretch>
        </p:blipFill>
        <p:spPr>
          <a:xfrm>
            <a:off x="3952875" y="3613151"/>
            <a:ext cx="2743200" cy="2743200"/>
          </a:xfrm>
          <a:prstGeom prst="rect">
            <a:avLst/>
          </a:prstGeom>
        </p:spPr>
      </p:pic>
    </p:spTree>
    <p:extLst>
      <p:ext uri="{BB962C8B-B14F-4D97-AF65-F5344CB8AC3E}">
        <p14:creationId xmlns:p14="http://schemas.microsoft.com/office/powerpoint/2010/main" val="333403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A78B-01AC-4B64-A4F1-40DBE4761520}"/>
              </a:ext>
            </a:extLst>
          </p:cNvPr>
          <p:cNvSpPr>
            <a:spLocks noGrp="1"/>
          </p:cNvSpPr>
          <p:nvPr>
            <p:ph type="title"/>
          </p:nvPr>
        </p:nvSpPr>
        <p:spPr/>
        <p:txBody>
          <a:bodyPr>
            <a:normAutofit fontScale="90000"/>
          </a:bodyPr>
          <a:lstStyle/>
          <a:p>
            <a:pPr rtl="0">
              <a:spcBef>
                <a:spcPts val="0"/>
              </a:spcBef>
              <a:spcAft>
                <a:spcPts val="0"/>
              </a:spcAft>
            </a:pPr>
            <a:br>
              <a:rPr lang="en-US" b="0" dirty="0">
                <a:effectLst/>
              </a:rPr>
            </a:br>
            <a:br>
              <a:rPr lang="en-US" b="0" dirty="0">
                <a:effectLst/>
              </a:rPr>
            </a:br>
            <a:br>
              <a:rPr lang="en-US" b="1" dirty="0">
                <a:effectLst/>
              </a:rPr>
            </a:br>
            <a:r>
              <a:rPr lang="en-US" sz="3100" b="1" i="0" u="none" strike="noStrike" dirty="0">
                <a:solidFill>
                  <a:srgbClr val="000000"/>
                </a:solidFill>
                <a:effectLst/>
                <a:latin typeface="+mn-lt"/>
              </a:rPr>
              <a:t>December 16 -</a:t>
            </a:r>
            <a:r>
              <a:rPr lang="en-US" sz="3100" b="1" i="1" u="none" strike="noStrike" dirty="0">
                <a:solidFill>
                  <a:srgbClr val="000000"/>
                </a:solidFill>
                <a:effectLst/>
                <a:latin typeface="+mn-lt"/>
              </a:rPr>
              <a:t>Trust, trust, trust</a:t>
            </a:r>
            <a:br>
              <a:rPr lang="en-US" sz="3100" b="1" i="1" u="none" strike="noStrike" dirty="0">
                <a:solidFill>
                  <a:srgbClr val="000000"/>
                </a:solidFill>
                <a:effectLst/>
                <a:latin typeface="+mn-lt"/>
              </a:rPr>
            </a:br>
            <a:br>
              <a:rPr lang="en-US" sz="3100" b="1" dirty="0">
                <a:effectLst/>
                <a:latin typeface="+mn-lt"/>
              </a:rPr>
            </a:br>
            <a:r>
              <a:rPr lang="en-US" sz="3100" b="1" i="0" u="none" strike="noStrike" dirty="0">
                <a:solidFill>
                  <a:srgbClr val="000000"/>
                </a:solidFill>
                <a:effectLst/>
                <a:latin typeface="+mn-lt"/>
              </a:rPr>
              <a:t>Arrange a meeting to connect Lyle Ishida and </a:t>
            </a:r>
            <a:r>
              <a:rPr lang="en-US" sz="3100" b="1" i="0" u="none" strike="noStrike" dirty="0" err="1">
                <a:solidFill>
                  <a:srgbClr val="000000"/>
                </a:solidFill>
                <a:effectLst/>
                <a:latin typeface="+mn-lt"/>
              </a:rPr>
              <a:t>Morana</a:t>
            </a:r>
            <a:r>
              <a:rPr lang="en-US" sz="3100" b="1" i="0" u="none" strike="noStrike" dirty="0">
                <a:solidFill>
                  <a:srgbClr val="000000"/>
                </a:solidFill>
                <a:effectLst/>
                <a:latin typeface="+mn-lt"/>
              </a:rPr>
              <a:t> St. Hilaire to start the first ACP in the U.S. Belle Glade will become a prototype for other small towns and impoverished areas.</a:t>
            </a:r>
            <a:br>
              <a:rPr lang="en-US" b="0" dirty="0">
                <a:effectLst/>
              </a:rPr>
            </a:br>
            <a:br>
              <a:rPr lang="en-US" dirty="0"/>
            </a:br>
            <a:endParaRPr lang="en-US" dirty="0"/>
          </a:p>
        </p:txBody>
      </p:sp>
      <p:pic>
        <p:nvPicPr>
          <p:cNvPr id="4098" name="Picture 2">
            <a:extLst>
              <a:ext uri="{FF2B5EF4-FFF2-40B4-BE49-F238E27FC236}">
                <a16:creationId xmlns:a16="http://schemas.microsoft.com/office/drawing/2014/main" id="{A1B3903D-BC98-4EBB-B0CE-14CE6BF8C1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6491" y="2572118"/>
            <a:ext cx="5559018" cy="406660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597CCF7-FEC2-4547-9098-9EE2CAE063D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0F9EF77B-E0AB-4F98-927C-7490DE2376A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DC468C3-4E8C-430D-8785-83ABDB36AED3}"/>
              </a:ext>
            </a:extLst>
          </p:cNvPr>
          <p:cNvSpPr>
            <a:spLocks noGrp="1"/>
          </p:cNvSpPr>
          <p:nvPr>
            <p:ph type="sldNum" sz="quarter" idx="12"/>
          </p:nvPr>
        </p:nvSpPr>
        <p:spPr/>
        <p:txBody>
          <a:bodyPr/>
          <a:lstStyle/>
          <a:p>
            <a:fld id="{A49DFD55-3C28-40EF-9E31-A92D2E4017FF}" type="slidenum">
              <a:rPr lang="en-US" smtClean="0"/>
              <a:t>5</a:t>
            </a:fld>
            <a:endParaRPr lang="en-US" dirty="0"/>
          </a:p>
        </p:txBody>
      </p:sp>
    </p:spTree>
    <p:extLst>
      <p:ext uri="{BB962C8B-B14F-4D97-AF65-F5344CB8AC3E}">
        <p14:creationId xmlns:p14="http://schemas.microsoft.com/office/powerpoint/2010/main" val="65442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2BC8-F6F9-4573-801F-E24CEFA52276}"/>
              </a:ext>
            </a:extLst>
          </p:cNvPr>
          <p:cNvSpPr>
            <a:spLocks noGrp="1"/>
          </p:cNvSpPr>
          <p:nvPr>
            <p:ph type="title"/>
          </p:nvPr>
        </p:nvSpPr>
        <p:spPr>
          <a:xfrm>
            <a:off x="150857" y="-81751"/>
            <a:ext cx="10515600" cy="1325563"/>
          </a:xfrm>
        </p:spPr>
        <p:txBody>
          <a:bodyPr>
            <a:normAutofit/>
          </a:bodyPr>
          <a:lstStyle/>
          <a:p>
            <a:r>
              <a:rPr lang="en-US" b="1" dirty="0"/>
              <a:t>Program rollout</a:t>
            </a:r>
          </a:p>
        </p:txBody>
      </p:sp>
      <p:sp>
        <p:nvSpPr>
          <p:cNvPr id="3" name="Content Placeholder 2">
            <a:extLst>
              <a:ext uri="{FF2B5EF4-FFF2-40B4-BE49-F238E27FC236}">
                <a16:creationId xmlns:a16="http://schemas.microsoft.com/office/drawing/2014/main" id="{CDD1C2A5-3880-40F2-AA9B-9BFF20FA1829}"/>
              </a:ext>
            </a:extLst>
          </p:cNvPr>
          <p:cNvSpPr>
            <a:spLocks noGrp="1"/>
          </p:cNvSpPr>
          <p:nvPr>
            <p:ph idx="1"/>
          </p:nvPr>
        </p:nvSpPr>
        <p:spPr>
          <a:xfrm>
            <a:off x="150857" y="1115199"/>
            <a:ext cx="7085171" cy="5114520"/>
          </a:xfrm>
        </p:spPr>
        <p:txBody>
          <a:bodyPr>
            <a:normAutofit fontScale="55000" lnSpcReduction="20000"/>
          </a:bodyPr>
          <a:lstStyle/>
          <a:p>
            <a:pPr marL="0" indent="0" rtl="0">
              <a:spcBef>
                <a:spcPts val="0"/>
              </a:spcBef>
              <a:spcAft>
                <a:spcPts val="0"/>
              </a:spcAft>
              <a:buNone/>
            </a:pPr>
            <a:r>
              <a:rPr lang="en-US" sz="4500" b="1" i="0" u="none" strike="noStrike" dirty="0">
                <a:solidFill>
                  <a:srgbClr val="000000"/>
                </a:solidFill>
                <a:effectLst/>
              </a:rPr>
              <a:t>2022</a:t>
            </a:r>
            <a:endParaRPr lang="en-US" sz="4500" b="1" dirty="0">
              <a:effectLst/>
            </a:endParaRPr>
          </a:p>
          <a:p>
            <a:pPr marL="0" indent="0" rtl="0">
              <a:spcBef>
                <a:spcPts val="0"/>
              </a:spcBef>
              <a:spcAft>
                <a:spcPts val="0"/>
              </a:spcAft>
              <a:buNone/>
            </a:pPr>
            <a:r>
              <a:rPr lang="en-US" sz="4500" b="1" i="0" u="none" strike="noStrike" dirty="0">
                <a:solidFill>
                  <a:srgbClr val="000000"/>
                </a:solidFill>
                <a:effectLst/>
              </a:rPr>
              <a:t>January 7</a:t>
            </a:r>
            <a:endParaRPr lang="en-US" sz="4500" b="1" dirty="0">
              <a:effectLst/>
            </a:endParaRPr>
          </a:p>
          <a:p>
            <a:pPr marL="0" indent="0" rtl="0">
              <a:spcBef>
                <a:spcPts val="0"/>
              </a:spcBef>
              <a:spcAft>
                <a:spcPts val="0"/>
              </a:spcAft>
              <a:buNone/>
            </a:pPr>
            <a:r>
              <a:rPr lang="en-US" sz="4500" b="1" i="0" u="none" strike="noStrike" dirty="0">
                <a:solidFill>
                  <a:srgbClr val="000000"/>
                </a:solidFill>
                <a:effectLst/>
              </a:rPr>
              <a:t>Teams meeting with the following:</a:t>
            </a:r>
            <a:endParaRPr lang="en-US" sz="4500" b="1" dirty="0">
              <a:effectLst/>
            </a:endParaRPr>
          </a:p>
          <a:p>
            <a:pPr marL="0" indent="0" rtl="0">
              <a:spcBef>
                <a:spcPts val="0"/>
              </a:spcBef>
              <a:spcAft>
                <a:spcPts val="0"/>
              </a:spcAft>
              <a:buNone/>
            </a:pPr>
            <a:br>
              <a:rPr lang="en-US" sz="4500" b="1" dirty="0">
                <a:effectLst/>
              </a:rPr>
            </a:br>
            <a:r>
              <a:rPr lang="en-US" sz="4500" b="1" i="0" u="none" strike="noStrike" dirty="0">
                <a:solidFill>
                  <a:srgbClr val="000000"/>
                </a:solidFill>
                <a:effectLst/>
              </a:rPr>
              <a:t>Lyle Ishida Chief, Consumer Affairs and Outreach Division</a:t>
            </a:r>
            <a:endParaRPr lang="en-US" sz="4500" b="1" dirty="0">
              <a:effectLst/>
            </a:endParaRPr>
          </a:p>
          <a:p>
            <a:pPr marL="0" indent="0" rtl="0">
              <a:spcBef>
                <a:spcPts val="0"/>
              </a:spcBef>
              <a:spcAft>
                <a:spcPts val="0"/>
              </a:spcAft>
              <a:buNone/>
            </a:pPr>
            <a:r>
              <a:rPr lang="en-US" sz="4500" b="1" i="0" u="none" strike="noStrike" dirty="0">
                <a:solidFill>
                  <a:srgbClr val="000000"/>
                </a:solidFill>
                <a:effectLst/>
              </a:rPr>
              <a:t>Consumer &amp; Governmental Affairs Bureau</a:t>
            </a:r>
            <a:endParaRPr lang="en-US" sz="4500" b="1" dirty="0">
              <a:effectLst/>
            </a:endParaRPr>
          </a:p>
          <a:p>
            <a:pPr marL="0" indent="0" rtl="0">
              <a:spcBef>
                <a:spcPts val="0"/>
              </a:spcBef>
              <a:spcAft>
                <a:spcPts val="0"/>
              </a:spcAft>
              <a:buNone/>
            </a:pPr>
            <a:r>
              <a:rPr lang="en-US" sz="4500" b="1" i="0" u="none" strike="noStrike" dirty="0">
                <a:solidFill>
                  <a:srgbClr val="000000"/>
                </a:solidFill>
                <a:effectLst/>
              </a:rPr>
              <a:t>Federal Communications Commission                                                                                 </a:t>
            </a:r>
            <a:endParaRPr lang="en-US" sz="4500" b="1" dirty="0">
              <a:effectLst/>
            </a:endParaRPr>
          </a:p>
          <a:p>
            <a:pPr marL="0" indent="0" rtl="0">
              <a:spcBef>
                <a:spcPts val="0"/>
              </a:spcBef>
              <a:spcAft>
                <a:spcPts val="0"/>
              </a:spcAft>
              <a:buNone/>
            </a:pPr>
            <a:r>
              <a:rPr lang="en-US" sz="4500" b="1" dirty="0">
                <a:effectLst/>
              </a:rPr>
              <a:t> </a:t>
            </a:r>
          </a:p>
          <a:p>
            <a:pPr marL="0" indent="0" rtl="0">
              <a:spcBef>
                <a:spcPts val="0"/>
              </a:spcBef>
              <a:spcAft>
                <a:spcPts val="0"/>
              </a:spcAft>
              <a:buNone/>
            </a:pPr>
            <a:r>
              <a:rPr lang="en-US" sz="4500" b="1" i="0" u="none" strike="noStrike" dirty="0">
                <a:solidFill>
                  <a:srgbClr val="1D2B3E"/>
                </a:solidFill>
                <a:effectLst/>
              </a:rPr>
              <a:t>Keyla Hernandez-Ulloa</a:t>
            </a:r>
            <a:endParaRPr lang="en-US" sz="4500" b="1" dirty="0">
              <a:effectLst/>
            </a:endParaRPr>
          </a:p>
          <a:p>
            <a:pPr marL="0" indent="0" rtl="0">
              <a:spcBef>
                <a:spcPts val="0"/>
              </a:spcBef>
              <a:spcAft>
                <a:spcPts val="0"/>
              </a:spcAft>
              <a:buNone/>
            </a:pPr>
            <a:r>
              <a:rPr lang="en-US" sz="4500" b="1" i="1" u="none" strike="noStrike" dirty="0">
                <a:solidFill>
                  <a:srgbClr val="1D2B3E"/>
                </a:solidFill>
                <a:effectLst/>
              </a:rPr>
              <a:t>Associate Chief, Consumer Affairs and Outreach Division</a:t>
            </a:r>
            <a:endParaRPr lang="en-US" sz="4500" b="1" dirty="0">
              <a:effectLst/>
            </a:endParaRPr>
          </a:p>
          <a:p>
            <a:pPr marL="0" indent="0" rtl="0">
              <a:spcBef>
                <a:spcPts val="0"/>
              </a:spcBef>
              <a:spcAft>
                <a:spcPts val="0"/>
              </a:spcAft>
              <a:buNone/>
            </a:pPr>
            <a:br>
              <a:rPr lang="en-US" sz="4500" b="1" dirty="0">
                <a:effectLst/>
              </a:rPr>
            </a:br>
            <a:r>
              <a:rPr lang="en-US" sz="4500" b="1" i="0" u="none" strike="noStrike" dirty="0" err="1">
                <a:solidFill>
                  <a:srgbClr val="000000"/>
                </a:solidFill>
                <a:effectLst/>
              </a:rPr>
              <a:t>Morana</a:t>
            </a:r>
            <a:r>
              <a:rPr lang="en-US" sz="4500" b="1" i="0" u="none" strike="noStrike" dirty="0">
                <a:solidFill>
                  <a:srgbClr val="000000"/>
                </a:solidFill>
                <a:effectLst/>
              </a:rPr>
              <a:t> St. Hilaire</a:t>
            </a:r>
            <a:endParaRPr lang="en-US" sz="4500" b="1" dirty="0">
              <a:effectLst/>
            </a:endParaRPr>
          </a:p>
          <a:p>
            <a:pPr marL="0" indent="0" rtl="0">
              <a:spcBef>
                <a:spcPts val="0"/>
              </a:spcBef>
              <a:spcAft>
                <a:spcPts val="0"/>
              </a:spcAft>
              <a:buNone/>
            </a:pPr>
            <a:r>
              <a:rPr lang="en-US" sz="4500" b="1" i="0" u="none" strike="noStrike" dirty="0">
                <a:solidFill>
                  <a:srgbClr val="000000"/>
                </a:solidFill>
                <a:effectLst/>
              </a:rPr>
              <a:t>First Haitian Baptist Church Belle Glade, Florida</a:t>
            </a:r>
            <a:endParaRPr lang="en-US" sz="4500" b="1" dirty="0">
              <a:effectLst/>
            </a:endParaRP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DD7ACA55-B4AF-469C-9134-F6F7BA92BEC4}"/>
              </a:ext>
            </a:extLst>
          </p:cNvPr>
          <p:cNvSpPr>
            <a:spLocks noGrp="1"/>
          </p:cNvSpPr>
          <p:nvPr>
            <p:ph type="sldNum" sz="quarter" idx="12"/>
          </p:nvPr>
        </p:nvSpPr>
        <p:spPr/>
        <p:txBody>
          <a:bodyPr/>
          <a:lstStyle/>
          <a:p>
            <a:fld id="{A49DFD55-3C28-40EF-9E31-A92D2E4017FF}" type="slidenum">
              <a:rPr lang="en-US" smtClean="0"/>
              <a:t>6</a:t>
            </a:fld>
            <a:endParaRPr lang="en-US" dirty="0"/>
          </a:p>
        </p:txBody>
      </p:sp>
      <p:pic>
        <p:nvPicPr>
          <p:cNvPr id="9" name="Picture 8" descr="A collage of two people&#10;&#10;Description automatically generated with medium confidence">
            <a:extLst>
              <a:ext uri="{FF2B5EF4-FFF2-40B4-BE49-F238E27FC236}">
                <a16:creationId xmlns:a16="http://schemas.microsoft.com/office/drawing/2014/main" id="{7991C2BD-2E0A-4D30-9B9E-D96220C3B4DA}"/>
              </a:ext>
            </a:extLst>
          </p:cNvPr>
          <p:cNvPicPr>
            <a:picLocks noChangeAspect="1"/>
          </p:cNvPicPr>
          <p:nvPr/>
        </p:nvPicPr>
        <p:blipFill>
          <a:blip r:embed="rId2"/>
          <a:stretch>
            <a:fillRect/>
          </a:stretch>
        </p:blipFill>
        <p:spPr>
          <a:xfrm>
            <a:off x="7397815" y="538468"/>
            <a:ext cx="4249434" cy="2417109"/>
          </a:xfrm>
          <a:prstGeom prst="rect">
            <a:avLst/>
          </a:prstGeom>
        </p:spPr>
      </p:pic>
    </p:spTree>
    <p:extLst>
      <p:ext uri="{BB962C8B-B14F-4D97-AF65-F5344CB8AC3E}">
        <p14:creationId xmlns:p14="http://schemas.microsoft.com/office/powerpoint/2010/main" val="350222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D6A5B-8D28-4D2C-8651-B707BE9DD31F}"/>
              </a:ext>
            </a:extLst>
          </p:cNvPr>
          <p:cNvSpPr>
            <a:spLocks noGrp="1"/>
          </p:cNvSpPr>
          <p:nvPr>
            <p:ph idx="1"/>
          </p:nvPr>
        </p:nvSpPr>
        <p:spPr>
          <a:xfrm>
            <a:off x="265471" y="1380449"/>
            <a:ext cx="11303164" cy="5987845"/>
          </a:xfrm>
        </p:spPr>
        <p:txBody>
          <a:bodyPr>
            <a:normAutofit fontScale="85000" lnSpcReduction="20000"/>
          </a:bodyPr>
          <a:lstStyle/>
          <a:p>
            <a:pPr rtl="0">
              <a:spcBef>
                <a:spcPts val="0"/>
              </a:spcBef>
              <a:spcAft>
                <a:spcPts val="0"/>
              </a:spcAft>
            </a:pPr>
            <a:r>
              <a:rPr lang="en-US" sz="3100" b="1" i="0" u="none" strike="noStrike" dirty="0">
                <a:solidFill>
                  <a:srgbClr val="000000"/>
                </a:solidFill>
                <a:effectLst/>
              </a:rPr>
              <a:t>Meeting served to explain the ACP and discuss needs and setup:</a:t>
            </a:r>
            <a:endParaRPr lang="en-US" sz="3100" b="1" dirty="0">
              <a:effectLst/>
            </a:endParaRPr>
          </a:p>
          <a:p>
            <a:pPr marL="457200" rtl="0">
              <a:spcBef>
                <a:spcPts val="0"/>
              </a:spcBef>
              <a:spcAft>
                <a:spcPts val="0"/>
              </a:spcAft>
            </a:pPr>
            <a:br>
              <a:rPr lang="en-US" sz="3100" b="1" dirty="0">
                <a:effectLst/>
              </a:rPr>
            </a:br>
            <a:r>
              <a:rPr lang="en-US" sz="3100" b="1" i="0" u="none" strike="noStrike" dirty="0">
                <a:solidFill>
                  <a:srgbClr val="000000"/>
                </a:solidFill>
                <a:effectLst/>
              </a:rPr>
              <a:t>*Households will receive $30.00 per month</a:t>
            </a:r>
            <a:endParaRPr lang="en-US" sz="3100" b="1" dirty="0">
              <a:effectLst/>
            </a:endParaRPr>
          </a:p>
          <a:p>
            <a:pPr marL="457200" rtl="0">
              <a:spcBef>
                <a:spcPts val="0"/>
              </a:spcBef>
              <a:spcAft>
                <a:spcPts val="0"/>
              </a:spcAft>
            </a:pPr>
            <a:br>
              <a:rPr lang="en-US" sz="3100" b="1" dirty="0">
                <a:effectLst/>
              </a:rPr>
            </a:br>
            <a:r>
              <a:rPr lang="en-US" sz="3100" b="1" i="0" u="none" strike="noStrike" dirty="0">
                <a:solidFill>
                  <a:srgbClr val="000000"/>
                </a:solidFill>
                <a:effectLst/>
              </a:rPr>
              <a:t>They will also be eligible for up to $100 discount on devices (laptop, tablet, or mobile device)</a:t>
            </a:r>
            <a:endParaRPr lang="en-US" sz="3100" b="1" dirty="0">
              <a:effectLst/>
            </a:endParaRPr>
          </a:p>
          <a:p>
            <a:pPr marL="457200" rtl="0">
              <a:spcBef>
                <a:spcPts val="0"/>
              </a:spcBef>
              <a:spcAft>
                <a:spcPts val="0"/>
              </a:spcAft>
            </a:pPr>
            <a:br>
              <a:rPr lang="en-US" sz="3100" b="1" dirty="0">
                <a:effectLst/>
              </a:rPr>
            </a:br>
            <a:r>
              <a:rPr lang="en-US" sz="3100" b="1" i="0" u="none" strike="noStrike" dirty="0">
                <a:solidFill>
                  <a:srgbClr val="000000"/>
                </a:solidFill>
                <a:effectLst/>
              </a:rPr>
              <a:t>The qualifying income is raised from 135% of income to 200% of family income in order to include the “working poor”</a:t>
            </a:r>
            <a:endParaRPr lang="en-US" sz="3100" b="1" dirty="0">
              <a:effectLst/>
            </a:endParaRPr>
          </a:p>
          <a:p>
            <a:pPr marL="457200" rtl="0">
              <a:spcBef>
                <a:spcPts val="0"/>
              </a:spcBef>
              <a:spcAft>
                <a:spcPts val="0"/>
              </a:spcAft>
            </a:pPr>
            <a:br>
              <a:rPr lang="en-US" sz="3100" b="1" dirty="0">
                <a:effectLst/>
              </a:rPr>
            </a:br>
            <a:r>
              <a:rPr lang="en-US" sz="3100" b="1" i="0" u="none" strike="noStrike" dirty="0">
                <a:solidFill>
                  <a:srgbClr val="000000"/>
                </a:solidFill>
                <a:effectLst/>
              </a:rPr>
              <a:t>Flyers and documents for signup will be printed and sent via UPS or </a:t>
            </a:r>
            <a:r>
              <a:rPr lang="en-US" sz="3100" b="1" i="0" u="none" strike="noStrike" dirty="0" err="1">
                <a:solidFill>
                  <a:srgbClr val="000000"/>
                </a:solidFill>
                <a:effectLst/>
              </a:rPr>
              <a:t>Fedex</a:t>
            </a:r>
            <a:r>
              <a:rPr lang="en-US" sz="3100" b="1" i="0" u="none" strike="noStrike" dirty="0">
                <a:solidFill>
                  <a:srgbClr val="000000"/>
                </a:solidFill>
                <a:effectLst/>
              </a:rPr>
              <a:t> to the community leader</a:t>
            </a:r>
            <a:endParaRPr lang="en-US" sz="3100" b="1" dirty="0">
              <a:effectLst/>
            </a:endParaRPr>
          </a:p>
          <a:p>
            <a:pPr marL="457200" rtl="0">
              <a:spcBef>
                <a:spcPts val="0"/>
              </a:spcBef>
              <a:spcAft>
                <a:spcPts val="0"/>
              </a:spcAft>
            </a:pPr>
            <a:br>
              <a:rPr lang="en-US" sz="3100" b="1" dirty="0">
                <a:effectLst/>
              </a:rPr>
            </a:br>
            <a:r>
              <a:rPr lang="en-US" sz="3100" b="1" i="0" u="none" strike="noStrike" dirty="0">
                <a:solidFill>
                  <a:srgbClr val="000000"/>
                </a:solidFill>
                <a:effectLst/>
              </a:rPr>
              <a:t>Minimum standard for devices</a:t>
            </a:r>
            <a:endParaRPr lang="en-US" sz="3100" b="1" dirty="0">
              <a:effectLst/>
            </a:endParaRPr>
          </a:p>
          <a:p>
            <a:pPr rtl="0">
              <a:spcBef>
                <a:spcPts val="0"/>
              </a:spcBef>
              <a:spcAft>
                <a:spcPts val="0"/>
              </a:spcAft>
            </a:pPr>
            <a:br>
              <a:rPr lang="en-US" sz="3100" b="1" dirty="0">
                <a:effectLst/>
              </a:rPr>
            </a:br>
            <a:r>
              <a:rPr lang="en-US" sz="3100" b="1" i="0" u="none" strike="noStrike" dirty="0">
                <a:solidFill>
                  <a:srgbClr val="FF0000"/>
                </a:solidFill>
                <a:effectLst/>
              </a:rPr>
              <a:t>******During this meeting, the Chief of the FCC Consumer Affairs approves the distribution of materials and trainings for the city of Belle Glade, Florida</a:t>
            </a:r>
            <a:endParaRPr lang="en-US" sz="3100" b="1" dirty="0">
              <a:solidFill>
                <a:srgbClr val="FF0000"/>
              </a:solidFill>
              <a:effectLst/>
            </a:endParaRP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ABD7D634-E85B-463E-BC14-6B22B9BDAA22}"/>
              </a:ext>
            </a:extLst>
          </p:cNvPr>
          <p:cNvSpPr>
            <a:spLocks noGrp="1"/>
          </p:cNvSpPr>
          <p:nvPr>
            <p:ph type="sldNum" sz="quarter" idx="12"/>
          </p:nvPr>
        </p:nvSpPr>
        <p:spPr/>
        <p:txBody>
          <a:bodyPr/>
          <a:lstStyle/>
          <a:p>
            <a:fld id="{A49DFD55-3C28-40EF-9E31-A92D2E4017FF}" type="slidenum">
              <a:rPr lang="en-US" smtClean="0"/>
              <a:t>7</a:t>
            </a:fld>
            <a:endParaRPr lang="en-US" dirty="0"/>
          </a:p>
        </p:txBody>
      </p:sp>
      <p:sp>
        <p:nvSpPr>
          <p:cNvPr id="7" name="TextBox 6">
            <a:extLst>
              <a:ext uri="{FF2B5EF4-FFF2-40B4-BE49-F238E27FC236}">
                <a16:creationId xmlns:a16="http://schemas.microsoft.com/office/drawing/2014/main" id="{18256F0E-2BAD-463D-A0C9-7B87F2F282F8}"/>
              </a:ext>
            </a:extLst>
          </p:cNvPr>
          <p:cNvSpPr txBox="1"/>
          <p:nvPr/>
        </p:nvSpPr>
        <p:spPr>
          <a:xfrm>
            <a:off x="937997" y="424754"/>
            <a:ext cx="2839432" cy="584775"/>
          </a:xfrm>
          <a:prstGeom prst="rect">
            <a:avLst/>
          </a:prstGeom>
          <a:noFill/>
        </p:spPr>
        <p:txBody>
          <a:bodyPr wrap="none" rtlCol="0">
            <a:spAutoFit/>
          </a:bodyPr>
          <a:lstStyle/>
          <a:p>
            <a:r>
              <a:rPr lang="en-US" sz="3200" b="1" dirty="0"/>
              <a:t>January 7, 2022</a:t>
            </a:r>
          </a:p>
        </p:txBody>
      </p:sp>
    </p:spTree>
    <p:extLst>
      <p:ext uri="{BB962C8B-B14F-4D97-AF65-F5344CB8AC3E}">
        <p14:creationId xmlns:p14="http://schemas.microsoft.com/office/powerpoint/2010/main" val="182994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3744-3395-4E96-BC72-367765EC3CDD}"/>
              </a:ext>
            </a:extLst>
          </p:cNvPr>
          <p:cNvSpPr>
            <a:spLocks noGrp="1"/>
          </p:cNvSpPr>
          <p:nvPr>
            <p:ph type="title"/>
          </p:nvPr>
        </p:nvSpPr>
        <p:spPr>
          <a:xfrm>
            <a:off x="330856" y="211741"/>
            <a:ext cx="10515600" cy="1325563"/>
          </a:xfrm>
        </p:spPr>
        <p:txBody>
          <a:bodyPr/>
          <a:lstStyle/>
          <a:p>
            <a:r>
              <a:rPr lang="en-US" b="1" dirty="0"/>
              <a:t>The numbers!</a:t>
            </a:r>
          </a:p>
        </p:txBody>
      </p:sp>
      <p:sp>
        <p:nvSpPr>
          <p:cNvPr id="3" name="Content Placeholder 2">
            <a:extLst>
              <a:ext uri="{FF2B5EF4-FFF2-40B4-BE49-F238E27FC236}">
                <a16:creationId xmlns:a16="http://schemas.microsoft.com/office/drawing/2014/main" id="{F9794FD3-C88A-43C9-98C6-8197D6C09119}"/>
              </a:ext>
            </a:extLst>
          </p:cNvPr>
          <p:cNvSpPr>
            <a:spLocks noGrp="1"/>
          </p:cNvSpPr>
          <p:nvPr>
            <p:ph idx="1"/>
          </p:nvPr>
        </p:nvSpPr>
        <p:spPr>
          <a:xfrm>
            <a:off x="601734" y="1356852"/>
            <a:ext cx="10884310" cy="4825672"/>
          </a:xfrm>
        </p:spPr>
        <p:txBody>
          <a:bodyPr>
            <a:normAutofit fontScale="92500" lnSpcReduction="20000"/>
          </a:bodyPr>
          <a:lstStyle/>
          <a:p>
            <a:pPr marL="0" indent="0" rtl="0">
              <a:spcBef>
                <a:spcPts val="0"/>
              </a:spcBef>
              <a:spcAft>
                <a:spcPts val="0"/>
              </a:spcAft>
              <a:buNone/>
            </a:pPr>
            <a:r>
              <a:rPr lang="en-US" b="1" i="0" u="none" strike="noStrike" dirty="0">
                <a:solidFill>
                  <a:srgbClr val="000000"/>
                </a:solidFill>
                <a:effectLst/>
              </a:rPr>
              <a:t>January 10th</a:t>
            </a:r>
            <a:endParaRPr lang="en-US" b="1" dirty="0">
              <a:effectLst/>
            </a:endParaRPr>
          </a:p>
          <a:p>
            <a:pPr marL="0" indent="0" rtl="0">
              <a:spcBef>
                <a:spcPts val="0"/>
              </a:spcBef>
              <a:spcAft>
                <a:spcPts val="0"/>
              </a:spcAft>
              <a:buNone/>
            </a:pPr>
            <a:br>
              <a:rPr lang="en-US" b="1" dirty="0">
                <a:effectLst/>
              </a:rPr>
            </a:br>
            <a:r>
              <a:rPr lang="en-US" b="1" i="0" u="none" strike="noStrike" dirty="0">
                <a:solidFill>
                  <a:srgbClr val="000000"/>
                </a:solidFill>
                <a:effectLst/>
              </a:rPr>
              <a:t>Collection of numbers of supplies needed as well as households per zip code for data</a:t>
            </a:r>
            <a:endParaRPr lang="en-US" b="1" dirty="0">
              <a:effectLst/>
            </a:endParaRPr>
          </a:p>
          <a:p>
            <a:pPr marL="0" indent="0" rtl="0">
              <a:spcBef>
                <a:spcPts val="0"/>
              </a:spcBef>
              <a:spcAft>
                <a:spcPts val="0"/>
              </a:spcAft>
              <a:buNone/>
            </a:pPr>
            <a:br>
              <a:rPr lang="en-US" b="1" dirty="0">
                <a:effectLst/>
              </a:rPr>
            </a:br>
            <a:r>
              <a:rPr lang="en-US" b="1" i="0" u="none" strike="noStrike" dirty="0">
                <a:solidFill>
                  <a:srgbClr val="222222"/>
                </a:solidFill>
                <a:effectLst/>
              </a:rPr>
              <a:t>Zip Codes-Zip codes in Red indicate those homes already connected with EBB</a:t>
            </a:r>
            <a:endParaRPr lang="en-US" b="1" dirty="0">
              <a:effectLst/>
            </a:endParaRPr>
          </a:p>
          <a:p>
            <a:pPr marL="0" indent="0" rtl="0">
              <a:spcBef>
                <a:spcPts val="0"/>
              </a:spcBef>
              <a:spcAft>
                <a:spcPts val="0"/>
              </a:spcAft>
              <a:buNone/>
            </a:pPr>
            <a:r>
              <a:rPr lang="en-US" b="1" i="0" u="none" strike="noStrike" dirty="0">
                <a:solidFill>
                  <a:srgbClr val="222222"/>
                </a:solidFill>
                <a:effectLst/>
              </a:rPr>
              <a:t>Belle Glade-33430 </a:t>
            </a:r>
            <a:r>
              <a:rPr lang="en-US" b="1" i="0" u="none" strike="noStrike" dirty="0">
                <a:solidFill>
                  <a:srgbClr val="ED5C57"/>
                </a:solidFill>
                <a:effectLst/>
              </a:rPr>
              <a:t>(1,024)</a:t>
            </a:r>
            <a:endParaRPr lang="en-US" b="1" dirty="0">
              <a:effectLst/>
            </a:endParaRPr>
          </a:p>
          <a:p>
            <a:pPr marL="0" indent="0" rtl="0">
              <a:spcBef>
                <a:spcPts val="0"/>
              </a:spcBef>
              <a:spcAft>
                <a:spcPts val="0"/>
              </a:spcAft>
              <a:buNone/>
            </a:pPr>
            <a:r>
              <a:rPr lang="en-US" b="1" i="0" u="none" strike="noStrike" dirty="0">
                <a:solidFill>
                  <a:srgbClr val="222222"/>
                </a:solidFill>
                <a:effectLst/>
              </a:rPr>
              <a:t>South Bay -33493 </a:t>
            </a:r>
            <a:r>
              <a:rPr lang="en-US" b="1" i="0" u="none" strike="noStrike" dirty="0">
                <a:solidFill>
                  <a:srgbClr val="ED5C57"/>
                </a:solidFill>
                <a:effectLst/>
              </a:rPr>
              <a:t>(196)</a:t>
            </a:r>
            <a:endParaRPr lang="en-US" b="1" dirty="0">
              <a:effectLst/>
            </a:endParaRPr>
          </a:p>
          <a:p>
            <a:pPr marL="0" indent="0" rtl="0">
              <a:spcBef>
                <a:spcPts val="0"/>
              </a:spcBef>
              <a:spcAft>
                <a:spcPts val="0"/>
              </a:spcAft>
              <a:buNone/>
            </a:pPr>
            <a:r>
              <a:rPr lang="en-US" b="1" i="0" u="none" strike="noStrike" dirty="0">
                <a:solidFill>
                  <a:srgbClr val="222222"/>
                </a:solidFill>
                <a:effectLst/>
              </a:rPr>
              <a:t>Pahokee-33476 </a:t>
            </a:r>
            <a:r>
              <a:rPr lang="en-US" b="1" i="0" u="none" strike="noStrike" dirty="0">
                <a:solidFill>
                  <a:srgbClr val="ED5C57"/>
                </a:solidFill>
                <a:effectLst/>
              </a:rPr>
              <a:t>(471)</a:t>
            </a:r>
            <a:endParaRPr lang="en-US" b="1" dirty="0">
              <a:effectLst/>
            </a:endParaRPr>
          </a:p>
          <a:p>
            <a:pPr marL="0" indent="0" rtl="0">
              <a:spcBef>
                <a:spcPts val="0"/>
              </a:spcBef>
              <a:spcAft>
                <a:spcPts val="0"/>
              </a:spcAft>
              <a:buNone/>
            </a:pPr>
            <a:r>
              <a:rPr lang="en-US" b="1" dirty="0">
                <a:effectLst/>
              </a:rPr>
              <a:t> </a:t>
            </a:r>
          </a:p>
          <a:p>
            <a:pPr marL="0" indent="0" rtl="0">
              <a:spcBef>
                <a:spcPts val="0"/>
              </a:spcBef>
              <a:spcAft>
                <a:spcPts val="0"/>
              </a:spcAft>
              <a:buNone/>
            </a:pPr>
            <a:r>
              <a:rPr lang="en-US" b="1" i="0" u="none" strike="noStrike" dirty="0">
                <a:solidFill>
                  <a:srgbClr val="222222"/>
                </a:solidFill>
                <a:effectLst/>
              </a:rPr>
              <a:t>For the Flyers it was recommended that we print approximately  </a:t>
            </a:r>
            <a:endParaRPr lang="en-US" b="1" dirty="0">
              <a:effectLst/>
            </a:endParaRPr>
          </a:p>
          <a:p>
            <a:pPr marL="0" indent="0" rtl="0">
              <a:spcBef>
                <a:spcPts val="0"/>
              </a:spcBef>
              <a:spcAft>
                <a:spcPts val="0"/>
              </a:spcAft>
              <a:buNone/>
            </a:pPr>
            <a:r>
              <a:rPr lang="en-US" b="1" i="0" u="none" strike="noStrike" dirty="0">
                <a:solidFill>
                  <a:srgbClr val="222222"/>
                </a:solidFill>
                <a:effectLst/>
              </a:rPr>
              <a:t>10,000  flyers for each language group. </a:t>
            </a:r>
            <a:endParaRPr lang="en-US" b="1" dirty="0">
              <a:effectLst/>
            </a:endParaRPr>
          </a:p>
          <a:p>
            <a:pPr marL="0" indent="0" rtl="0" fontAlgn="base">
              <a:spcBef>
                <a:spcPts val="1200"/>
              </a:spcBef>
              <a:spcAft>
                <a:spcPts val="0"/>
              </a:spcAft>
              <a:buNone/>
            </a:pPr>
            <a:r>
              <a:rPr lang="en-US" b="1" i="0" u="none" strike="noStrike" dirty="0">
                <a:solidFill>
                  <a:srgbClr val="222222"/>
                </a:solidFill>
                <a:effectLst/>
              </a:rPr>
              <a:t>-- # of Haitian-Creole Flyers to print</a:t>
            </a:r>
          </a:p>
          <a:p>
            <a:pPr marL="0" indent="0" rtl="0" fontAlgn="base">
              <a:spcBef>
                <a:spcPts val="0"/>
              </a:spcBef>
              <a:spcAft>
                <a:spcPts val="0"/>
              </a:spcAft>
              <a:buNone/>
            </a:pPr>
            <a:r>
              <a:rPr lang="en-US" b="1" i="0" u="none" strike="noStrike" dirty="0">
                <a:solidFill>
                  <a:srgbClr val="222222"/>
                </a:solidFill>
                <a:effectLst/>
              </a:rPr>
              <a:t>-- # of Spanish Flyers to print</a:t>
            </a:r>
          </a:p>
          <a:p>
            <a:pPr marL="0" indent="0" rtl="0" fontAlgn="base">
              <a:spcBef>
                <a:spcPts val="0"/>
              </a:spcBef>
              <a:spcAft>
                <a:spcPts val="1200"/>
              </a:spcAft>
              <a:buNone/>
            </a:pPr>
            <a:r>
              <a:rPr lang="en-US" b="1" i="0" u="none" strike="noStrike" dirty="0">
                <a:solidFill>
                  <a:srgbClr val="222222"/>
                </a:solidFill>
                <a:effectLst/>
              </a:rPr>
              <a:t>-- # of English Flyers to print</a:t>
            </a:r>
          </a:p>
          <a:p>
            <a:endParaRPr lang="en-US" dirty="0"/>
          </a:p>
        </p:txBody>
      </p:sp>
      <p:sp>
        <p:nvSpPr>
          <p:cNvPr id="6" name="Slide Number Placeholder 5">
            <a:extLst>
              <a:ext uri="{FF2B5EF4-FFF2-40B4-BE49-F238E27FC236}">
                <a16:creationId xmlns:a16="http://schemas.microsoft.com/office/drawing/2014/main" id="{030C017E-C8C3-4678-8D17-B58A043CFFA5}"/>
              </a:ext>
            </a:extLst>
          </p:cNvPr>
          <p:cNvSpPr>
            <a:spLocks noGrp="1"/>
          </p:cNvSpPr>
          <p:nvPr>
            <p:ph type="sldNum" sz="quarter" idx="12"/>
          </p:nvPr>
        </p:nvSpPr>
        <p:spPr/>
        <p:txBody>
          <a:bodyPr/>
          <a:lstStyle/>
          <a:p>
            <a:fld id="{A49DFD55-3C28-40EF-9E31-A92D2E4017FF}" type="slidenum">
              <a:rPr lang="en-US" smtClean="0"/>
              <a:t>8</a:t>
            </a:fld>
            <a:endParaRPr lang="en-US" dirty="0"/>
          </a:p>
        </p:txBody>
      </p:sp>
    </p:spTree>
    <p:extLst>
      <p:ext uri="{BB962C8B-B14F-4D97-AF65-F5344CB8AC3E}">
        <p14:creationId xmlns:p14="http://schemas.microsoft.com/office/powerpoint/2010/main" val="383514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723-30E7-4340-BEAF-33FECBCDCF58}"/>
              </a:ext>
            </a:extLst>
          </p:cNvPr>
          <p:cNvSpPr>
            <a:spLocks noGrp="1"/>
          </p:cNvSpPr>
          <p:nvPr>
            <p:ph type="title"/>
          </p:nvPr>
        </p:nvSpPr>
        <p:spPr/>
        <p:txBody>
          <a:bodyPr/>
          <a:lstStyle/>
          <a:p>
            <a:r>
              <a:rPr lang="en-US" dirty="0"/>
              <a:t>The Rules…..</a:t>
            </a:r>
          </a:p>
        </p:txBody>
      </p:sp>
      <p:pic>
        <p:nvPicPr>
          <p:cNvPr id="8" name="Content Placeholder 7" descr="A picture containing text, clock&#10;&#10;Description automatically generated">
            <a:extLst>
              <a:ext uri="{FF2B5EF4-FFF2-40B4-BE49-F238E27FC236}">
                <a16:creationId xmlns:a16="http://schemas.microsoft.com/office/drawing/2014/main" id="{947A0CD3-5C20-41DA-90F4-6A57EDF20274}"/>
              </a:ext>
            </a:extLst>
          </p:cNvPr>
          <p:cNvPicPr>
            <a:picLocks noGrp="1" noChangeAspect="1"/>
          </p:cNvPicPr>
          <p:nvPr>
            <p:ph idx="1"/>
          </p:nvPr>
        </p:nvPicPr>
        <p:blipFill>
          <a:blip r:embed="rId3"/>
          <a:stretch>
            <a:fillRect/>
          </a:stretch>
        </p:blipFill>
        <p:spPr>
          <a:xfrm>
            <a:off x="548400" y="2088372"/>
            <a:ext cx="9174189" cy="2949676"/>
          </a:xfrm>
        </p:spPr>
      </p:pic>
      <p:sp>
        <p:nvSpPr>
          <p:cNvPr id="6" name="Slide Number Placeholder 5">
            <a:extLst>
              <a:ext uri="{FF2B5EF4-FFF2-40B4-BE49-F238E27FC236}">
                <a16:creationId xmlns:a16="http://schemas.microsoft.com/office/drawing/2014/main" id="{48AD78B0-3DDD-4A6D-A0AC-E5391AB44964}"/>
              </a:ext>
            </a:extLst>
          </p:cNvPr>
          <p:cNvSpPr>
            <a:spLocks noGrp="1"/>
          </p:cNvSpPr>
          <p:nvPr>
            <p:ph type="sldNum" sz="quarter" idx="12"/>
          </p:nvPr>
        </p:nvSpPr>
        <p:spPr/>
        <p:txBody>
          <a:bodyPr/>
          <a:lstStyle/>
          <a:p>
            <a:fld id="{A49DFD55-3C28-40EF-9E31-A92D2E4017FF}" type="slidenum">
              <a:rPr lang="en-US" smtClean="0"/>
              <a:t>9</a:t>
            </a:fld>
            <a:endParaRPr lang="en-US" dirty="0"/>
          </a:p>
        </p:txBody>
      </p:sp>
    </p:spTree>
    <p:extLst>
      <p:ext uri="{BB962C8B-B14F-4D97-AF65-F5344CB8AC3E}">
        <p14:creationId xmlns:p14="http://schemas.microsoft.com/office/powerpoint/2010/main" val="1749760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57</TotalTime>
  <Words>1164</Words>
  <Application>Microsoft Office PowerPoint</Application>
  <PresentationFormat>Widescreen</PresentationFormat>
  <Paragraphs>115</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Affordable Connectivity Program Supermarket Program FCC  Lisa Gustinelli-Innovator in Residence  ASU Shaping EDU</vt:lpstr>
      <vt:lpstr>Timeline of Events  February 2021-Call for stories from Consumers lacking access results in 60+ emails which we consolidated into a storybook. We now have confirmed that the lack of access is indeed hurting consumers' ability to work, learn, and access necessary  services such as telemedicine only available to the connected. Storybook  March 9-Broadband Meeting ASU Shaping EDU Broadband Access and Equity -meet with Jessica Rosenworcel Acting Chairwoman  FCC Commissioner who introduces us to the FCC EBB program. We explain our initiative and JRosenworcel  is especially interested in hearing about the stories we have collected.  </vt:lpstr>
      <vt:lpstr>PowerPoint Presentation</vt:lpstr>
      <vt:lpstr>PowerPoint Presentation</vt:lpstr>
      <vt:lpstr>   December 16 -Trust, trust, trust  Arrange a meeting to connect Lyle Ishida and Morana St. Hilaire to start the first ACP in the U.S. Belle Glade will become a prototype for other small towns and impoverished areas.  </vt:lpstr>
      <vt:lpstr>Program rollout</vt:lpstr>
      <vt:lpstr>PowerPoint Presentation</vt:lpstr>
      <vt:lpstr>The numbers!</vt:lpstr>
      <vt:lpstr>The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Connectivity Program Supermarket Program</dc:title>
  <dc:creator>lisa gustinelli</dc:creator>
  <cp:lastModifiedBy>lisa gustinelli</cp:lastModifiedBy>
  <cp:revision>10</cp:revision>
  <dcterms:created xsi:type="dcterms:W3CDTF">2022-01-24T13:18:51Z</dcterms:created>
  <dcterms:modified xsi:type="dcterms:W3CDTF">2022-01-24T14:17:42Z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