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790" r:id="rId1"/>
  </p:sldMasterIdLst>
  <p:notesMasterIdLst>
    <p:notesMasterId r:id="rId27"/>
  </p:notesMasterIdLst>
  <p:handoutMasterIdLst>
    <p:handoutMasterId r:id="rId28"/>
  </p:handoutMasterIdLst>
  <p:sldIdLst>
    <p:sldId id="327" r:id="rId2"/>
    <p:sldId id="326" r:id="rId3"/>
    <p:sldId id="305" r:id="rId4"/>
    <p:sldId id="291" r:id="rId5"/>
    <p:sldId id="292" r:id="rId6"/>
    <p:sldId id="293" r:id="rId7"/>
    <p:sldId id="294" r:id="rId8"/>
    <p:sldId id="295" r:id="rId9"/>
    <p:sldId id="296" r:id="rId10"/>
    <p:sldId id="307" r:id="rId11"/>
    <p:sldId id="328" r:id="rId12"/>
    <p:sldId id="300" r:id="rId13"/>
    <p:sldId id="310" r:id="rId14"/>
    <p:sldId id="329" r:id="rId15"/>
    <p:sldId id="330" r:id="rId16"/>
    <p:sldId id="331" r:id="rId17"/>
    <p:sldId id="333" r:id="rId18"/>
    <p:sldId id="332" r:id="rId19"/>
    <p:sldId id="317" r:id="rId20"/>
    <p:sldId id="319" r:id="rId21"/>
    <p:sldId id="320" r:id="rId22"/>
    <p:sldId id="323" r:id="rId23"/>
    <p:sldId id="325" r:id="rId24"/>
    <p:sldId id="308" r:id="rId25"/>
    <p:sldId id="336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Franklin Gothic Demi" panose="020B0703020102020204" pitchFamily="34" charset="0"/>
      <p:regular r:id="rId33"/>
      <p: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Wingdings 2" panose="05020102010507070707" pitchFamily="18" charset="2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DDEDF0"/>
    <a:srgbClr val="B2B2B2"/>
    <a:srgbClr val="F8F8F8"/>
    <a:srgbClr val="808080"/>
    <a:srgbClr val="C2C2C2"/>
    <a:srgbClr val="FFCC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6F840A-D6AF-40F2-905E-ADA7888BD134}">
  <a:tblStyle styleId="{E86F840A-D6AF-40F2-905E-ADA7888BD1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074" autoAdjust="0"/>
  </p:normalViewPr>
  <p:slideViewPr>
    <p:cSldViewPr>
      <p:cViewPr varScale="1">
        <p:scale>
          <a:sx n="96" d="100"/>
          <a:sy n="96" d="100"/>
        </p:scale>
        <p:origin x="20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7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F52E8-31AA-438E-9CA1-C73264B7C5A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033D4-A6B9-43CE-B5F5-D27E2180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91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05057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1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buNone/>
            </a:pPr>
            <a:endParaRPr lang="en-US" alt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47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EFC1D8-CEE4-4D4E-ADD2-44BB37015DF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itchFamily="34" charset="0"/>
                <a:ea typeface="MS PGothic" pitchFamily="34" charset="-128"/>
                <a:cs typeface="Arial" pitchFamily="34" charset="0"/>
              </a:rPr>
              <a:pPr marL="0" marR="0" lvl="0" indent="0" algn="r" defTabSz="947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Demi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21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buNone/>
            </a:pPr>
            <a:endParaRPr lang="en-US" alt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47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EFC1D8-CEE4-4D4E-ADD2-44BB37015DF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itchFamily="34" charset="0"/>
                <a:ea typeface="MS PGothic" pitchFamily="34" charset="-128"/>
                <a:cs typeface="Arial" pitchFamily="34" charset="0"/>
              </a:rPr>
              <a:pPr marL="0" marR="0" lvl="0" indent="0" algn="r" defTabSz="947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Demi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21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EED113-3A8D-4A3A-B156-F57C3FFA1214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39700" indent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78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92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37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81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10486" indent="-273264">
              <a:defRPr>
                <a:solidFill>
                  <a:schemeClr val="tx1"/>
                </a:solidFill>
                <a:latin typeface="Arial" charset="0"/>
              </a:defRPr>
            </a:lvl2pPr>
            <a:lvl3pPr marL="1093057" indent="-218612">
              <a:defRPr>
                <a:solidFill>
                  <a:schemeClr val="tx1"/>
                </a:solidFill>
                <a:latin typeface="Arial" charset="0"/>
              </a:defRPr>
            </a:lvl3pPr>
            <a:lvl4pPr marL="1530279" indent="-218612">
              <a:defRPr>
                <a:solidFill>
                  <a:schemeClr val="tx1"/>
                </a:solidFill>
                <a:latin typeface="Arial" charset="0"/>
              </a:defRPr>
            </a:lvl4pPr>
            <a:lvl5pPr marL="1967502" indent="-218612">
              <a:defRPr>
                <a:solidFill>
                  <a:schemeClr val="tx1"/>
                </a:solidFill>
                <a:latin typeface="Arial" charset="0"/>
              </a:defRPr>
            </a:lvl5pPr>
            <a:lvl6pPr marL="2404724" indent="-21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1947" indent="-21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9169" indent="-21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6393" indent="-21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82EDB97-965D-49C4-B37D-92681F27D36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757" indent="-23075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55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9F646B7-33BD-4A31-A447-3235809D5BC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0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735495-F8F8-4BC4-9B10-9B65DFFABC4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20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pPr>
              <a:defRPr/>
            </a:pPr>
            <a:fld id="{FC5BF86E-B82F-414C-AF04-FC470819D70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893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9F646B7-33BD-4A31-A447-3235809D5BC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69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8277BE8-DBA8-4A69-BA78-C0CD8E20E56D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0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735495-F8F8-4BC4-9B10-9B65DFFABC4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2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indent="0" eaLnBrk="1" hangingPunct="1">
              <a:buNone/>
            </a:pPr>
            <a:endParaRPr lang="en-US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E61A1-B0BF-4775-8DFB-9DFF32601B25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57349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 eaLnBrk="1" hangingPunct="1">
              <a:buNone/>
              <a:defRPr/>
            </a:pPr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E0B8E6-734B-42E0-AD0C-4DB21376494F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FDD3B4-9A5E-4C81-AA0C-8A1D50CB9E68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</p:spPr>
        <p:txBody>
          <a:bodyPr/>
          <a:lstStyle/>
          <a:p>
            <a:pPr marL="139700" indent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 eaLnBrk="1" hangingPunct="1">
              <a:buNone/>
              <a:defRPr/>
            </a:pPr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4A8F09-58C5-4F7D-BB42-7A2C04620BB4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indent="0" eaLnBrk="1" hangingPunct="1">
              <a:buNone/>
            </a:pPr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4C7263-6DED-4B29-9024-B60F9EB82186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61445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74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0138" indent="-2190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1463" indent="-2190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788" indent="-2190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C9BC43-FC21-403E-BE69-4B7FB87FD4E1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indent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9/18/2019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9/18/2019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FA0E-D310-4C4D-8F10-9318BC47AE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039E6A-7311-4A77-8D6B-EBB1062C00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9/18/2019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9/18/2019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562E-3D2A-4B8F-863A-FD05E5030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8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9/18/2019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3B0F867-FCD5-48D6-AD82-999296BDA5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9/18/2019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2A87C7-7957-4768-B37A-3BB9653144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r>
              <a:rPr lang="en-US"/>
              <a:t>9/18/2019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922F-44C4-491A-8A26-12F126494A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9/18/2019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F60B6A-1F47-4B88-AFE3-56E639F7C3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9/18/2019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324B000-01DA-4B7E-AED9-131FDBD5DC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9/18/2019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A706AF-C9CD-4146-A0AC-779394B42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F102F3-DFD7-40D3-9DBE-BC4227964E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9/18/2019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32885F1-FE70-4F37-86BD-838CDB33CB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r>
              <a:rPr lang="en-US"/>
              <a:t>9/18/2019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r>
              <a:rPr lang="en-US"/>
              <a:t>9/18/2019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CADDD1-5CBD-4E85-BF05-076AEFFB98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iec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fdic.gov/bankfin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305800" cy="3429000"/>
          </a:xfrm>
        </p:spPr>
        <p:txBody>
          <a:bodyPr>
            <a:normAutofit/>
          </a:bodyPr>
          <a:lstStyle/>
          <a:p>
            <a:r>
              <a:rPr lang="en-US" sz="4000" cap="none" spc="0" dirty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AZBSN COVID-19 Digital Access Task Force Meeting</a:t>
            </a:r>
          </a:p>
          <a:p>
            <a:r>
              <a:rPr lang="en-US" sz="4000" cap="none" spc="0" dirty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July 27, 2020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752600"/>
          </a:xfrm>
        </p:spPr>
        <p:txBody>
          <a:bodyPr>
            <a:normAutofit/>
          </a:bodyPr>
          <a:lstStyle/>
          <a:p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Community Reinvestment Act</a:t>
            </a:r>
            <a:b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(CRA) Workshop</a:t>
            </a:r>
          </a:p>
        </p:txBody>
      </p:sp>
    </p:spTree>
    <p:extLst>
      <p:ext uri="{BB962C8B-B14F-4D97-AF65-F5344CB8AC3E}">
        <p14:creationId xmlns:p14="http://schemas.microsoft.com/office/powerpoint/2010/main" val="249942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F867-FCD5-48D6-AD82-999296BDA57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686800" cy="5029200"/>
          </a:xfrm>
        </p:spPr>
        <p:txBody>
          <a:bodyPr>
            <a:normAutofit/>
          </a:bodyPr>
          <a:lstStyle/>
          <a:p>
            <a:pPr lvl="0"/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The bank’s activity must have a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purpose </a:t>
            </a: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of Community Development to receive CRA credit. </a:t>
            </a:r>
          </a:p>
          <a:p>
            <a:pPr lvl="0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purpose </a:t>
            </a: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means the majority of activity dollars or beneficiaries of the activity are related to a CD purpose.</a:t>
            </a:r>
          </a:p>
          <a:p>
            <a:pPr marL="0" lvl="0" indent="0">
              <a:spcBef>
                <a:spcPct val="0"/>
              </a:spcBef>
              <a:buClrTx/>
              <a:buNone/>
              <a:defRPr/>
            </a:pPr>
            <a:endParaRPr lang="en-US" sz="2000" b="0" dirty="0">
              <a:solidFill>
                <a:srgbClr val="002060"/>
              </a:solidFill>
              <a:latin typeface="+mj-lt"/>
            </a:endParaRPr>
          </a:p>
          <a:p>
            <a:pPr marL="0" lvl="0" indent="0">
              <a:spcBef>
                <a:spcPct val="0"/>
              </a:spcBef>
              <a:buClrTx/>
              <a:buNone/>
              <a:defRPr/>
            </a:pPr>
            <a:endParaRPr lang="en-US" sz="2000" b="0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304800"/>
            <a:ext cx="83820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179153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F867-FCD5-48D6-AD82-999296BDA57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5181600"/>
          </a:xfrm>
        </p:spPr>
        <p:txBody>
          <a:bodyPr>
            <a:normAutofit/>
          </a:bodyPr>
          <a:lstStyle/>
          <a:p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A bank activity has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development </a:t>
            </a: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as its primary purpose when it is designed for the express purpose of:</a:t>
            </a:r>
          </a:p>
          <a:p>
            <a:pPr lvl="1"/>
            <a:r>
              <a:rPr lang="en-US" sz="2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housing for LMI persons</a:t>
            </a:r>
          </a:p>
          <a:p>
            <a:pPr lvl="1"/>
            <a:r>
              <a:rPr lang="en-US" sz="2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services targeted to LMI persons</a:t>
            </a:r>
          </a:p>
          <a:p>
            <a:pPr lvl="1"/>
            <a:r>
              <a:rPr lang="en-US" sz="2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evelopment | Small Business</a:t>
            </a:r>
          </a:p>
          <a:p>
            <a:pPr lvl="1"/>
            <a:r>
              <a:rPr lang="en-US" sz="2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Revitalization/Stabilization of certain geographies</a:t>
            </a:r>
          </a:p>
          <a:p>
            <a:pPr lvl="2"/>
            <a:r>
              <a:rPr lang="en-US" sz="2400" b="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Geographies| Rural Distressed or Underserved Areas | </a:t>
            </a:r>
            <a:r>
              <a:rPr lang="en-US" sz="24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Areas</a:t>
            </a:r>
          </a:p>
          <a:p>
            <a:pPr marL="0" lvl="0" indent="0">
              <a:spcBef>
                <a:spcPct val="0"/>
              </a:spcBef>
              <a:buClrTx/>
              <a:buNone/>
              <a:defRPr/>
            </a:pPr>
            <a:endParaRPr lang="en-US" sz="2000" b="0" dirty="0">
              <a:solidFill>
                <a:srgbClr val="002060"/>
              </a:solidFill>
              <a:latin typeface="+mj-lt"/>
            </a:endParaRPr>
          </a:p>
          <a:p>
            <a:pPr marL="0" lvl="0" indent="0">
              <a:spcBef>
                <a:spcPct val="0"/>
              </a:spcBef>
              <a:buClrTx/>
              <a:buNone/>
              <a:defRPr/>
            </a:pPr>
            <a:endParaRPr lang="en-US" sz="2000" b="0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304800"/>
            <a:ext cx="83820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165862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Community Development Activities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F867-FCD5-48D6-AD82-999296BDA57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991600" cy="4953000"/>
          </a:xfrm>
        </p:spPr>
        <p:txBody>
          <a:bodyPr>
            <a:normAutofit lnSpcReduction="10000"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Banks undertake three types of community development activities: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</a:p>
          <a:p>
            <a:pPr lvl="1"/>
            <a:r>
              <a:rPr lang="en-US" sz="2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  <a:r>
              <a:rPr lang="en-US" sz="2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(aka Qualified Investments) are an investment, deposit or membership share, or grant that includes monetary or in-kind donations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related to the provision of financial services or bank staff’s expertise/banking role</a:t>
            </a:r>
          </a:p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The community development activities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benefit the bank’s assessment areas or the broader statewide or regional area that includes the bank’s assessment area</a:t>
            </a:r>
          </a:p>
        </p:txBody>
      </p:sp>
    </p:spTree>
    <p:extLst>
      <p:ext uri="{BB962C8B-B14F-4D97-AF65-F5344CB8AC3E}">
        <p14:creationId xmlns:p14="http://schemas.microsoft.com/office/powerpoint/2010/main" val="3028955670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Evaluating CRA Performance – Five Types of CRA Evaluations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922F-44C4-491A-8A26-12F126494AE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1"/>
            <a:ext cx="4038600" cy="4038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Small Bank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Intermediate Small Bank – ISB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Large Bank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Wholesale or Limited Purpose Bank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Banks operating under a CRA Strategic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724400" cy="4525963"/>
          </a:xfrm>
        </p:spPr>
        <p:txBody>
          <a:bodyPr/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At the end of every year, the Board of Governors of the Federal Reserve System, the FDIC and the OCC announced the annual adjustment to the asset-size thresholds used to define small bank, ISB and large bank, among others. 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The thresholds are available at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www.ffiec.gov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633881"/>
            <a:ext cx="8077200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465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Banks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F867-FCD5-48D6-AD82-999296BDA57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spcBef>
                <a:spcPct val="0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Lending Test </a:t>
            </a:r>
          </a:p>
          <a:p>
            <a:pPr lvl="2">
              <a:spcBef>
                <a:spcPct val="0"/>
              </a:spcBef>
              <a:buClr>
                <a:srgbClr val="CCB400"/>
              </a:buCl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 to deposit ratio</a:t>
            </a:r>
          </a:p>
          <a:p>
            <a:pPr lvl="2">
              <a:spcBef>
                <a:spcPct val="0"/>
              </a:spcBef>
              <a:buClr>
                <a:srgbClr val="CCB400"/>
              </a:buCl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Lending in and out of the AA</a:t>
            </a:r>
          </a:p>
          <a:p>
            <a:pPr lvl="2">
              <a:spcBef>
                <a:spcPct val="0"/>
              </a:spcBef>
              <a:buClr>
                <a:srgbClr val="CCB400"/>
              </a:buCl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loans by geography</a:t>
            </a:r>
          </a:p>
          <a:p>
            <a:pPr lvl="2">
              <a:spcBef>
                <a:spcPct val="0"/>
              </a:spcBef>
              <a:buClr>
                <a:srgbClr val="CCB400"/>
              </a:buCl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loans by borrower income</a:t>
            </a:r>
          </a:p>
          <a:p>
            <a:pPr lvl="2">
              <a:spcBef>
                <a:spcPct val="0"/>
              </a:spcBef>
              <a:buClr>
                <a:srgbClr val="CCB400"/>
              </a:buCl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Responsiveness to CRA-related complaints</a:t>
            </a:r>
          </a:p>
          <a:p>
            <a:pPr lvl="1">
              <a:spcBef>
                <a:spcPct val="0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CD Investments &amp; Services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9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Small Banks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F867-FCD5-48D6-AD82-999296BDA57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4500" dirty="0">
                <a:latin typeface="Calibri" panose="020F0502020204030204" pitchFamily="34" charset="0"/>
              </a:rPr>
              <a:t>Small Bank Lending Test</a:t>
            </a:r>
          </a:p>
          <a:p>
            <a:pPr>
              <a:spcBef>
                <a:spcPct val="0"/>
              </a:spcBef>
            </a:pPr>
            <a:r>
              <a:rPr lang="en-US" sz="4500" dirty="0">
                <a:latin typeface="Calibri" panose="020F0502020204030204" pitchFamily="34" charset="0"/>
              </a:rPr>
              <a:t>Community Development Test</a:t>
            </a:r>
          </a:p>
          <a:p>
            <a:pPr lvl="2">
              <a:spcBef>
                <a:spcPct val="0"/>
              </a:spcBef>
              <a:buClr>
                <a:srgbClr val="CCB4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  <a:t>Loans, investments and services</a:t>
            </a:r>
          </a:p>
          <a:p>
            <a:pPr lvl="2">
              <a:spcBef>
                <a:spcPct val="0"/>
              </a:spcBef>
              <a:buClr>
                <a:srgbClr val="CCB4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  <a:t>Responsiveness to community needs and opportunities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3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Banks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F867-FCD5-48D6-AD82-999296BDA57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503920" cy="4572000"/>
          </a:xfrm>
        </p:spPr>
        <p:txBody>
          <a:bodyPr>
            <a:normAutofit fontScale="92500"/>
          </a:bodyPr>
          <a:lstStyle/>
          <a:p>
            <a:pPr marL="274320" lvl="1" indent="0">
              <a:spcBef>
                <a:spcPct val="0"/>
              </a:spcBef>
              <a:buClr>
                <a:srgbClr val="D16349"/>
              </a:buClr>
              <a:buSzPct val="85000"/>
              <a:buNone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Lending Test (includes CD Lending)</a:t>
            </a:r>
          </a:p>
          <a:p>
            <a:pPr lvl="1">
              <a:spcBef>
                <a:spcPct val="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"/>
            </a:pP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mortgage lending, SB/farm lending, consumer and other lending (if a substantial part of bank’s loan portfolio), and CD lending</a:t>
            </a:r>
          </a:p>
          <a:p>
            <a:pPr lvl="1">
              <a:spcBef>
                <a:spcPct val="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"/>
            </a:pP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and flexible practices</a:t>
            </a:r>
          </a:p>
          <a:p>
            <a:pPr lvl="1">
              <a:spcBef>
                <a:spcPct val="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"/>
            </a:pP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Responsiveness to community needs and opportunities </a:t>
            </a:r>
          </a:p>
          <a:p>
            <a:pPr>
              <a:buClr>
                <a:srgbClr val="AC9800"/>
              </a:buClr>
              <a:buSzPct val="75000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6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Banks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F867-FCD5-48D6-AD82-999296BDA57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03920" cy="5181600"/>
          </a:xfrm>
        </p:spPr>
        <p:txBody>
          <a:bodyPr>
            <a:noAutofit/>
          </a:bodyPr>
          <a:lstStyle/>
          <a:p>
            <a:pPr marL="53975" lvl="1" indent="66675">
              <a:spcBef>
                <a:spcPct val="0"/>
              </a:spcBef>
              <a:buClr>
                <a:srgbClr val="D16349"/>
              </a:buClr>
              <a:buSzPct val="85000"/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Test (CD Investments)</a:t>
            </a:r>
          </a:p>
          <a:p>
            <a:pPr lvl="1">
              <a:spcBef>
                <a:spcPct val="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"/>
            </a:pP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Investments are lawful investments, deposits, membership shares or grants that have CD as their primary purpose</a:t>
            </a:r>
          </a:p>
          <a:p>
            <a:pPr lvl="1">
              <a:spcBef>
                <a:spcPct val="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"/>
            </a:pP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meet one of the defined components of CD</a:t>
            </a:r>
          </a:p>
          <a:p>
            <a:pPr lvl="1">
              <a:spcBef>
                <a:spcPct val="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"/>
            </a:pP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must benefit the financial institution’s AA or broader statewide or regional area that includes AA</a:t>
            </a:r>
          </a:p>
          <a:p>
            <a:pPr lvl="1">
              <a:spcBef>
                <a:spcPct val="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"/>
            </a:pP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and responsiveness to community needs and opportunities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63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Banks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F867-FCD5-48D6-AD82-999296BDA57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503920" cy="5105400"/>
          </a:xfrm>
        </p:spPr>
        <p:txBody>
          <a:bodyPr>
            <a:noAutofit/>
          </a:bodyPr>
          <a:lstStyle/>
          <a:p>
            <a:pPr marL="274320" lvl="1" indent="0">
              <a:spcBef>
                <a:spcPct val="0"/>
              </a:spcBef>
              <a:buClr>
                <a:srgbClr val="D16349"/>
              </a:buClr>
              <a:buSzPct val="85000"/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Test (retail banking services &amp; CD Services)</a:t>
            </a:r>
          </a:p>
          <a:p>
            <a:pPr lvl="2">
              <a:spcBef>
                <a:spcPct val="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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Evaluates bank’s record of helping to meet the credit needs of its AA by analyzing:</a:t>
            </a:r>
          </a:p>
          <a:p>
            <a:pPr lvl="3">
              <a:spcBef>
                <a:spcPct val="0"/>
              </a:spcBef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and effectiveness of a bank’s delivery systems for delivering retail banking services (branches, alternative delivery systems, products and services)</a:t>
            </a:r>
          </a:p>
          <a:p>
            <a:pPr lvl="3">
              <a:spcBef>
                <a:spcPct val="0"/>
              </a:spcBef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extent and innovativeness of CD services (activities related to the provision of financial services or bank staff’s expertise/banking role)</a:t>
            </a:r>
          </a:p>
          <a:p>
            <a:pPr lvl="3">
              <a:spcBef>
                <a:spcPct val="0"/>
              </a:spcBef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and responsiveness to community needs and opportunities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93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1701" y="228600"/>
            <a:ext cx="6812699" cy="914400"/>
          </a:xfrm>
        </p:spPr>
        <p:txBody>
          <a:bodyPr/>
          <a:lstStyle/>
          <a:p>
            <a:r>
              <a:rPr lang="en-US" sz="4000" b="1" dirty="0">
                <a:latin typeface="+mn-lt"/>
                <a:cs typeface="Arial" panose="020B0604020202020204" pitchFamily="34" charset="0"/>
              </a:rPr>
              <a:t>CRA Ratings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30705"/>
            <a:ext cx="7696200" cy="4419600"/>
          </a:xfrm>
        </p:spPr>
        <p:txBody>
          <a:bodyPr/>
          <a:lstStyle/>
          <a:p>
            <a:pPr eaLnBrk="1" hangingPunct="1"/>
            <a:r>
              <a:rPr lang="en-US" sz="3600" b="0" dirty="0"/>
              <a:t>Outstanding</a:t>
            </a:r>
          </a:p>
          <a:p>
            <a:pPr eaLnBrk="1" hangingPunct="1"/>
            <a:r>
              <a:rPr lang="en-US" sz="3600" b="0" dirty="0"/>
              <a:t>Satisfactory</a:t>
            </a:r>
          </a:p>
          <a:p>
            <a:pPr eaLnBrk="1" hangingPunct="1"/>
            <a:r>
              <a:rPr lang="en-US" sz="3600" b="0" dirty="0"/>
              <a:t>Needs to Improve</a:t>
            </a:r>
          </a:p>
          <a:p>
            <a:pPr eaLnBrk="1" hangingPunct="1"/>
            <a:r>
              <a:rPr lang="en-US" sz="3600" b="0" dirty="0"/>
              <a:t>Substantial Noncompliance</a:t>
            </a:r>
          </a:p>
          <a:p>
            <a:pPr eaLnBrk="1" hangingPunct="1">
              <a:buFont typeface="Wingdings" pitchFamily="2" charset="2"/>
              <a:buNone/>
            </a:pP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6562E-3D2A-4B8F-863A-FD05E5030EE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5552" name="AutoShape 16"/>
          <p:cNvSpPr>
            <a:spLocks noChangeArrowheads="1"/>
          </p:cNvSpPr>
          <p:nvPr/>
        </p:nvSpPr>
        <p:spPr bwMode="auto">
          <a:xfrm>
            <a:off x="5181600" y="1778305"/>
            <a:ext cx="838200" cy="685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5553" name="AutoShape 17"/>
          <p:cNvSpPr>
            <a:spLocks noChangeArrowheads="1"/>
          </p:cNvSpPr>
          <p:nvPr/>
        </p:nvSpPr>
        <p:spPr bwMode="auto">
          <a:xfrm>
            <a:off x="6019800" y="1778305"/>
            <a:ext cx="838200" cy="685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5554" name="AutoShape 18"/>
          <p:cNvSpPr>
            <a:spLocks noChangeArrowheads="1"/>
          </p:cNvSpPr>
          <p:nvPr/>
        </p:nvSpPr>
        <p:spPr bwMode="auto">
          <a:xfrm>
            <a:off x="6858000" y="1778305"/>
            <a:ext cx="838200" cy="685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5555" name="AutoShape 19"/>
          <p:cNvSpPr>
            <a:spLocks noChangeArrowheads="1"/>
          </p:cNvSpPr>
          <p:nvPr/>
        </p:nvSpPr>
        <p:spPr bwMode="auto">
          <a:xfrm>
            <a:off x="7696200" y="1778305"/>
            <a:ext cx="838200" cy="685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5556" name="AutoShape 20"/>
          <p:cNvSpPr>
            <a:spLocks noChangeArrowheads="1"/>
          </p:cNvSpPr>
          <p:nvPr/>
        </p:nvSpPr>
        <p:spPr bwMode="auto">
          <a:xfrm>
            <a:off x="6019800" y="2464105"/>
            <a:ext cx="838200" cy="685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5557" name="AutoShape 21"/>
          <p:cNvSpPr>
            <a:spLocks noChangeArrowheads="1"/>
          </p:cNvSpPr>
          <p:nvPr/>
        </p:nvSpPr>
        <p:spPr bwMode="auto">
          <a:xfrm>
            <a:off x="6858000" y="2464105"/>
            <a:ext cx="838200" cy="685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5558" name="AutoShape 22"/>
          <p:cNvSpPr>
            <a:spLocks noChangeArrowheads="1"/>
          </p:cNvSpPr>
          <p:nvPr/>
        </p:nvSpPr>
        <p:spPr bwMode="auto">
          <a:xfrm>
            <a:off x="7696200" y="2464105"/>
            <a:ext cx="838200" cy="685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5559" name="AutoShape 23"/>
          <p:cNvSpPr>
            <a:spLocks noChangeArrowheads="1"/>
          </p:cNvSpPr>
          <p:nvPr/>
        </p:nvSpPr>
        <p:spPr bwMode="auto">
          <a:xfrm>
            <a:off x="6858000" y="3149905"/>
            <a:ext cx="838200" cy="685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5560" name="AutoShape 24"/>
          <p:cNvSpPr>
            <a:spLocks noChangeArrowheads="1"/>
          </p:cNvSpPr>
          <p:nvPr/>
        </p:nvSpPr>
        <p:spPr bwMode="auto">
          <a:xfrm>
            <a:off x="7696200" y="3149905"/>
            <a:ext cx="838200" cy="685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5561" name="AutoShape 25"/>
          <p:cNvSpPr>
            <a:spLocks noChangeArrowheads="1"/>
          </p:cNvSpPr>
          <p:nvPr/>
        </p:nvSpPr>
        <p:spPr bwMode="auto">
          <a:xfrm>
            <a:off x="7696200" y="3835705"/>
            <a:ext cx="838200" cy="685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4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F867-FCD5-48D6-AD82-999296BDA57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7500"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br>
              <a:rPr lang="en-US" sz="2800" i="1" dirty="0"/>
            </a:b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This presentation represents the views of the speaker and not necessarily those of the Agencies they represent.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This presentation cannot be reproduced or distributed by a third-party or on a third-party website without prior authorization.</a:t>
            </a:r>
            <a:br>
              <a:rPr lang="en-US" sz="2800" i="1" dirty="0"/>
            </a:br>
            <a:endParaRPr lang="en-US" sz="2800" i="1" dirty="0"/>
          </a:p>
        </p:txBody>
      </p:sp>
      <p:pic>
        <p:nvPicPr>
          <p:cNvPr id="6" name="Picture 5" descr="C:\Users\l2jac01\Documents\frbsf_green_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70" y="239917"/>
            <a:ext cx="1013460" cy="71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713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178B-056D-45C9-8075-DC8F0BC361E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27686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CRA Exam Schedule | published by each agency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Opportunity for the public to comment on community needs and bank performance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CRA Performance Evaluations (PE)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CRA Public Notice | must be displayed in the public lobby of each of its offices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CRA Public File | Available at main office, certain branches or online (includes the most recent CRA PE, AA list/maps, etc.)</a:t>
            </a:r>
          </a:p>
        </p:txBody>
      </p:sp>
    </p:spTree>
    <p:extLst>
      <p:ext uri="{BB962C8B-B14F-4D97-AF65-F5344CB8AC3E}">
        <p14:creationId xmlns:p14="http://schemas.microsoft.com/office/powerpoint/2010/main" val="1523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www.ffiec.gov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F53439-498A-4275-83A9-5566033EB796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Review upcoming CRA Examination schedules</a:t>
            </a:r>
          </a:p>
          <a:p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Obtain bank CRA ratings</a:t>
            </a:r>
          </a:p>
          <a:p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Download published CRA Performance Evaluations</a:t>
            </a:r>
          </a:p>
          <a:p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Review CRA median family income data for your MSA</a:t>
            </a:r>
          </a:p>
          <a:p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32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Effective Partnerships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178B-056D-45C9-8075-DC8F0BC361E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Potential partners for banks should: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Pinpoint community development needs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Understand your capacity and needs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Understand the banks in your area(s)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Identify and call on the appropriate bank officer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 precise in your requests</a:t>
            </a:r>
          </a:p>
        </p:txBody>
      </p:sp>
    </p:spTree>
    <p:extLst>
      <p:ext uri="{BB962C8B-B14F-4D97-AF65-F5344CB8AC3E}">
        <p14:creationId xmlns:p14="http://schemas.microsoft.com/office/powerpoint/2010/main" val="12513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Effective Partnerships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178B-056D-45C9-8075-DC8F0BC361E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Potential partners for banks should: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 documentation to the bank showing how an activity fits the CRA definition of community development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Talk to bank regulators about:</a:t>
            </a:r>
          </a:p>
          <a:p>
            <a:pPr lvl="2">
              <a:buClr>
                <a:srgbClr val="B49F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needs</a:t>
            </a:r>
          </a:p>
          <a:p>
            <a:pPr lvl="2">
              <a:buClr>
                <a:srgbClr val="B49F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organization’s relationships with banks</a:t>
            </a:r>
          </a:p>
          <a:p>
            <a:pPr lvl="2">
              <a:buClr>
                <a:srgbClr val="B49F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help in finding and researching  banks in your market</a:t>
            </a:r>
          </a:p>
          <a:p>
            <a:pPr lvl="2">
              <a:buClr>
                <a:srgbClr val="B49F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CRA</a:t>
            </a:r>
          </a:p>
        </p:txBody>
      </p:sp>
    </p:spTree>
    <p:extLst>
      <p:ext uri="{BB962C8B-B14F-4D97-AF65-F5344CB8AC3E}">
        <p14:creationId xmlns:p14="http://schemas.microsoft.com/office/powerpoint/2010/main" val="34093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60" y="2819400"/>
            <a:ext cx="27622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1" y="2119594"/>
            <a:ext cx="27622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27622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06AF-C9CD-4146-A0AC-779394B4289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87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DB0C8-158E-48F9-8734-7BFF1F49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A19D24-A0F9-418A-994A-C18EAFE4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F867-FCD5-48D6-AD82-999296BDA57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2E45B-3B7C-4AE7-92D2-D698BF55A7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Joselyn Cousins, District Manager – Field Group, Community Development</a:t>
            </a:r>
          </a:p>
          <a:p>
            <a:pPr marL="0" indent="0">
              <a:buNone/>
            </a:pPr>
            <a:r>
              <a:rPr lang="en-US" dirty="0"/>
              <a:t>Federal Reserve Bank of San Francisco</a:t>
            </a:r>
          </a:p>
          <a:p>
            <a:pPr marL="0" indent="0">
              <a:buNone/>
            </a:pPr>
            <a:r>
              <a:rPr lang="en-US" dirty="0"/>
              <a:t>joselyn.cousins@sf.frb.org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1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Community Reinvestment Act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F867-FCD5-48D6-AD82-999296BDA57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2819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CRA was enacted in 1977 to encourage regulated financial institutions to help meet the credit needs of the communities in which they operate, including </a:t>
            </a:r>
            <a:r>
              <a:rPr lang="en-US" b="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 and moderate-income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neighborhoods, consistent with </a:t>
            </a:r>
            <a:r>
              <a:rPr lang="en-US" b="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and sound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banking operations.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1" y="4267200"/>
            <a:ext cx="7348843" cy="204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9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Regulators for CRA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F867-FCD5-48D6-AD82-999296BDA573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25356225"/>
              </p:ext>
            </p:extLst>
          </p:nvPr>
        </p:nvGraphicFramePr>
        <p:xfrm>
          <a:off x="419100" y="1371600"/>
          <a:ext cx="8229600" cy="365669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8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</a:t>
                      </a: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Oversight</a:t>
                      </a:r>
                    </a:p>
                  </a:txBody>
                  <a:tcPr marT="45607" marB="456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26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Deposit Insurance Corporation (FDIC)</a:t>
                      </a: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Regulates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non-Federal Reserve member state chartered banks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07" marB="456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26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Reserve Bank (FRB)</a:t>
                      </a: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Regulates state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chartered member banks, bank holding companies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07" marB="456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58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of the Comptroller of the Currency (OCC)</a:t>
                      </a: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Regulates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national chartered banks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07" marB="456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07" name="TextBox 4"/>
          <p:cNvSpPr txBox="1">
            <a:spLocks noChangeArrowheads="1"/>
          </p:cNvSpPr>
          <p:nvPr/>
        </p:nvSpPr>
        <p:spPr bwMode="auto">
          <a:xfrm>
            <a:off x="457200" y="5305800"/>
            <a:ext cx="8153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79316"/>
              </a:buClr>
              <a:buFont typeface="Wingdings" pitchFamily="2" charset="2"/>
              <a:buChar char="§"/>
              <a:defRPr sz="3200" b="1">
                <a:solidFill>
                  <a:srgbClr val="002C76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79316"/>
              </a:buClr>
              <a:buFont typeface="Wingdings" pitchFamily="2" charset="2"/>
              <a:buChar char="s"/>
              <a:defRPr sz="2800">
                <a:solidFill>
                  <a:srgbClr val="002C7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79316"/>
              </a:buClr>
              <a:buChar char="•"/>
              <a:defRPr sz="2400">
                <a:solidFill>
                  <a:srgbClr val="002C7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79316"/>
              </a:buClr>
              <a:buChar char="–"/>
              <a:defRPr sz="2000">
                <a:solidFill>
                  <a:srgbClr val="002C7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79316"/>
              </a:buClr>
              <a:buFont typeface="Wingdings" pitchFamily="2" charset="2"/>
              <a:buChar char="§"/>
              <a:defRPr sz="2000">
                <a:solidFill>
                  <a:srgbClr val="002C7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9316"/>
              </a:buClr>
              <a:buFont typeface="Wingdings" pitchFamily="2" charset="2"/>
              <a:buChar char="§"/>
              <a:defRPr sz="2000">
                <a:solidFill>
                  <a:srgbClr val="002C7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9316"/>
              </a:buClr>
              <a:buFont typeface="Wingdings" pitchFamily="2" charset="2"/>
              <a:buChar char="§"/>
              <a:defRPr sz="2000">
                <a:solidFill>
                  <a:srgbClr val="002C7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9316"/>
              </a:buClr>
              <a:buFont typeface="Wingdings" pitchFamily="2" charset="2"/>
              <a:buChar char="§"/>
              <a:defRPr sz="2000">
                <a:solidFill>
                  <a:srgbClr val="002C7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9316"/>
              </a:buClr>
              <a:buFont typeface="Wingdings" pitchFamily="2" charset="2"/>
              <a:buChar char="§"/>
              <a:defRPr sz="2000">
                <a:solidFill>
                  <a:srgbClr val="002C76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Excludes credit unions and non-bank financial providers.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out the regulator of a financial institution and its insurance  status, visit </a:t>
            </a:r>
            <a:r>
              <a:rPr lang="en-US" altLang="en-US" sz="2200" b="0" i="1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http://research.fdic.gov/bankfind/</a:t>
            </a:r>
            <a:r>
              <a:rPr lang="en-US" altLang="en-US" sz="2200" b="0" i="1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428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Supervisory Agencies</a:t>
            </a:r>
            <a:b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(FDIC, FRB and OCC)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F867-FCD5-48D6-AD82-999296BDA57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820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Encourage institutions to help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credit needs of the local communities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in which they operate</a:t>
            </a:r>
          </a:p>
          <a:p>
            <a:pPr eaLnBrk="1" hangingPunct="1"/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Must take CRA record into account when evaluating corporate applications for</a:t>
            </a:r>
          </a:p>
          <a:p>
            <a:pPr lvl="1"/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Branching</a:t>
            </a:r>
          </a:p>
          <a:p>
            <a:pPr lvl="1"/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Mergers</a:t>
            </a:r>
          </a:p>
          <a:p>
            <a:pPr lvl="1"/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Acquisitions</a:t>
            </a:r>
          </a:p>
          <a:p>
            <a:pPr lvl="1"/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Consolidations </a:t>
            </a:r>
          </a:p>
        </p:txBody>
      </p:sp>
    </p:spTree>
    <p:extLst>
      <p:ext uri="{BB962C8B-B14F-4D97-AF65-F5344CB8AC3E}">
        <p14:creationId xmlns:p14="http://schemas.microsoft.com/office/powerpoint/2010/main" val="1789959801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Financial Institutions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922F-44C4-491A-8A26-12F126494AE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4038600" cy="468172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Must demonstrate they serve the convenience and needs of the communities in which they operate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Must be consistent with safe and sound operation of the institution</a:t>
            </a:r>
          </a:p>
        </p:txBody>
      </p:sp>
      <p:pic>
        <p:nvPicPr>
          <p:cNvPr id="14340" name="Picture 2" descr="C:\Users\aatkins\AppData\Local\Microsoft\Windows\Temporary Internet Files\Content.IE5\4480BCFV\ban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5941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5102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 Key Elements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F867-FCD5-48D6-AD82-999296BDA57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458200" cy="4953000"/>
          </a:xfrm>
        </p:spPr>
        <p:txBody>
          <a:bodyPr/>
          <a:lstStyle/>
          <a:p>
            <a:pPr eaLnBrk="1" hangingPunct="1"/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CRA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Area</a:t>
            </a:r>
          </a:p>
          <a:p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 and moderate-income (LMI)</a:t>
            </a:r>
            <a:r>
              <a:rPr lang="en-US" altLang="en-US" sz="3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persons or geographies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development 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activities are </a:t>
            </a:r>
            <a:r>
              <a:rPr lang="en-US" altLang="en-US" sz="3600" b="0" i="1" dirty="0">
                <a:latin typeface="Arial" panose="020B0604020202020204" pitchFamily="34" charset="0"/>
                <a:cs typeface="Arial" panose="020B0604020202020204" pitchFamily="34" charset="0"/>
              </a:rPr>
              <a:t>responsive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to community needs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context </a:t>
            </a:r>
          </a:p>
          <a:p>
            <a:pPr lvl="1" eaLnBrk="1" hangingPunct="1"/>
            <a:r>
              <a:rPr lang="en-US" alt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Contacts</a:t>
            </a:r>
          </a:p>
        </p:txBody>
      </p:sp>
    </p:spTree>
    <p:extLst>
      <p:ext uri="{BB962C8B-B14F-4D97-AF65-F5344CB8AC3E}">
        <p14:creationId xmlns:p14="http://schemas.microsoft.com/office/powerpoint/2010/main" val="895112344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Areas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F867-FCD5-48D6-AD82-999296BDA57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5118"/>
            <a:ext cx="8686800" cy="4968082"/>
          </a:xfrm>
        </p:spPr>
        <p:txBody>
          <a:bodyPr>
            <a:normAutofit/>
          </a:bodyPr>
          <a:lstStyle/>
          <a:p>
            <a:pPr marL="403225" lvl="1" indent="-282575" eaLnBrk="1" hangingPunct="1">
              <a:buFont typeface="Wingdings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 define their 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Area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is the area in which their CRA performance is evaluated</a:t>
            </a:r>
          </a:p>
          <a:p>
            <a:pPr marL="457200" lvl="1" indent="-403225" eaLnBrk="1" hangingPunct="1">
              <a:buFont typeface="Wingdings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include: </a:t>
            </a:r>
          </a:p>
          <a:p>
            <a:pPr marL="2635250" lvl="2" indent="-295275" eaLnBrk="1" hangingPunct="1">
              <a:buFont typeface="Wingdings" pitchFamily="2" charset="2"/>
              <a:buChar char="§"/>
            </a:pPr>
            <a:r>
              <a:rPr lang="en-US" alt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geographies (census tracts) in which bank has its main office, branches, and deposit-taking ATMs, </a:t>
            </a:r>
            <a:r>
              <a:rPr lang="en-US" alt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marL="2635250" lvl="2" indent="-295275" eaLnBrk="1" hangingPunct="1">
              <a:buFont typeface="Wingdings" pitchFamily="2" charset="2"/>
              <a:buChar char="§"/>
            </a:pPr>
            <a:r>
              <a:rPr lang="en-US" alt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surrounding areas where bank has originated or purchased a substantial portion of its loans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consist of “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geographies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eaLnBrk="1" hangingPunct="1"/>
            <a:endParaRPr lang="en-US" altLang="en-US" sz="2500" dirty="0"/>
          </a:p>
          <a:p>
            <a:pPr eaLnBrk="1" hangingPunct="1"/>
            <a:endParaRPr lang="en-US" altLang="en-US" sz="2500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42447"/>
            <a:ext cx="23622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802483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 and Moderate- Income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F867-FCD5-48D6-AD82-999296BDA57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5344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Low-income: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an individual income or tract income that is less than 50% of the Median Family Income (MFI)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Moderate-income: </a:t>
            </a:r>
            <a:r>
              <a:rPr lang="en-US" alt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an individual income or tract income that is at least 50% and less than 80% of the MFI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Middle-income: </a:t>
            </a:r>
            <a:r>
              <a:rPr lang="en-US" alt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an individual income or tract income that is at least 80% but less than 120% of MFI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Upper-income: </a:t>
            </a:r>
            <a:r>
              <a:rPr lang="en-US" alt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an individual income or tract income that is equal to or greater than 120% of MFI</a:t>
            </a:r>
          </a:p>
        </p:txBody>
      </p:sp>
    </p:spTree>
    <p:extLst>
      <p:ext uri="{BB962C8B-B14F-4D97-AF65-F5344CB8AC3E}">
        <p14:creationId xmlns:p14="http://schemas.microsoft.com/office/powerpoint/2010/main" val="3685172941"/>
      </p:ext>
    </p:extLst>
  </p:cSld>
  <p:clrMapOvr>
    <a:masterClrMapping/>
  </p:clrMapOvr>
  <p:transition spd="slow" advClick="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1154</Words>
  <Application>Microsoft Office PowerPoint</Application>
  <PresentationFormat>On-screen Show (4:3)</PresentationFormat>
  <Paragraphs>176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Courier New</vt:lpstr>
      <vt:lpstr>Wingdings 2</vt:lpstr>
      <vt:lpstr>Wingdings</vt:lpstr>
      <vt:lpstr>Georgia</vt:lpstr>
      <vt:lpstr>Calibri</vt:lpstr>
      <vt:lpstr>Franklin Gothic Demi</vt:lpstr>
      <vt:lpstr>Arial</vt:lpstr>
      <vt:lpstr>Civic</vt:lpstr>
      <vt:lpstr>The Community Reinvestment Act (CRA) Workshop</vt:lpstr>
      <vt:lpstr>PowerPoint Presentation</vt:lpstr>
      <vt:lpstr>The Community Reinvestment Act</vt:lpstr>
      <vt:lpstr>Bank Regulators for CRA</vt:lpstr>
      <vt:lpstr>Role of Supervisory Agencies (FDIC, FRB and OCC)</vt:lpstr>
      <vt:lpstr>Role of Financial Institutions</vt:lpstr>
      <vt:lpstr>CRA Key Elements</vt:lpstr>
      <vt:lpstr>Assessment Areas</vt:lpstr>
      <vt:lpstr>Low- and Moderate- Income</vt:lpstr>
      <vt:lpstr>PowerPoint Presentation</vt:lpstr>
      <vt:lpstr>PowerPoint Presentation</vt:lpstr>
      <vt:lpstr>Types of Community Development Activities</vt:lpstr>
      <vt:lpstr>Evaluating CRA Performance – Five Types of CRA Evaluations</vt:lpstr>
      <vt:lpstr>Small Banks</vt:lpstr>
      <vt:lpstr>Intermediate Small Banks</vt:lpstr>
      <vt:lpstr>Large Banks</vt:lpstr>
      <vt:lpstr>Large Banks</vt:lpstr>
      <vt:lpstr>Large Banks</vt:lpstr>
      <vt:lpstr>CRA Ratings</vt:lpstr>
      <vt:lpstr>Public Information</vt:lpstr>
      <vt:lpstr>www.ffiec.gov</vt:lpstr>
      <vt:lpstr>Developing Effective Partnerships</vt:lpstr>
      <vt:lpstr>Developing Effective Partnerships</vt:lpstr>
      <vt:lpstr>Questions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2020-07-24T16:19:10Z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6cafca45-f40a-4983-b07f-0539d34275d1</vt:lpwstr>
  </property>
</Properties>
</file>