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28"/>
  </p:notesMasterIdLst>
  <p:sldIdLst>
    <p:sldId id="258" r:id="rId6"/>
    <p:sldId id="2145705123" r:id="rId7"/>
    <p:sldId id="463" r:id="rId8"/>
    <p:sldId id="489" r:id="rId9"/>
    <p:sldId id="460" r:id="rId10"/>
    <p:sldId id="2145705124" r:id="rId11"/>
    <p:sldId id="2145705126" r:id="rId12"/>
    <p:sldId id="2145705098" r:id="rId13"/>
    <p:sldId id="259" r:id="rId14"/>
    <p:sldId id="2145705125" r:id="rId15"/>
    <p:sldId id="263" r:id="rId16"/>
    <p:sldId id="2145705110" r:id="rId17"/>
    <p:sldId id="2145705107" r:id="rId18"/>
    <p:sldId id="268" r:id="rId19"/>
    <p:sldId id="2145705109" r:id="rId20"/>
    <p:sldId id="2145705120" r:id="rId21"/>
    <p:sldId id="267" r:id="rId22"/>
    <p:sldId id="2145705121" r:id="rId23"/>
    <p:sldId id="271" r:id="rId24"/>
    <p:sldId id="2145705127" r:id="rId25"/>
    <p:sldId id="2145705122" r:id="rId26"/>
    <p:sldId id="2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ssick, Maria (Federal)" initials="MM(" lastIdx="29" clrIdx="0">
    <p:extLst>
      <p:ext uri="{19B8F6BF-5375-455C-9EA6-DF929625EA0E}">
        <p15:presenceInfo xmlns:p15="http://schemas.microsoft.com/office/powerpoint/2012/main" userId="S::MMessick@doc.gov::67bd5734-43c2-47e8-b481-e1f2b1d8c4ed" providerId="AD"/>
      </p:ext>
    </p:extLst>
  </p:cmAuthor>
  <p:cmAuthor id="2" name="Wenner, Shelby (Federal)" initials="WS(" lastIdx="9" clrIdx="1">
    <p:extLst>
      <p:ext uri="{19B8F6BF-5375-455C-9EA6-DF929625EA0E}">
        <p15:presenceInfo xmlns:p15="http://schemas.microsoft.com/office/powerpoint/2012/main" userId="S-1-5-21-400491793-1610620802-1684573522-178738" providerId="AD"/>
      </p:ext>
    </p:extLst>
  </p:cmAuthor>
  <p:cmAuthor id="3" name="Ritner, Molly (Federal)" initials="RM(" lastIdx="11" clrIdx="2">
    <p:extLst>
      <p:ext uri="{19B8F6BF-5375-455C-9EA6-DF929625EA0E}">
        <p15:presenceInfo xmlns:p15="http://schemas.microsoft.com/office/powerpoint/2012/main" userId="S-1-5-21-400491793-1610620802-1684573522-179402" providerId="AD"/>
      </p:ext>
    </p:extLst>
  </p:cmAuthor>
  <p:cmAuthor id="4" name="Michele" initials="M" lastIdx="1" clrIdx="3">
    <p:extLst>
      <p:ext uri="{19B8F6BF-5375-455C-9EA6-DF929625EA0E}">
        <p15:presenceInfo xmlns:p15="http://schemas.microsoft.com/office/powerpoint/2012/main" userId="S::MChang1@doc.gov::3a3a3b7a-7ca2-4a07-a580-5c0f534a91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6" Type="http://schemas.openxmlformats.org/officeDocument/2006/relationships/image" Target="../media/image39.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6" Type="http://schemas.openxmlformats.org/officeDocument/2006/relationships/image" Target="../media/image39.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1DD92-6E4E-4C13-909D-F9D1E5B4492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952BCF55-46A1-41A5-AECF-0BA57EDC8E52}">
      <dgm:prSet custT="1"/>
      <dgm:spPr>
        <a:noFill/>
        <a:ln>
          <a:solidFill>
            <a:schemeClr val="accent1"/>
          </a:solidFill>
        </a:ln>
      </dgm:spPr>
      <dgm:t>
        <a:bodyPr/>
        <a:lstStyle/>
        <a:p>
          <a:pPr algn="l"/>
          <a:r>
            <a:rPr lang="en-US" sz="1600" b="1">
              <a:solidFill>
                <a:srgbClr val="005A8B"/>
              </a:solidFill>
              <a:latin typeface="+mj-lt"/>
            </a:rPr>
            <a:t>Recovery &amp; Resilience</a:t>
          </a:r>
        </a:p>
      </dgm:t>
    </dgm:pt>
    <dgm:pt modelId="{2B91AC17-95D8-4DB0-9C7A-978FF2112EE7}" type="parTrans" cxnId="{08530B38-5EDC-4DE3-A6FB-8295AD8CD5AF}">
      <dgm:prSet/>
      <dgm:spPr/>
      <dgm:t>
        <a:bodyPr/>
        <a:lstStyle/>
        <a:p>
          <a:endParaRPr lang="en-US" sz="1600" b="1">
            <a:latin typeface="+mj-lt"/>
          </a:endParaRPr>
        </a:p>
      </dgm:t>
    </dgm:pt>
    <dgm:pt modelId="{94E53ABB-88F1-4096-BE2D-D1DCEB69362A}" type="sibTrans" cxnId="{08530B38-5EDC-4DE3-A6FB-8295AD8CD5AF}">
      <dgm:prSet/>
      <dgm:spPr/>
      <dgm:t>
        <a:bodyPr/>
        <a:lstStyle/>
        <a:p>
          <a:endParaRPr lang="en-US" sz="1600" b="1">
            <a:latin typeface="+mj-lt"/>
          </a:endParaRPr>
        </a:p>
      </dgm:t>
    </dgm:pt>
    <dgm:pt modelId="{B74E554B-631C-4A50-9FB6-33A12AB0289A}">
      <dgm:prSet custT="1"/>
      <dgm:spPr>
        <a:noFill/>
        <a:ln>
          <a:solidFill>
            <a:schemeClr val="accent1"/>
          </a:solidFill>
        </a:ln>
      </dgm:spPr>
      <dgm:t>
        <a:bodyPr/>
        <a:lstStyle/>
        <a:p>
          <a:pPr algn="l"/>
          <a:r>
            <a:rPr lang="en-US" sz="1600" b="1">
              <a:solidFill>
                <a:srgbClr val="005A8B"/>
              </a:solidFill>
              <a:latin typeface="+mj-lt"/>
            </a:rPr>
            <a:t>Workforce Development</a:t>
          </a:r>
        </a:p>
      </dgm:t>
    </dgm:pt>
    <dgm:pt modelId="{07B4D975-5BC2-4CF3-9C30-8E60EA291F37}" type="parTrans" cxnId="{59731088-E618-4A9B-87A8-170E37690AA3}">
      <dgm:prSet/>
      <dgm:spPr/>
      <dgm:t>
        <a:bodyPr/>
        <a:lstStyle/>
        <a:p>
          <a:endParaRPr lang="en-US" sz="1600" b="1">
            <a:latin typeface="+mj-lt"/>
          </a:endParaRPr>
        </a:p>
      </dgm:t>
    </dgm:pt>
    <dgm:pt modelId="{1F94CC65-28BE-49C3-AE39-9532A7F650CB}" type="sibTrans" cxnId="{59731088-E618-4A9B-87A8-170E37690AA3}">
      <dgm:prSet/>
      <dgm:spPr/>
      <dgm:t>
        <a:bodyPr/>
        <a:lstStyle/>
        <a:p>
          <a:endParaRPr lang="en-US" sz="1600" b="1">
            <a:latin typeface="+mj-lt"/>
          </a:endParaRPr>
        </a:p>
      </dgm:t>
    </dgm:pt>
    <dgm:pt modelId="{9ED85A50-9A72-4D83-A33A-9BF01EDFD708}">
      <dgm:prSet custT="1"/>
      <dgm:spPr>
        <a:noFill/>
        <a:ln>
          <a:solidFill>
            <a:schemeClr val="accent1"/>
          </a:solidFill>
        </a:ln>
      </dgm:spPr>
      <dgm:t>
        <a:bodyPr/>
        <a:lstStyle/>
        <a:p>
          <a:pPr algn="l"/>
          <a:r>
            <a:rPr lang="en-US" sz="1600" b="1">
              <a:solidFill>
                <a:srgbClr val="005A8B"/>
              </a:solidFill>
              <a:latin typeface="+mj-lt"/>
            </a:rPr>
            <a:t>Exports &amp; Foreign Direct Investment</a:t>
          </a:r>
        </a:p>
      </dgm:t>
    </dgm:pt>
    <dgm:pt modelId="{11EAC6F4-4100-4C9C-833D-1204EE426E76}" type="parTrans" cxnId="{641D50BA-DB08-4518-83CD-2470C312631D}">
      <dgm:prSet/>
      <dgm:spPr/>
      <dgm:t>
        <a:bodyPr/>
        <a:lstStyle/>
        <a:p>
          <a:endParaRPr lang="en-US" sz="1600" b="1">
            <a:latin typeface="+mj-lt"/>
          </a:endParaRPr>
        </a:p>
      </dgm:t>
    </dgm:pt>
    <dgm:pt modelId="{14543CB0-77DA-44E7-A944-27EAEDEB425E}" type="sibTrans" cxnId="{641D50BA-DB08-4518-83CD-2470C312631D}">
      <dgm:prSet/>
      <dgm:spPr/>
      <dgm:t>
        <a:bodyPr/>
        <a:lstStyle/>
        <a:p>
          <a:endParaRPr lang="en-US" sz="1600" b="1">
            <a:latin typeface="+mj-lt"/>
          </a:endParaRPr>
        </a:p>
      </dgm:t>
    </dgm:pt>
    <dgm:pt modelId="{1ED45089-6C4C-436C-B8DB-1B9AA5A9D2FF}">
      <dgm:prSet custT="1"/>
      <dgm:spPr>
        <a:noFill/>
        <a:ln>
          <a:solidFill>
            <a:schemeClr val="accent1"/>
          </a:solidFill>
        </a:ln>
      </dgm:spPr>
      <dgm:t>
        <a:bodyPr/>
        <a:lstStyle/>
        <a:p>
          <a:pPr algn="l"/>
          <a:r>
            <a:rPr lang="en-US" sz="1600" b="1">
              <a:solidFill>
                <a:srgbClr val="005A8B"/>
              </a:solidFill>
              <a:latin typeface="+mj-lt"/>
            </a:rPr>
            <a:t>Equity</a:t>
          </a:r>
        </a:p>
      </dgm:t>
    </dgm:pt>
    <dgm:pt modelId="{591E5CD7-E228-4DF6-A888-7F304559E1ED}" type="parTrans" cxnId="{78E4EF98-E65E-4B67-B24D-DA55CBEE5C08}">
      <dgm:prSet/>
      <dgm:spPr/>
      <dgm:t>
        <a:bodyPr/>
        <a:lstStyle/>
        <a:p>
          <a:endParaRPr lang="en-US" sz="1600" b="1">
            <a:latin typeface="+mj-lt"/>
          </a:endParaRPr>
        </a:p>
      </dgm:t>
    </dgm:pt>
    <dgm:pt modelId="{2C8C18A8-73AB-424E-89C9-BE972A86F7AD}" type="sibTrans" cxnId="{78E4EF98-E65E-4B67-B24D-DA55CBEE5C08}">
      <dgm:prSet/>
      <dgm:spPr/>
      <dgm:t>
        <a:bodyPr/>
        <a:lstStyle/>
        <a:p>
          <a:endParaRPr lang="en-US" sz="1600" b="1">
            <a:latin typeface="+mj-lt"/>
          </a:endParaRPr>
        </a:p>
      </dgm:t>
    </dgm:pt>
    <dgm:pt modelId="{EBF31725-D1C5-4007-BE8D-3CE6A09E4CD3}">
      <dgm:prSet custT="1"/>
      <dgm:spPr>
        <a:noFill/>
        <a:ln>
          <a:solidFill>
            <a:schemeClr val="accent1"/>
          </a:solidFill>
        </a:ln>
      </dgm:spPr>
      <dgm:t>
        <a:bodyPr/>
        <a:lstStyle/>
        <a:p>
          <a:pPr algn="l"/>
          <a:r>
            <a:rPr lang="en-US" sz="1600" b="1">
              <a:solidFill>
                <a:srgbClr val="005A8B"/>
              </a:solidFill>
              <a:latin typeface="+mj-lt"/>
            </a:rPr>
            <a:t>Manufacturing</a:t>
          </a:r>
        </a:p>
      </dgm:t>
    </dgm:pt>
    <dgm:pt modelId="{1AE6D246-90C5-4381-A6FB-5F3C273B1BC6}" type="parTrans" cxnId="{61839AED-84EB-4749-AA4D-CAEAF77C838D}">
      <dgm:prSet/>
      <dgm:spPr/>
      <dgm:t>
        <a:bodyPr/>
        <a:lstStyle/>
        <a:p>
          <a:endParaRPr lang="en-US" sz="1600" b="1">
            <a:latin typeface="+mj-lt"/>
          </a:endParaRPr>
        </a:p>
      </dgm:t>
    </dgm:pt>
    <dgm:pt modelId="{2F02FA4A-241E-40E6-982F-73BB2E8E265B}" type="sibTrans" cxnId="{61839AED-84EB-4749-AA4D-CAEAF77C838D}">
      <dgm:prSet/>
      <dgm:spPr/>
      <dgm:t>
        <a:bodyPr/>
        <a:lstStyle/>
        <a:p>
          <a:endParaRPr lang="en-US" sz="1600" b="1">
            <a:latin typeface="+mj-lt"/>
          </a:endParaRPr>
        </a:p>
      </dgm:t>
    </dgm:pt>
    <dgm:pt modelId="{B5D23A80-C453-44DD-A8D0-1AF03B70AC64}">
      <dgm:prSet custT="1"/>
      <dgm:spPr>
        <a:noFill/>
        <a:ln>
          <a:solidFill>
            <a:schemeClr val="accent1"/>
          </a:solidFill>
        </a:ln>
      </dgm:spPr>
      <dgm:t>
        <a:bodyPr/>
        <a:lstStyle/>
        <a:p>
          <a:pPr algn="l"/>
          <a:r>
            <a:rPr lang="en-US" sz="1600" b="1">
              <a:solidFill>
                <a:srgbClr val="005A8B"/>
              </a:solidFill>
              <a:latin typeface="+mj-lt"/>
            </a:rPr>
            <a:t>Technology-Based Economic Development</a:t>
          </a:r>
        </a:p>
      </dgm:t>
    </dgm:pt>
    <dgm:pt modelId="{F3C03C4A-AB7E-4FF7-824D-EE3704833A40}" type="parTrans" cxnId="{D5A96DF5-512B-4872-895C-9B5E6CC63F88}">
      <dgm:prSet/>
      <dgm:spPr/>
      <dgm:t>
        <a:bodyPr/>
        <a:lstStyle/>
        <a:p>
          <a:endParaRPr lang="en-US" sz="1600" b="1">
            <a:latin typeface="+mj-lt"/>
          </a:endParaRPr>
        </a:p>
      </dgm:t>
    </dgm:pt>
    <dgm:pt modelId="{0FA3E45E-A941-40FE-81FB-4C01EDD99244}" type="sibTrans" cxnId="{D5A96DF5-512B-4872-895C-9B5E6CC63F88}">
      <dgm:prSet/>
      <dgm:spPr/>
      <dgm:t>
        <a:bodyPr/>
        <a:lstStyle/>
        <a:p>
          <a:endParaRPr lang="en-US" sz="1600" b="1">
            <a:latin typeface="+mj-lt"/>
          </a:endParaRPr>
        </a:p>
      </dgm:t>
    </dgm:pt>
    <dgm:pt modelId="{77FF040C-181E-4A1B-90DF-226A42FA9235}">
      <dgm:prSet custT="1"/>
      <dgm:spPr>
        <a:noFill/>
        <a:ln>
          <a:solidFill>
            <a:schemeClr val="accent1"/>
          </a:solidFill>
        </a:ln>
      </dgm:spPr>
      <dgm:t>
        <a:bodyPr/>
        <a:lstStyle/>
        <a:p>
          <a:pPr algn="l"/>
          <a:r>
            <a:rPr lang="en-US" sz="1600" b="1">
              <a:solidFill>
                <a:srgbClr val="005A8B"/>
              </a:solidFill>
              <a:latin typeface="+mj-lt"/>
            </a:rPr>
            <a:t>Environmentally-Sustainable Development</a:t>
          </a:r>
        </a:p>
      </dgm:t>
    </dgm:pt>
    <dgm:pt modelId="{4680679B-BF26-4BD0-B8E6-19BC36D709AD}" type="parTrans" cxnId="{66F64803-D98A-4828-9520-F7C58A7F4F0A}">
      <dgm:prSet/>
      <dgm:spPr/>
      <dgm:t>
        <a:bodyPr/>
        <a:lstStyle/>
        <a:p>
          <a:endParaRPr lang="en-US" sz="1600" b="1">
            <a:latin typeface="+mj-lt"/>
          </a:endParaRPr>
        </a:p>
      </dgm:t>
    </dgm:pt>
    <dgm:pt modelId="{435C515C-2421-4193-8F65-0090B831FFD6}" type="sibTrans" cxnId="{66F64803-D98A-4828-9520-F7C58A7F4F0A}">
      <dgm:prSet/>
      <dgm:spPr/>
      <dgm:t>
        <a:bodyPr/>
        <a:lstStyle/>
        <a:p>
          <a:endParaRPr lang="en-US" sz="1600" b="1">
            <a:latin typeface="+mj-lt"/>
          </a:endParaRPr>
        </a:p>
      </dgm:t>
    </dgm:pt>
    <dgm:pt modelId="{5E7B4B22-A1CA-46F4-B0D2-75C6D345D4B5}" type="pres">
      <dgm:prSet presAssocID="{4BA1DD92-6E4E-4C13-909D-F9D1E5B4492D}" presName="linearFlow" presStyleCnt="0">
        <dgm:presLayoutVars>
          <dgm:dir/>
          <dgm:resizeHandles val="exact"/>
        </dgm:presLayoutVars>
      </dgm:prSet>
      <dgm:spPr/>
    </dgm:pt>
    <dgm:pt modelId="{87862CA9-7D00-47E8-95F5-C033CDC91746}" type="pres">
      <dgm:prSet presAssocID="{1ED45089-6C4C-436C-B8DB-1B9AA5A9D2FF}" presName="composite" presStyleCnt="0"/>
      <dgm:spPr/>
    </dgm:pt>
    <dgm:pt modelId="{3FC9D5A7-63E1-4BA4-8605-74898AE4A97E}" type="pres">
      <dgm:prSet presAssocID="{1ED45089-6C4C-436C-B8DB-1B9AA5A9D2FF}" presName="imgShp" presStyleLbl="fgImgPlac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5"/>
          </a:solidFill>
        </a:ln>
      </dgm:spPr>
      <dgm:extLst>
        <a:ext uri="{E40237B7-FDA0-4F09-8148-C483321AD2D9}">
          <dgm14:cNvPr xmlns:dgm14="http://schemas.microsoft.com/office/drawing/2010/diagram" id="0" name="" descr="Users"/>
        </a:ext>
      </dgm:extLst>
    </dgm:pt>
    <dgm:pt modelId="{015EFC21-3D46-4DE5-B8D8-2B6CA2B2C446}" type="pres">
      <dgm:prSet presAssocID="{1ED45089-6C4C-436C-B8DB-1B9AA5A9D2FF}" presName="txShp" presStyleLbl="node1" presStyleIdx="0" presStyleCnt="7">
        <dgm:presLayoutVars>
          <dgm:bulletEnabled val="1"/>
        </dgm:presLayoutVars>
      </dgm:prSet>
      <dgm:spPr/>
    </dgm:pt>
    <dgm:pt modelId="{1D9822CC-FC0E-42C9-85A8-40C70F92B4C0}" type="pres">
      <dgm:prSet presAssocID="{2C8C18A8-73AB-424E-89C9-BE972A86F7AD}" presName="spacing" presStyleCnt="0"/>
      <dgm:spPr/>
    </dgm:pt>
    <dgm:pt modelId="{AC6F5629-2CF8-42C4-9768-E7573DEABF26}" type="pres">
      <dgm:prSet presAssocID="{952BCF55-46A1-41A5-AECF-0BA57EDC8E52}" presName="composite" presStyleCnt="0"/>
      <dgm:spPr/>
    </dgm:pt>
    <dgm:pt modelId="{FC42B274-FE50-4354-8E64-4CB6E14B1647}" type="pres">
      <dgm:prSet presAssocID="{952BCF55-46A1-41A5-AECF-0BA57EDC8E52}" presName="imgShp" presStyleLbl="fgImgPlac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accent3"/>
          </a:solidFill>
        </a:ln>
      </dgm:spPr>
      <dgm:extLst>
        <a:ext uri="{E40237B7-FDA0-4F09-8148-C483321AD2D9}">
          <dgm14:cNvPr xmlns:dgm14="http://schemas.microsoft.com/office/drawing/2010/diagram" id="0" name="" descr="Construction worker"/>
        </a:ext>
      </dgm:extLst>
    </dgm:pt>
    <dgm:pt modelId="{32731AB3-05B4-4410-A2F2-A6A8622A695B}" type="pres">
      <dgm:prSet presAssocID="{952BCF55-46A1-41A5-AECF-0BA57EDC8E52}" presName="txShp" presStyleLbl="node1" presStyleIdx="1" presStyleCnt="7">
        <dgm:presLayoutVars>
          <dgm:bulletEnabled val="1"/>
        </dgm:presLayoutVars>
      </dgm:prSet>
      <dgm:spPr/>
    </dgm:pt>
    <dgm:pt modelId="{537CB9CF-FA23-4604-BC25-F5EC903A1E74}" type="pres">
      <dgm:prSet presAssocID="{94E53ABB-88F1-4096-BE2D-D1DCEB69362A}" presName="spacing" presStyleCnt="0"/>
      <dgm:spPr/>
    </dgm:pt>
    <dgm:pt modelId="{B70B87E7-6B29-48FB-A1D8-A20AFB6C81FE}" type="pres">
      <dgm:prSet presAssocID="{B74E554B-631C-4A50-9FB6-33A12AB0289A}" presName="composite" presStyleCnt="0"/>
      <dgm:spPr/>
    </dgm:pt>
    <dgm:pt modelId="{ED948345-51B7-43AD-AAED-C1308BC744BD}" type="pres">
      <dgm:prSet presAssocID="{B74E554B-631C-4A50-9FB6-33A12AB0289A}" presName="imgShp" presStyleLbl="f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solidFill>
            <a:schemeClr val="accent4"/>
          </a:solidFill>
        </a:ln>
      </dgm:spPr>
      <dgm:extLst>
        <a:ext uri="{E40237B7-FDA0-4F09-8148-C483321AD2D9}">
          <dgm14:cNvPr xmlns:dgm14="http://schemas.microsoft.com/office/drawing/2010/diagram" id="0" name="" descr="Employee badge"/>
        </a:ext>
      </dgm:extLst>
    </dgm:pt>
    <dgm:pt modelId="{57F9CA54-0D05-469C-AF31-35898D387D1A}" type="pres">
      <dgm:prSet presAssocID="{B74E554B-631C-4A50-9FB6-33A12AB0289A}" presName="txShp" presStyleLbl="node1" presStyleIdx="2" presStyleCnt="7">
        <dgm:presLayoutVars>
          <dgm:bulletEnabled val="1"/>
        </dgm:presLayoutVars>
      </dgm:prSet>
      <dgm:spPr/>
    </dgm:pt>
    <dgm:pt modelId="{364F0F09-7A09-4E8F-A5D5-388A76C1B5B7}" type="pres">
      <dgm:prSet presAssocID="{1F94CC65-28BE-49C3-AE39-9532A7F650CB}" presName="spacing" presStyleCnt="0"/>
      <dgm:spPr/>
    </dgm:pt>
    <dgm:pt modelId="{A9CEB876-7B37-4DFB-8FBB-C8BDF5C29E55}" type="pres">
      <dgm:prSet presAssocID="{EBF31725-D1C5-4007-BE8D-3CE6A09E4CD3}" presName="composite" presStyleCnt="0"/>
      <dgm:spPr/>
    </dgm:pt>
    <dgm:pt modelId="{173B12E6-4428-4E4A-9166-83C2B9C6A4E0}" type="pres">
      <dgm:prSet presAssocID="{EBF31725-D1C5-4007-BE8D-3CE6A09E4CD3}" presName="imgShp" presStyleLbl="fgImgPlac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solidFill>
            <a:schemeClr val="accent6"/>
          </a:solidFill>
        </a:ln>
      </dgm:spPr>
      <dgm:extLst>
        <a:ext uri="{E40237B7-FDA0-4F09-8148-C483321AD2D9}">
          <dgm14:cNvPr xmlns:dgm14="http://schemas.microsoft.com/office/drawing/2010/diagram" id="0" name="" descr="Factory"/>
        </a:ext>
      </dgm:extLst>
    </dgm:pt>
    <dgm:pt modelId="{82079FA8-47B8-40FD-B717-F88E820B08CA}" type="pres">
      <dgm:prSet presAssocID="{EBF31725-D1C5-4007-BE8D-3CE6A09E4CD3}" presName="txShp" presStyleLbl="node1" presStyleIdx="3" presStyleCnt="7">
        <dgm:presLayoutVars>
          <dgm:bulletEnabled val="1"/>
        </dgm:presLayoutVars>
      </dgm:prSet>
      <dgm:spPr/>
    </dgm:pt>
    <dgm:pt modelId="{07C9B82C-2DED-480A-B12C-240FEF127EBA}" type="pres">
      <dgm:prSet presAssocID="{2F02FA4A-241E-40E6-982F-73BB2E8E265B}" presName="spacing" presStyleCnt="0"/>
      <dgm:spPr/>
    </dgm:pt>
    <dgm:pt modelId="{F6FA1C19-B2DA-4B23-8C71-662035E9CEE8}" type="pres">
      <dgm:prSet presAssocID="{B5D23A80-C453-44DD-A8D0-1AF03B70AC64}" presName="composite" presStyleCnt="0"/>
      <dgm:spPr/>
    </dgm:pt>
    <dgm:pt modelId="{13A93348-7DBC-443D-B9ED-A5077ACD7180}" type="pres">
      <dgm:prSet presAssocID="{B5D23A80-C453-44DD-A8D0-1AF03B70AC64}" presName="imgShp" presStyleLbl="fgImgPlac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solidFill>
            <a:schemeClr val="accent5"/>
          </a:solidFill>
        </a:ln>
      </dgm:spPr>
      <dgm:extLst>
        <a:ext uri="{E40237B7-FDA0-4F09-8148-C483321AD2D9}">
          <dgm14:cNvPr xmlns:dgm14="http://schemas.microsoft.com/office/drawing/2010/diagram" id="0" name="" descr="Wi Fi"/>
        </a:ext>
      </dgm:extLst>
    </dgm:pt>
    <dgm:pt modelId="{EED631B5-19C9-449D-B22C-354DF8357100}" type="pres">
      <dgm:prSet presAssocID="{B5D23A80-C453-44DD-A8D0-1AF03B70AC64}" presName="txShp" presStyleLbl="node1" presStyleIdx="4" presStyleCnt="7">
        <dgm:presLayoutVars>
          <dgm:bulletEnabled val="1"/>
        </dgm:presLayoutVars>
      </dgm:prSet>
      <dgm:spPr/>
    </dgm:pt>
    <dgm:pt modelId="{B059D268-D0EC-4710-B2BD-9C386ADF2028}" type="pres">
      <dgm:prSet presAssocID="{0FA3E45E-A941-40FE-81FB-4C01EDD99244}" presName="spacing" presStyleCnt="0"/>
      <dgm:spPr/>
    </dgm:pt>
    <dgm:pt modelId="{C71A21EF-EDF4-4CDC-A8EA-76BDEEDB9188}" type="pres">
      <dgm:prSet presAssocID="{77FF040C-181E-4A1B-90DF-226A42FA9235}" presName="composite" presStyleCnt="0"/>
      <dgm:spPr/>
    </dgm:pt>
    <dgm:pt modelId="{423D0049-346A-4618-B1A7-A6676639C598}" type="pres">
      <dgm:prSet presAssocID="{77FF040C-181E-4A1B-90DF-226A42FA9235}" presName="imgShp" presStyleLbl="fgImgPlac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solidFill>
            <a:schemeClr val="accent3"/>
          </a:solidFill>
        </a:ln>
      </dgm:spPr>
      <dgm:extLst>
        <a:ext uri="{E40237B7-FDA0-4F09-8148-C483321AD2D9}">
          <dgm14:cNvPr xmlns:dgm14="http://schemas.microsoft.com/office/drawing/2010/diagram" id="0" name="" descr="Leaf"/>
        </a:ext>
      </dgm:extLst>
    </dgm:pt>
    <dgm:pt modelId="{FA5812E9-CFB6-4BF7-B57B-08F05630ED39}" type="pres">
      <dgm:prSet presAssocID="{77FF040C-181E-4A1B-90DF-226A42FA9235}" presName="txShp" presStyleLbl="node1" presStyleIdx="5" presStyleCnt="7">
        <dgm:presLayoutVars>
          <dgm:bulletEnabled val="1"/>
        </dgm:presLayoutVars>
      </dgm:prSet>
      <dgm:spPr/>
    </dgm:pt>
    <dgm:pt modelId="{CBF2CE40-7B89-45B8-A319-4D297C3CD5F4}" type="pres">
      <dgm:prSet presAssocID="{435C515C-2421-4193-8F65-0090B831FFD6}" presName="spacing" presStyleCnt="0"/>
      <dgm:spPr/>
    </dgm:pt>
    <dgm:pt modelId="{22400A18-A447-4F46-B8A5-023C09869F09}" type="pres">
      <dgm:prSet presAssocID="{9ED85A50-9A72-4D83-A33A-9BF01EDFD708}" presName="composite" presStyleCnt="0"/>
      <dgm:spPr/>
    </dgm:pt>
    <dgm:pt modelId="{FF335779-5C88-4D32-B4B7-EAE5B7F24DFA}" type="pres">
      <dgm:prSet presAssocID="{9ED85A50-9A72-4D83-A33A-9BF01EDFD708}" presName="imgShp" presStyleLbl="fgImgPlac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solidFill>
            <a:schemeClr val="accent4"/>
          </a:solidFill>
        </a:ln>
      </dgm:spPr>
      <dgm:extLst>
        <a:ext uri="{E40237B7-FDA0-4F09-8148-C483321AD2D9}">
          <dgm14:cNvPr xmlns:dgm14="http://schemas.microsoft.com/office/drawing/2010/diagram" id="0" name="" descr="Globe"/>
        </a:ext>
      </dgm:extLst>
    </dgm:pt>
    <dgm:pt modelId="{03566F6F-C29F-414E-8D92-2A9349266441}" type="pres">
      <dgm:prSet presAssocID="{9ED85A50-9A72-4D83-A33A-9BF01EDFD708}" presName="txShp" presStyleLbl="node1" presStyleIdx="6" presStyleCnt="7">
        <dgm:presLayoutVars>
          <dgm:bulletEnabled val="1"/>
        </dgm:presLayoutVars>
      </dgm:prSet>
      <dgm:spPr/>
    </dgm:pt>
  </dgm:ptLst>
  <dgm:cxnLst>
    <dgm:cxn modelId="{66F64803-D98A-4828-9520-F7C58A7F4F0A}" srcId="{4BA1DD92-6E4E-4C13-909D-F9D1E5B4492D}" destId="{77FF040C-181E-4A1B-90DF-226A42FA9235}" srcOrd="5" destOrd="0" parTransId="{4680679B-BF26-4BD0-B8E6-19BC36D709AD}" sibTransId="{435C515C-2421-4193-8F65-0090B831FFD6}"/>
    <dgm:cxn modelId="{84CBC20E-8A23-4007-BC5C-5EB184BE4E98}" type="presOf" srcId="{EBF31725-D1C5-4007-BE8D-3CE6A09E4CD3}" destId="{82079FA8-47B8-40FD-B717-F88E820B08CA}" srcOrd="0" destOrd="0" presId="urn:microsoft.com/office/officeart/2005/8/layout/vList3"/>
    <dgm:cxn modelId="{E08EE919-48CA-42E9-B817-4EDFB3C4CAB8}" type="presOf" srcId="{952BCF55-46A1-41A5-AECF-0BA57EDC8E52}" destId="{32731AB3-05B4-4410-A2F2-A6A8622A695B}" srcOrd="0" destOrd="0" presId="urn:microsoft.com/office/officeart/2005/8/layout/vList3"/>
    <dgm:cxn modelId="{77FAA826-4113-46D2-98F4-64FFD277ECFD}" type="presOf" srcId="{4BA1DD92-6E4E-4C13-909D-F9D1E5B4492D}" destId="{5E7B4B22-A1CA-46F4-B0D2-75C6D345D4B5}" srcOrd="0" destOrd="0" presId="urn:microsoft.com/office/officeart/2005/8/layout/vList3"/>
    <dgm:cxn modelId="{0DC6B62E-4835-41A1-AE3D-48DE722E10D3}" type="presOf" srcId="{B74E554B-631C-4A50-9FB6-33A12AB0289A}" destId="{57F9CA54-0D05-469C-AF31-35898D387D1A}" srcOrd="0" destOrd="0" presId="urn:microsoft.com/office/officeart/2005/8/layout/vList3"/>
    <dgm:cxn modelId="{08530B38-5EDC-4DE3-A6FB-8295AD8CD5AF}" srcId="{4BA1DD92-6E4E-4C13-909D-F9D1E5B4492D}" destId="{952BCF55-46A1-41A5-AECF-0BA57EDC8E52}" srcOrd="1" destOrd="0" parTransId="{2B91AC17-95D8-4DB0-9C7A-978FF2112EE7}" sibTransId="{94E53ABB-88F1-4096-BE2D-D1DCEB69362A}"/>
    <dgm:cxn modelId="{66917963-1248-4A0D-9FC6-FAC832BE451C}" type="presOf" srcId="{1ED45089-6C4C-436C-B8DB-1B9AA5A9D2FF}" destId="{015EFC21-3D46-4DE5-B8D8-2B6CA2B2C446}" srcOrd="0" destOrd="0" presId="urn:microsoft.com/office/officeart/2005/8/layout/vList3"/>
    <dgm:cxn modelId="{59731088-E618-4A9B-87A8-170E37690AA3}" srcId="{4BA1DD92-6E4E-4C13-909D-F9D1E5B4492D}" destId="{B74E554B-631C-4A50-9FB6-33A12AB0289A}" srcOrd="2" destOrd="0" parTransId="{07B4D975-5BC2-4CF3-9C30-8E60EA291F37}" sibTransId="{1F94CC65-28BE-49C3-AE39-9532A7F650CB}"/>
    <dgm:cxn modelId="{3221CF8C-BF54-4D87-A24E-9185E0D9B8CD}" type="presOf" srcId="{B5D23A80-C453-44DD-A8D0-1AF03B70AC64}" destId="{EED631B5-19C9-449D-B22C-354DF8357100}" srcOrd="0" destOrd="0" presId="urn:microsoft.com/office/officeart/2005/8/layout/vList3"/>
    <dgm:cxn modelId="{78E4EF98-E65E-4B67-B24D-DA55CBEE5C08}" srcId="{4BA1DD92-6E4E-4C13-909D-F9D1E5B4492D}" destId="{1ED45089-6C4C-436C-B8DB-1B9AA5A9D2FF}" srcOrd="0" destOrd="0" parTransId="{591E5CD7-E228-4DF6-A888-7F304559E1ED}" sibTransId="{2C8C18A8-73AB-424E-89C9-BE972A86F7AD}"/>
    <dgm:cxn modelId="{641D50BA-DB08-4518-83CD-2470C312631D}" srcId="{4BA1DD92-6E4E-4C13-909D-F9D1E5B4492D}" destId="{9ED85A50-9A72-4D83-A33A-9BF01EDFD708}" srcOrd="6" destOrd="0" parTransId="{11EAC6F4-4100-4C9C-833D-1204EE426E76}" sibTransId="{14543CB0-77DA-44E7-A944-27EAEDEB425E}"/>
    <dgm:cxn modelId="{B9B0D4CD-FE80-44B2-B774-2AE90C694E69}" type="presOf" srcId="{77FF040C-181E-4A1B-90DF-226A42FA9235}" destId="{FA5812E9-CFB6-4BF7-B57B-08F05630ED39}" srcOrd="0" destOrd="0" presId="urn:microsoft.com/office/officeart/2005/8/layout/vList3"/>
    <dgm:cxn modelId="{61839AED-84EB-4749-AA4D-CAEAF77C838D}" srcId="{4BA1DD92-6E4E-4C13-909D-F9D1E5B4492D}" destId="{EBF31725-D1C5-4007-BE8D-3CE6A09E4CD3}" srcOrd="3" destOrd="0" parTransId="{1AE6D246-90C5-4381-A6FB-5F3C273B1BC6}" sibTransId="{2F02FA4A-241E-40E6-982F-73BB2E8E265B}"/>
    <dgm:cxn modelId="{D5A96DF5-512B-4872-895C-9B5E6CC63F88}" srcId="{4BA1DD92-6E4E-4C13-909D-F9D1E5B4492D}" destId="{B5D23A80-C453-44DD-A8D0-1AF03B70AC64}" srcOrd="4" destOrd="0" parTransId="{F3C03C4A-AB7E-4FF7-824D-EE3704833A40}" sibTransId="{0FA3E45E-A941-40FE-81FB-4C01EDD99244}"/>
    <dgm:cxn modelId="{714DCDFC-565B-405B-8B65-E3B93305CAD7}" type="presOf" srcId="{9ED85A50-9A72-4D83-A33A-9BF01EDFD708}" destId="{03566F6F-C29F-414E-8D92-2A9349266441}" srcOrd="0" destOrd="0" presId="urn:microsoft.com/office/officeart/2005/8/layout/vList3"/>
    <dgm:cxn modelId="{A03C3B8B-C29F-4E2C-9861-0A6E4414C74F}" type="presParOf" srcId="{5E7B4B22-A1CA-46F4-B0D2-75C6D345D4B5}" destId="{87862CA9-7D00-47E8-95F5-C033CDC91746}" srcOrd="0" destOrd="0" presId="urn:microsoft.com/office/officeart/2005/8/layout/vList3"/>
    <dgm:cxn modelId="{9D9A82F5-A68F-4B87-851C-4DE1C36ED974}" type="presParOf" srcId="{87862CA9-7D00-47E8-95F5-C033CDC91746}" destId="{3FC9D5A7-63E1-4BA4-8605-74898AE4A97E}" srcOrd="0" destOrd="0" presId="urn:microsoft.com/office/officeart/2005/8/layout/vList3"/>
    <dgm:cxn modelId="{CE889272-9D94-441B-A342-18F8FF5886C3}" type="presParOf" srcId="{87862CA9-7D00-47E8-95F5-C033CDC91746}" destId="{015EFC21-3D46-4DE5-B8D8-2B6CA2B2C446}" srcOrd="1" destOrd="0" presId="urn:microsoft.com/office/officeart/2005/8/layout/vList3"/>
    <dgm:cxn modelId="{27790F4D-7A8F-4686-BC53-FE0BDD26DD11}" type="presParOf" srcId="{5E7B4B22-A1CA-46F4-B0D2-75C6D345D4B5}" destId="{1D9822CC-FC0E-42C9-85A8-40C70F92B4C0}" srcOrd="1" destOrd="0" presId="urn:microsoft.com/office/officeart/2005/8/layout/vList3"/>
    <dgm:cxn modelId="{1BF03EDB-3F3B-4762-A3CA-FBA49C9AD2D1}" type="presParOf" srcId="{5E7B4B22-A1CA-46F4-B0D2-75C6D345D4B5}" destId="{AC6F5629-2CF8-42C4-9768-E7573DEABF26}" srcOrd="2" destOrd="0" presId="urn:microsoft.com/office/officeart/2005/8/layout/vList3"/>
    <dgm:cxn modelId="{C4CC10F9-9DEF-4C1C-B015-CAFA46751A20}" type="presParOf" srcId="{AC6F5629-2CF8-42C4-9768-E7573DEABF26}" destId="{FC42B274-FE50-4354-8E64-4CB6E14B1647}" srcOrd="0" destOrd="0" presId="urn:microsoft.com/office/officeart/2005/8/layout/vList3"/>
    <dgm:cxn modelId="{F6AC4ADB-DA4D-456D-AF2C-C1B60FAFC754}" type="presParOf" srcId="{AC6F5629-2CF8-42C4-9768-E7573DEABF26}" destId="{32731AB3-05B4-4410-A2F2-A6A8622A695B}" srcOrd="1" destOrd="0" presId="urn:microsoft.com/office/officeart/2005/8/layout/vList3"/>
    <dgm:cxn modelId="{4A9B2AD0-1550-456B-8854-227974BBE5D1}" type="presParOf" srcId="{5E7B4B22-A1CA-46F4-B0D2-75C6D345D4B5}" destId="{537CB9CF-FA23-4604-BC25-F5EC903A1E74}" srcOrd="3" destOrd="0" presId="urn:microsoft.com/office/officeart/2005/8/layout/vList3"/>
    <dgm:cxn modelId="{72E6A086-9A02-4D54-92F8-23F3B83799A0}" type="presParOf" srcId="{5E7B4B22-A1CA-46F4-B0D2-75C6D345D4B5}" destId="{B70B87E7-6B29-48FB-A1D8-A20AFB6C81FE}" srcOrd="4" destOrd="0" presId="urn:microsoft.com/office/officeart/2005/8/layout/vList3"/>
    <dgm:cxn modelId="{A889EC2F-D62F-45CD-BBD7-12570DCAACC2}" type="presParOf" srcId="{B70B87E7-6B29-48FB-A1D8-A20AFB6C81FE}" destId="{ED948345-51B7-43AD-AAED-C1308BC744BD}" srcOrd="0" destOrd="0" presId="urn:microsoft.com/office/officeart/2005/8/layout/vList3"/>
    <dgm:cxn modelId="{42392635-52D5-44C6-ADAF-B4E458345581}" type="presParOf" srcId="{B70B87E7-6B29-48FB-A1D8-A20AFB6C81FE}" destId="{57F9CA54-0D05-469C-AF31-35898D387D1A}" srcOrd="1" destOrd="0" presId="urn:microsoft.com/office/officeart/2005/8/layout/vList3"/>
    <dgm:cxn modelId="{88BF4FD3-AC60-4B38-A3F2-92A32364B7F6}" type="presParOf" srcId="{5E7B4B22-A1CA-46F4-B0D2-75C6D345D4B5}" destId="{364F0F09-7A09-4E8F-A5D5-388A76C1B5B7}" srcOrd="5" destOrd="0" presId="urn:microsoft.com/office/officeart/2005/8/layout/vList3"/>
    <dgm:cxn modelId="{2FC0EA81-D2DF-437A-BE3D-F3A3934B7BBC}" type="presParOf" srcId="{5E7B4B22-A1CA-46F4-B0D2-75C6D345D4B5}" destId="{A9CEB876-7B37-4DFB-8FBB-C8BDF5C29E55}" srcOrd="6" destOrd="0" presId="urn:microsoft.com/office/officeart/2005/8/layout/vList3"/>
    <dgm:cxn modelId="{A3B33F91-A856-46E7-9E22-6BD1D2B62F2B}" type="presParOf" srcId="{A9CEB876-7B37-4DFB-8FBB-C8BDF5C29E55}" destId="{173B12E6-4428-4E4A-9166-83C2B9C6A4E0}" srcOrd="0" destOrd="0" presId="urn:microsoft.com/office/officeart/2005/8/layout/vList3"/>
    <dgm:cxn modelId="{9FEE7074-55EB-4896-92E4-B45186546175}" type="presParOf" srcId="{A9CEB876-7B37-4DFB-8FBB-C8BDF5C29E55}" destId="{82079FA8-47B8-40FD-B717-F88E820B08CA}" srcOrd="1" destOrd="0" presId="urn:microsoft.com/office/officeart/2005/8/layout/vList3"/>
    <dgm:cxn modelId="{D4E89695-5131-40A1-8A3B-1F587AA718DD}" type="presParOf" srcId="{5E7B4B22-A1CA-46F4-B0D2-75C6D345D4B5}" destId="{07C9B82C-2DED-480A-B12C-240FEF127EBA}" srcOrd="7" destOrd="0" presId="urn:microsoft.com/office/officeart/2005/8/layout/vList3"/>
    <dgm:cxn modelId="{60A9F36A-5CCA-4E51-9D70-53A48E3E6A76}" type="presParOf" srcId="{5E7B4B22-A1CA-46F4-B0D2-75C6D345D4B5}" destId="{F6FA1C19-B2DA-4B23-8C71-662035E9CEE8}" srcOrd="8" destOrd="0" presId="urn:microsoft.com/office/officeart/2005/8/layout/vList3"/>
    <dgm:cxn modelId="{B1FB509F-FF11-4715-8601-ABE3F485FCFD}" type="presParOf" srcId="{F6FA1C19-B2DA-4B23-8C71-662035E9CEE8}" destId="{13A93348-7DBC-443D-B9ED-A5077ACD7180}" srcOrd="0" destOrd="0" presId="urn:microsoft.com/office/officeart/2005/8/layout/vList3"/>
    <dgm:cxn modelId="{FEBE8B6B-774D-4193-95EE-A060CC5197E3}" type="presParOf" srcId="{F6FA1C19-B2DA-4B23-8C71-662035E9CEE8}" destId="{EED631B5-19C9-449D-B22C-354DF8357100}" srcOrd="1" destOrd="0" presId="urn:microsoft.com/office/officeart/2005/8/layout/vList3"/>
    <dgm:cxn modelId="{7DF932A9-EA55-4182-851F-5F2811CBDA5D}" type="presParOf" srcId="{5E7B4B22-A1CA-46F4-B0D2-75C6D345D4B5}" destId="{B059D268-D0EC-4710-B2BD-9C386ADF2028}" srcOrd="9" destOrd="0" presId="urn:microsoft.com/office/officeart/2005/8/layout/vList3"/>
    <dgm:cxn modelId="{6CBB874F-426C-4803-B4A7-899225976D9E}" type="presParOf" srcId="{5E7B4B22-A1CA-46F4-B0D2-75C6D345D4B5}" destId="{C71A21EF-EDF4-4CDC-A8EA-76BDEEDB9188}" srcOrd="10" destOrd="0" presId="urn:microsoft.com/office/officeart/2005/8/layout/vList3"/>
    <dgm:cxn modelId="{091F6582-4881-48F6-B05F-5424C5DF8340}" type="presParOf" srcId="{C71A21EF-EDF4-4CDC-A8EA-76BDEEDB9188}" destId="{423D0049-346A-4618-B1A7-A6676639C598}" srcOrd="0" destOrd="0" presId="urn:microsoft.com/office/officeart/2005/8/layout/vList3"/>
    <dgm:cxn modelId="{83640B3A-2092-4A1C-9BDB-B5337A329EAC}" type="presParOf" srcId="{C71A21EF-EDF4-4CDC-A8EA-76BDEEDB9188}" destId="{FA5812E9-CFB6-4BF7-B57B-08F05630ED39}" srcOrd="1" destOrd="0" presId="urn:microsoft.com/office/officeart/2005/8/layout/vList3"/>
    <dgm:cxn modelId="{90A79C7B-94AA-4387-BFB5-F9EB5EB45A14}" type="presParOf" srcId="{5E7B4B22-A1CA-46F4-B0D2-75C6D345D4B5}" destId="{CBF2CE40-7B89-45B8-A319-4D297C3CD5F4}" srcOrd="11" destOrd="0" presId="urn:microsoft.com/office/officeart/2005/8/layout/vList3"/>
    <dgm:cxn modelId="{B4D8F165-323F-4FB0-8C1A-BEED00668EE6}" type="presParOf" srcId="{5E7B4B22-A1CA-46F4-B0D2-75C6D345D4B5}" destId="{22400A18-A447-4F46-B8A5-023C09869F09}" srcOrd="12" destOrd="0" presId="urn:microsoft.com/office/officeart/2005/8/layout/vList3"/>
    <dgm:cxn modelId="{58626B41-7047-40F9-8C69-3041F1A90B9D}" type="presParOf" srcId="{22400A18-A447-4F46-B8A5-023C09869F09}" destId="{FF335779-5C88-4D32-B4B7-EAE5B7F24DFA}" srcOrd="0" destOrd="0" presId="urn:microsoft.com/office/officeart/2005/8/layout/vList3"/>
    <dgm:cxn modelId="{6D1341F9-EDD7-4AC1-86E3-66B08925425A}" type="presParOf" srcId="{22400A18-A447-4F46-B8A5-023C09869F09}" destId="{03566F6F-C29F-414E-8D92-2A9349266441}" srcOrd="1" destOrd="0" presId="urn:microsoft.com/office/officeart/2005/8/layout/vList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FA4AAE-ADE3-48E7-B087-CC68198A2160}"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1B423A2C-8304-42CC-83A3-382377770D47}">
      <dgm:prSet phldrT="[Text]" custT="1"/>
      <dgm:spPr/>
      <dgm:t>
        <a:bodyPr/>
        <a:lstStyle/>
        <a:p>
          <a:r>
            <a:rPr lang="en-US" sz="1400" b="1">
              <a:solidFill>
                <a:srgbClr val="005A8B"/>
              </a:solidFill>
              <a:latin typeface="Univers" panose="020B0604020202020204" pitchFamily="34" charset="0"/>
            </a:rPr>
            <a:t>Economic Adjustment Assistance (EAA)</a:t>
          </a:r>
          <a:endParaRPr lang="en-US" sz="1400" b="1">
            <a:solidFill>
              <a:schemeClr val="accent3">
                <a:lumMod val="75000"/>
              </a:schemeClr>
            </a:solidFill>
            <a:latin typeface="Univers" panose="020B0604020202020204" pitchFamily="34" charset="0"/>
          </a:endParaRPr>
        </a:p>
      </dgm:t>
    </dgm:pt>
    <dgm:pt modelId="{EE105097-4C04-45AF-9B11-2D0F843C39E7}" type="parTrans" cxnId="{E77FA5B1-0D54-48CD-A44A-ECBFB4D147AB}">
      <dgm:prSet/>
      <dgm:spPr/>
      <dgm:t>
        <a:bodyPr/>
        <a:lstStyle/>
        <a:p>
          <a:endParaRPr lang="en-US"/>
        </a:p>
      </dgm:t>
    </dgm:pt>
    <dgm:pt modelId="{A9E767A0-1AC4-42FF-8312-7B3C1645F251}" type="sibTrans" cxnId="{E77FA5B1-0D54-48CD-A44A-ECBFB4D147AB}">
      <dgm:prSet/>
      <dgm:spPr/>
      <dgm:t>
        <a:bodyPr/>
        <a:lstStyle/>
        <a:p>
          <a:endParaRPr lang="en-US"/>
        </a:p>
      </dgm:t>
    </dgm:pt>
    <dgm:pt modelId="{1C829EC4-9127-4088-A7C3-4435E4D41BD6}">
      <dgm:prSet phldrT="[Text]" custT="1"/>
      <dgm:spPr/>
      <dgm:t>
        <a:bodyPr/>
        <a:lstStyle/>
        <a:p>
          <a:r>
            <a:rPr lang="en-US" sz="1400" b="1">
              <a:solidFill>
                <a:srgbClr val="005A8B"/>
              </a:solidFill>
              <a:latin typeface="Univers" panose="020B0604020202020204" pitchFamily="34" charset="0"/>
            </a:rPr>
            <a:t>Public Works</a:t>
          </a:r>
        </a:p>
      </dgm:t>
    </dgm:pt>
    <dgm:pt modelId="{AEEBBD9D-40DD-4C48-86A1-06EB643F003C}" type="parTrans" cxnId="{680F0C83-4B89-44DF-9182-E0361EFEFF1A}">
      <dgm:prSet/>
      <dgm:spPr/>
      <dgm:t>
        <a:bodyPr/>
        <a:lstStyle/>
        <a:p>
          <a:endParaRPr lang="en-US"/>
        </a:p>
      </dgm:t>
    </dgm:pt>
    <dgm:pt modelId="{C5854932-8D0F-4D19-9C9A-21CEEC067800}" type="sibTrans" cxnId="{680F0C83-4B89-44DF-9182-E0361EFEFF1A}">
      <dgm:prSet/>
      <dgm:spPr/>
      <dgm:t>
        <a:bodyPr/>
        <a:lstStyle/>
        <a:p>
          <a:endParaRPr lang="en-US"/>
        </a:p>
      </dgm:t>
    </dgm:pt>
    <dgm:pt modelId="{98986619-22F8-4FAB-BD2F-01BF35A97BFE}">
      <dgm:prSet phldrT="[Text]" custT="1"/>
      <dgm:spPr/>
      <dgm:t>
        <a:bodyPr/>
        <a:lstStyle/>
        <a:p>
          <a:r>
            <a:rPr lang="en-US" sz="1400" b="1">
              <a:solidFill>
                <a:srgbClr val="005A8B"/>
              </a:solidFill>
              <a:latin typeface="Univers" panose="020B0604020202020204" pitchFamily="34" charset="0"/>
            </a:rPr>
            <a:t>Planning</a:t>
          </a:r>
        </a:p>
      </dgm:t>
    </dgm:pt>
    <dgm:pt modelId="{F599E228-A74F-4E2A-B330-4647D2C384D7}" type="parTrans" cxnId="{82A4865B-17CE-4320-BC6C-88524E7F3963}">
      <dgm:prSet/>
      <dgm:spPr/>
      <dgm:t>
        <a:bodyPr/>
        <a:lstStyle/>
        <a:p>
          <a:endParaRPr lang="en-US"/>
        </a:p>
      </dgm:t>
    </dgm:pt>
    <dgm:pt modelId="{4B43CB61-54B0-48E4-A6E0-72BE622C57CE}" type="sibTrans" cxnId="{82A4865B-17CE-4320-BC6C-88524E7F3963}">
      <dgm:prSet/>
      <dgm:spPr/>
      <dgm:t>
        <a:bodyPr/>
        <a:lstStyle/>
        <a:p>
          <a:endParaRPr lang="en-US"/>
        </a:p>
      </dgm:t>
    </dgm:pt>
    <dgm:pt modelId="{5E73A85B-F043-4FCD-8B3E-818B9703A38B}">
      <dgm:prSet phldrT="[Text]" custT="1"/>
      <dgm:spPr/>
      <dgm:t>
        <a:bodyPr/>
        <a:lstStyle/>
        <a:p>
          <a:r>
            <a:rPr lang="en-US" sz="1400" b="1">
              <a:solidFill>
                <a:srgbClr val="005A8B"/>
              </a:solidFill>
              <a:latin typeface="Univers" panose="020B0604020202020204" pitchFamily="34" charset="0"/>
            </a:rPr>
            <a:t>Technical Assistance</a:t>
          </a:r>
        </a:p>
      </dgm:t>
    </dgm:pt>
    <dgm:pt modelId="{BBFC3257-2BB5-4480-9F03-6B6E04BE0423}" type="parTrans" cxnId="{24C1ED56-4C58-431B-9832-66A5E9DF5B47}">
      <dgm:prSet/>
      <dgm:spPr/>
      <dgm:t>
        <a:bodyPr/>
        <a:lstStyle/>
        <a:p>
          <a:endParaRPr lang="en-US"/>
        </a:p>
      </dgm:t>
    </dgm:pt>
    <dgm:pt modelId="{B27690CD-66EC-4394-B476-1B8AE6D53087}" type="sibTrans" cxnId="{24C1ED56-4C58-431B-9832-66A5E9DF5B47}">
      <dgm:prSet/>
      <dgm:spPr/>
      <dgm:t>
        <a:bodyPr/>
        <a:lstStyle/>
        <a:p>
          <a:endParaRPr lang="en-US"/>
        </a:p>
      </dgm:t>
    </dgm:pt>
    <dgm:pt modelId="{E345E590-E0C7-4BE4-B174-B050EBCC10D9}">
      <dgm:prSet phldrT="[Text]" custT="1"/>
      <dgm:spPr/>
      <dgm:t>
        <a:bodyPr/>
        <a:lstStyle/>
        <a:p>
          <a:r>
            <a:rPr lang="en-US" sz="1400" b="1">
              <a:solidFill>
                <a:srgbClr val="005A8B"/>
              </a:solidFill>
              <a:latin typeface="Univers" panose="020B0604020202020204" pitchFamily="34" charset="0"/>
            </a:rPr>
            <a:t>Research and Evaluation</a:t>
          </a:r>
        </a:p>
      </dgm:t>
    </dgm:pt>
    <dgm:pt modelId="{A88ECAAC-BC79-451B-A015-A8BD64F14DB6}" type="parTrans" cxnId="{26B56F6E-33D0-4AA9-B342-26CB3831EF27}">
      <dgm:prSet/>
      <dgm:spPr/>
      <dgm:t>
        <a:bodyPr/>
        <a:lstStyle/>
        <a:p>
          <a:endParaRPr lang="en-US"/>
        </a:p>
      </dgm:t>
    </dgm:pt>
    <dgm:pt modelId="{D0BD2428-967F-495D-B475-ACB80DEFBD3B}" type="sibTrans" cxnId="{26B56F6E-33D0-4AA9-B342-26CB3831EF27}">
      <dgm:prSet/>
      <dgm:spPr/>
      <dgm:t>
        <a:bodyPr/>
        <a:lstStyle/>
        <a:p>
          <a:endParaRPr lang="en-US"/>
        </a:p>
      </dgm:t>
    </dgm:pt>
    <dgm:pt modelId="{0078DAEF-8270-4B27-9F83-5F56454B5101}">
      <dgm:prSet phldrT="[Text]" custT="1"/>
      <dgm:spPr/>
      <dgm:t>
        <a:bodyPr/>
        <a:lstStyle/>
        <a:p>
          <a:r>
            <a:rPr lang="en-US" sz="1400" b="1">
              <a:solidFill>
                <a:srgbClr val="005A8B"/>
              </a:solidFill>
              <a:latin typeface="Univers" panose="020B0604020202020204" pitchFamily="34" charset="0"/>
            </a:rPr>
            <a:t>Trade Adjustment Assistance for Firms (TAAF)</a:t>
          </a:r>
        </a:p>
      </dgm:t>
    </dgm:pt>
    <dgm:pt modelId="{4A39EB4D-F42E-4EBE-B0E3-AA13E45A0D09}" type="parTrans" cxnId="{0DEA74DA-A5B6-4866-BE50-7AC4597EA560}">
      <dgm:prSet/>
      <dgm:spPr/>
      <dgm:t>
        <a:bodyPr/>
        <a:lstStyle/>
        <a:p>
          <a:endParaRPr lang="en-US"/>
        </a:p>
      </dgm:t>
    </dgm:pt>
    <dgm:pt modelId="{2A020410-DECF-4CC9-A4C5-5BBABB167F7B}" type="sibTrans" cxnId="{0DEA74DA-A5B6-4866-BE50-7AC4597EA560}">
      <dgm:prSet/>
      <dgm:spPr/>
      <dgm:t>
        <a:bodyPr/>
        <a:lstStyle/>
        <a:p>
          <a:endParaRPr lang="en-US"/>
        </a:p>
      </dgm:t>
    </dgm:pt>
    <dgm:pt modelId="{2C8198ED-9136-4390-A3C9-62C6BEDCF591}">
      <dgm:prSet phldrT="[Text]" custT="1"/>
      <dgm:spPr/>
      <dgm:t>
        <a:bodyPr/>
        <a:lstStyle/>
        <a:p>
          <a:r>
            <a:rPr lang="en-US" sz="1400" b="1">
              <a:solidFill>
                <a:srgbClr val="005A8B"/>
              </a:solidFill>
              <a:latin typeface="Univers" panose="020B0604020202020204" pitchFamily="34" charset="0"/>
            </a:rPr>
            <a:t>Innovation and Entrepreneurship</a:t>
          </a:r>
        </a:p>
      </dgm:t>
    </dgm:pt>
    <dgm:pt modelId="{234E7E4A-4195-46A2-A8C3-FF6FB4AA96E4}" type="parTrans" cxnId="{B6FBF300-8A5B-4C1B-981C-6C5E70904522}">
      <dgm:prSet/>
      <dgm:spPr/>
      <dgm:t>
        <a:bodyPr/>
        <a:lstStyle/>
        <a:p>
          <a:endParaRPr lang="en-US"/>
        </a:p>
      </dgm:t>
    </dgm:pt>
    <dgm:pt modelId="{8109AA7B-75A1-479B-8E8C-B5C3D47C52BE}" type="sibTrans" cxnId="{B6FBF300-8A5B-4C1B-981C-6C5E70904522}">
      <dgm:prSet/>
      <dgm:spPr/>
      <dgm:t>
        <a:bodyPr/>
        <a:lstStyle/>
        <a:p>
          <a:endParaRPr lang="en-US"/>
        </a:p>
      </dgm:t>
    </dgm:pt>
    <dgm:pt modelId="{A6BB066E-3011-40B8-9F33-DA212C478A6B}">
      <dgm:prSet phldrT="[Text]" custT="1"/>
      <dgm:spPr/>
      <dgm:t>
        <a:bodyPr/>
        <a:lstStyle/>
        <a:p>
          <a:pPr>
            <a:spcAft>
              <a:spcPts val="0"/>
            </a:spcAft>
          </a:pPr>
          <a:r>
            <a:rPr lang="en-US" sz="1400" b="1" dirty="0">
              <a:solidFill>
                <a:srgbClr val="005A8B"/>
              </a:solidFill>
              <a:latin typeface="Univers" panose="020B0604020202020204" pitchFamily="34" charset="0"/>
            </a:rPr>
            <a:t>Revolving Loan Funds (RLF) </a:t>
          </a:r>
        </a:p>
        <a:p>
          <a:pPr>
            <a:spcAft>
              <a:spcPct val="35000"/>
            </a:spcAft>
          </a:pPr>
          <a:r>
            <a:rPr lang="en-US" sz="1400" b="0" i="1" dirty="0">
              <a:solidFill>
                <a:srgbClr val="005A8B"/>
              </a:solidFill>
              <a:latin typeface="Univers" panose="020B0604020202020204" pitchFamily="34" charset="0"/>
            </a:rPr>
            <a:t>Part of EAA</a:t>
          </a:r>
        </a:p>
      </dgm:t>
    </dgm:pt>
    <dgm:pt modelId="{B8473E1F-8432-4A80-BF9B-695C8BE89C64}" type="parTrans" cxnId="{78184E39-D919-4090-80AF-BB15FC4D8FD8}">
      <dgm:prSet/>
      <dgm:spPr/>
      <dgm:t>
        <a:bodyPr/>
        <a:lstStyle/>
        <a:p>
          <a:endParaRPr lang="en-US"/>
        </a:p>
      </dgm:t>
    </dgm:pt>
    <dgm:pt modelId="{589D8AA0-CF40-4095-BD20-3AA2B77C7697}" type="sibTrans" cxnId="{78184E39-D919-4090-80AF-BB15FC4D8FD8}">
      <dgm:prSet/>
      <dgm:spPr/>
      <dgm:t>
        <a:bodyPr/>
        <a:lstStyle/>
        <a:p>
          <a:endParaRPr lang="en-US"/>
        </a:p>
      </dgm:t>
    </dgm:pt>
    <dgm:pt modelId="{7046E838-026B-45A6-89AE-0CDD65281CAF}" type="pres">
      <dgm:prSet presAssocID="{46FA4AAE-ADE3-48E7-B087-CC68198A2160}" presName="Name0" presStyleCnt="0">
        <dgm:presLayoutVars>
          <dgm:chMax/>
          <dgm:chPref/>
          <dgm:dir/>
        </dgm:presLayoutVars>
      </dgm:prSet>
      <dgm:spPr/>
    </dgm:pt>
    <dgm:pt modelId="{7F5AA8BB-6673-4D1F-99AC-3DF6271AA28B}" type="pres">
      <dgm:prSet presAssocID="{1B423A2C-8304-42CC-83A3-382377770D47}" presName="composite" presStyleCnt="0">
        <dgm:presLayoutVars>
          <dgm:chMax val="1"/>
          <dgm:chPref val="1"/>
        </dgm:presLayoutVars>
      </dgm:prSet>
      <dgm:spPr/>
    </dgm:pt>
    <dgm:pt modelId="{F0AD460B-7D6C-4480-9820-930DA46196F1}" type="pres">
      <dgm:prSet presAssocID="{1B423A2C-8304-42CC-83A3-382377770D47}" presName="Accent" presStyleLbl="trAlignAcc1" presStyleIdx="0" presStyleCnt="8" custScaleX="106921" custLinFactNeighborX="6237">
        <dgm:presLayoutVars>
          <dgm:chMax val="0"/>
          <dgm:chPref val="0"/>
        </dgm:presLayoutVars>
      </dgm:prSet>
      <dgm:spPr>
        <a:ln>
          <a:solidFill>
            <a:srgbClr val="63B1E5"/>
          </a:solidFill>
        </a:ln>
      </dgm:spPr>
    </dgm:pt>
    <dgm:pt modelId="{7E3DCFDB-6C59-4B99-9B52-3A9E22793B23}" type="pres">
      <dgm:prSet presAssocID="{1B423A2C-8304-42CC-83A3-382377770D47}" presName="Image" presStyleLbl="alignImgPlace1" presStyleIdx="0" presStyleCnt="8" custScaleX="76493" custScaleY="68786" custLinFactNeighborX="6930">
        <dgm:presLayoutVars>
          <dgm:chMax val="0"/>
          <dgm:chPref val="0"/>
        </dgm:presLayoutVars>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8000" b="-18000"/>
          </a:stretch>
        </a:blipFill>
        <a:ln>
          <a:noFill/>
        </a:ln>
      </dgm:spPr>
      <dgm:extLst>
        <a:ext uri="{E40237B7-FDA0-4F09-8148-C483321AD2D9}">
          <dgm14:cNvPr xmlns:dgm14="http://schemas.microsoft.com/office/drawing/2010/diagram" id="0" name="" descr="Business Growth"/>
        </a:ext>
      </dgm:extLst>
    </dgm:pt>
    <dgm:pt modelId="{568D6AA4-C531-46AA-B23F-BC8E03F63BF3}" type="pres">
      <dgm:prSet presAssocID="{1B423A2C-8304-42CC-83A3-382377770D47}" presName="ChildComposite" presStyleCnt="0"/>
      <dgm:spPr/>
    </dgm:pt>
    <dgm:pt modelId="{DB047F90-7CE0-4A7A-BB42-A5CE56C98B41}" type="pres">
      <dgm:prSet presAssocID="{1B423A2C-8304-42CC-83A3-382377770D47}" presName="Child" presStyleLbl="node1" presStyleIdx="0" presStyleCnt="0">
        <dgm:presLayoutVars>
          <dgm:chMax val="0"/>
          <dgm:chPref val="0"/>
          <dgm:bulletEnabled val="1"/>
        </dgm:presLayoutVars>
      </dgm:prSet>
      <dgm:spPr/>
    </dgm:pt>
    <dgm:pt modelId="{28DD95E9-B3B1-4521-BCD1-74E28F039BC8}" type="pres">
      <dgm:prSet presAssocID="{1B423A2C-8304-42CC-83A3-382377770D47}" presName="Parent" presStyleLbl="revTx" presStyleIdx="0" presStyleCnt="8" custScaleX="125240" custLinFactNeighborX="6930">
        <dgm:presLayoutVars>
          <dgm:chMax val="1"/>
          <dgm:chPref val="0"/>
          <dgm:bulletEnabled val="1"/>
        </dgm:presLayoutVars>
      </dgm:prSet>
      <dgm:spPr/>
    </dgm:pt>
    <dgm:pt modelId="{3B7BC0D2-616C-4C23-8907-32CF546137AC}" type="pres">
      <dgm:prSet presAssocID="{A9E767A0-1AC4-42FF-8312-7B3C1645F251}" presName="sibTrans" presStyleCnt="0"/>
      <dgm:spPr/>
    </dgm:pt>
    <dgm:pt modelId="{BB5DEEF4-1DB3-4F0A-8062-FB3C8CDDE8FF}" type="pres">
      <dgm:prSet presAssocID="{1C829EC4-9127-4088-A7C3-4435E4D41BD6}" presName="composite" presStyleCnt="0">
        <dgm:presLayoutVars>
          <dgm:chMax val="1"/>
          <dgm:chPref val="1"/>
        </dgm:presLayoutVars>
      </dgm:prSet>
      <dgm:spPr/>
    </dgm:pt>
    <dgm:pt modelId="{82F1E8E6-0B9F-4954-9E03-C0053035D91A}" type="pres">
      <dgm:prSet presAssocID="{1C829EC4-9127-4088-A7C3-4435E4D41BD6}" presName="Accent" presStyleLbl="trAlignAcc1" presStyleIdx="1" presStyleCnt="8">
        <dgm:presLayoutVars>
          <dgm:chMax val="0"/>
          <dgm:chPref val="0"/>
        </dgm:presLayoutVars>
      </dgm:prSet>
      <dgm:spPr>
        <a:ln>
          <a:solidFill>
            <a:srgbClr val="63B1E5"/>
          </a:solidFill>
        </a:ln>
      </dgm:spPr>
    </dgm:pt>
    <dgm:pt modelId="{051E35C0-80E3-4E57-BC81-F8BCEBE7B40B}" type="pres">
      <dgm:prSet presAssocID="{1C829EC4-9127-4088-A7C3-4435E4D41BD6}" presName="Image" presStyleLbl="alignImgPlace1" presStyleIdx="1" presStyleCnt="8" custScaleX="71681" custScaleY="68786">
        <dgm:presLayoutVars>
          <dgm:chMax val="0"/>
          <dgm:chPref val="0"/>
        </dgm:presLayoutVars>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8000" b="-18000"/>
          </a:stretch>
        </a:blipFill>
        <a:ln>
          <a:noFill/>
        </a:ln>
      </dgm:spPr>
      <dgm:extLst>
        <a:ext uri="{E40237B7-FDA0-4F09-8148-C483321AD2D9}">
          <dgm14:cNvPr xmlns:dgm14="http://schemas.microsoft.com/office/drawing/2010/diagram" id="0" name="" descr="Cement truck"/>
        </a:ext>
      </dgm:extLst>
    </dgm:pt>
    <dgm:pt modelId="{4BF2ED7C-5D64-4EBE-8C73-81B1BB95D70F}" type="pres">
      <dgm:prSet presAssocID="{1C829EC4-9127-4088-A7C3-4435E4D41BD6}" presName="ChildComposite" presStyleCnt="0"/>
      <dgm:spPr/>
    </dgm:pt>
    <dgm:pt modelId="{53C9D76A-8259-4DDB-B4A8-E5974D4716C7}" type="pres">
      <dgm:prSet presAssocID="{1C829EC4-9127-4088-A7C3-4435E4D41BD6}" presName="Child" presStyleLbl="node1" presStyleIdx="0" presStyleCnt="0">
        <dgm:presLayoutVars>
          <dgm:chMax val="0"/>
          <dgm:chPref val="0"/>
          <dgm:bulletEnabled val="1"/>
        </dgm:presLayoutVars>
      </dgm:prSet>
      <dgm:spPr/>
    </dgm:pt>
    <dgm:pt modelId="{C4AC6EDA-ED6E-4382-9135-30509037D56D}" type="pres">
      <dgm:prSet presAssocID="{1C829EC4-9127-4088-A7C3-4435E4D41BD6}" presName="Parent" presStyleLbl="revTx" presStyleIdx="1" presStyleCnt="8">
        <dgm:presLayoutVars>
          <dgm:chMax val="1"/>
          <dgm:chPref val="0"/>
          <dgm:bulletEnabled val="1"/>
        </dgm:presLayoutVars>
      </dgm:prSet>
      <dgm:spPr/>
    </dgm:pt>
    <dgm:pt modelId="{3E67F4B6-D387-4E27-8229-E3B370089ADC}" type="pres">
      <dgm:prSet presAssocID="{C5854932-8D0F-4D19-9C9A-21CEEC067800}" presName="sibTrans" presStyleCnt="0"/>
      <dgm:spPr/>
    </dgm:pt>
    <dgm:pt modelId="{F4E28F9E-996B-477A-8600-C4232D855FDE}" type="pres">
      <dgm:prSet presAssocID="{98986619-22F8-4FAB-BD2F-01BF35A97BFE}" presName="composite" presStyleCnt="0">
        <dgm:presLayoutVars>
          <dgm:chMax val="1"/>
          <dgm:chPref val="1"/>
        </dgm:presLayoutVars>
      </dgm:prSet>
      <dgm:spPr/>
    </dgm:pt>
    <dgm:pt modelId="{4B49F8C6-5EB0-4214-9BF7-2BDCFD5C1EF2}" type="pres">
      <dgm:prSet presAssocID="{98986619-22F8-4FAB-BD2F-01BF35A97BFE}" presName="Accent" presStyleLbl="trAlignAcc1" presStyleIdx="2" presStyleCnt="8">
        <dgm:presLayoutVars>
          <dgm:chMax val="0"/>
          <dgm:chPref val="0"/>
        </dgm:presLayoutVars>
      </dgm:prSet>
      <dgm:spPr>
        <a:ln>
          <a:solidFill>
            <a:srgbClr val="63B1E5"/>
          </a:solidFill>
        </a:ln>
      </dgm:spPr>
    </dgm:pt>
    <dgm:pt modelId="{1B65AE3F-9D88-4417-9B65-BEC3034AEE67}" type="pres">
      <dgm:prSet presAssocID="{98986619-22F8-4FAB-BD2F-01BF35A97BFE}" presName="Image" presStyleLbl="alignImgPlace1" presStyleIdx="2" presStyleCnt="8" custScaleX="68786" custScaleY="68786">
        <dgm:presLayoutVars>
          <dgm:chMax val="0"/>
          <dgm:chPref val="0"/>
        </dgm:presLayoutVars>
      </dgm:prSet>
      <dgm:spPr>
        <a:blipFill>
          <a:blip xmlns:r="http://schemas.openxmlformats.org/officeDocument/2006/relationships" r:embed="rId5">
            <a:extLst>
              <a:ext uri="{96DAC541-7B7A-43D3-8B79-37D633B846F1}">
                <asvg:svgBlip xmlns:asvg="http://schemas.microsoft.com/office/drawing/2016/SVG/main" r:embed="rId6"/>
              </a:ext>
            </a:extLst>
          </a:blip>
          <a:srcRect/>
          <a:stretch>
            <a:fillRect t="-18000" b="-18000"/>
          </a:stretch>
        </a:blipFill>
        <a:ln>
          <a:noFill/>
        </a:ln>
      </dgm:spPr>
      <dgm:extLst>
        <a:ext uri="{E40237B7-FDA0-4F09-8148-C483321AD2D9}">
          <dgm14:cNvPr xmlns:dgm14="http://schemas.microsoft.com/office/drawing/2010/diagram" id="0" name="" descr="Map with pin"/>
        </a:ext>
      </dgm:extLst>
    </dgm:pt>
    <dgm:pt modelId="{393A0E1B-EE46-4E3D-B5D8-4B3A12C178F8}" type="pres">
      <dgm:prSet presAssocID="{98986619-22F8-4FAB-BD2F-01BF35A97BFE}" presName="ChildComposite" presStyleCnt="0"/>
      <dgm:spPr/>
    </dgm:pt>
    <dgm:pt modelId="{1E7F7CD6-2B44-4453-9543-0827D1B0AE82}" type="pres">
      <dgm:prSet presAssocID="{98986619-22F8-4FAB-BD2F-01BF35A97BFE}" presName="Child" presStyleLbl="node1" presStyleIdx="0" presStyleCnt="0">
        <dgm:presLayoutVars>
          <dgm:chMax val="0"/>
          <dgm:chPref val="0"/>
          <dgm:bulletEnabled val="1"/>
        </dgm:presLayoutVars>
      </dgm:prSet>
      <dgm:spPr/>
    </dgm:pt>
    <dgm:pt modelId="{CA53070F-B721-42A0-87BC-5E34236352F8}" type="pres">
      <dgm:prSet presAssocID="{98986619-22F8-4FAB-BD2F-01BF35A97BFE}" presName="Parent" presStyleLbl="revTx" presStyleIdx="2" presStyleCnt="8">
        <dgm:presLayoutVars>
          <dgm:chMax val="1"/>
          <dgm:chPref val="0"/>
          <dgm:bulletEnabled val="1"/>
        </dgm:presLayoutVars>
      </dgm:prSet>
      <dgm:spPr/>
    </dgm:pt>
    <dgm:pt modelId="{F14DB444-766D-456D-8F31-2B06004ADA76}" type="pres">
      <dgm:prSet presAssocID="{4B43CB61-54B0-48E4-A6E0-72BE622C57CE}" presName="sibTrans" presStyleCnt="0"/>
      <dgm:spPr/>
    </dgm:pt>
    <dgm:pt modelId="{0DEA9726-71B0-4E87-ADE2-FA916732D7DD}" type="pres">
      <dgm:prSet presAssocID="{5E73A85B-F043-4FCD-8B3E-818B9703A38B}" presName="composite" presStyleCnt="0">
        <dgm:presLayoutVars>
          <dgm:chMax val="1"/>
          <dgm:chPref val="1"/>
        </dgm:presLayoutVars>
      </dgm:prSet>
      <dgm:spPr/>
    </dgm:pt>
    <dgm:pt modelId="{7AAE5BCE-1889-4108-8B4C-43378D8E26A1}" type="pres">
      <dgm:prSet presAssocID="{5E73A85B-F043-4FCD-8B3E-818B9703A38B}" presName="Accent" presStyleLbl="trAlignAcc1" presStyleIdx="3" presStyleCnt="8" custLinFactNeighborX="-2772">
        <dgm:presLayoutVars>
          <dgm:chMax val="0"/>
          <dgm:chPref val="0"/>
        </dgm:presLayoutVars>
      </dgm:prSet>
      <dgm:spPr>
        <a:ln>
          <a:solidFill>
            <a:srgbClr val="63B1E5"/>
          </a:solidFill>
        </a:ln>
      </dgm:spPr>
    </dgm:pt>
    <dgm:pt modelId="{FE567547-FD20-4481-A65A-D3C7CB655D4B}" type="pres">
      <dgm:prSet presAssocID="{5E73A85B-F043-4FCD-8B3E-818B9703A38B}" presName="Image" presStyleLbl="alignImgPlace1" presStyleIdx="3" presStyleCnt="8" custScaleX="78100" custScaleY="68786" custLinFactNeighborX="-3080">
        <dgm:presLayoutVars>
          <dgm:chMax val="0"/>
          <dgm:chPref val="0"/>
        </dgm:presLayoutVars>
      </dgm:prSet>
      <dgm:spPr>
        <a:blipFill>
          <a:blip xmlns:r="http://schemas.openxmlformats.org/officeDocument/2006/relationships" r:embed="rId7">
            <a:extLst>
              <a:ext uri="{96DAC541-7B7A-43D3-8B79-37D633B846F1}">
                <asvg:svgBlip xmlns:asvg="http://schemas.microsoft.com/office/drawing/2016/SVG/main" r:embed="rId8"/>
              </a:ext>
            </a:extLst>
          </a:blip>
          <a:srcRect/>
          <a:stretch>
            <a:fillRect t="-18000" b="-18000"/>
          </a:stretch>
        </a:blipFill>
        <a:ln>
          <a:noFill/>
        </a:ln>
      </dgm:spPr>
      <dgm:extLst>
        <a:ext uri="{E40237B7-FDA0-4F09-8148-C483321AD2D9}">
          <dgm14:cNvPr xmlns:dgm14="http://schemas.microsoft.com/office/drawing/2010/diagram" id="0" name="" descr="Questions"/>
        </a:ext>
      </dgm:extLst>
    </dgm:pt>
    <dgm:pt modelId="{7B0D8CBC-9D44-4D7A-A2BA-A1D4C57CB7B9}" type="pres">
      <dgm:prSet presAssocID="{5E73A85B-F043-4FCD-8B3E-818B9703A38B}" presName="ChildComposite" presStyleCnt="0"/>
      <dgm:spPr/>
    </dgm:pt>
    <dgm:pt modelId="{5F8C498A-ADC2-4BA2-AF9A-6D6376CAC6E5}" type="pres">
      <dgm:prSet presAssocID="{5E73A85B-F043-4FCD-8B3E-818B9703A38B}" presName="Child" presStyleLbl="node1" presStyleIdx="0" presStyleCnt="0">
        <dgm:presLayoutVars>
          <dgm:chMax val="0"/>
          <dgm:chPref val="0"/>
          <dgm:bulletEnabled val="1"/>
        </dgm:presLayoutVars>
      </dgm:prSet>
      <dgm:spPr/>
    </dgm:pt>
    <dgm:pt modelId="{D0D269BC-846E-4905-822F-F14705F30267}" type="pres">
      <dgm:prSet presAssocID="{5E73A85B-F043-4FCD-8B3E-818B9703A38B}" presName="Parent" presStyleLbl="revTx" presStyleIdx="3" presStyleCnt="8" custLinFactNeighborX="-3080">
        <dgm:presLayoutVars>
          <dgm:chMax val="1"/>
          <dgm:chPref val="0"/>
          <dgm:bulletEnabled val="1"/>
        </dgm:presLayoutVars>
      </dgm:prSet>
      <dgm:spPr/>
    </dgm:pt>
    <dgm:pt modelId="{A363792A-D9DA-4FA5-9B2D-1E579CE7510D}" type="pres">
      <dgm:prSet presAssocID="{B27690CD-66EC-4394-B476-1B8AE6D53087}" presName="sibTrans" presStyleCnt="0"/>
      <dgm:spPr/>
    </dgm:pt>
    <dgm:pt modelId="{A9C187A0-FB00-4F24-B7A4-38293A362C11}" type="pres">
      <dgm:prSet presAssocID="{E345E590-E0C7-4BE4-B174-B050EBCC10D9}" presName="composite" presStyleCnt="0">
        <dgm:presLayoutVars>
          <dgm:chMax val="1"/>
          <dgm:chPref val="1"/>
        </dgm:presLayoutVars>
      </dgm:prSet>
      <dgm:spPr/>
    </dgm:pt>
    <dgm:pt modelId="{57C60AD8-96C4-4F6F-90A0-5FB844780071}" type="pres">
      <dgm:prSet presAssocID="{E345E590-E0C7-4BE4-B174-B050EBCC10D9}" presName="Accent" presStyleLbl="trAlignAcc1" presStyleIdx="4" presStyleCnt="8" custLinFactNeighborX="6237">
        <dgm:presLayoutVars>
          <dgm:chMax val="0"/>
          <dgm:chPref val="0"/>
        </dgm:presLayoutVars>
      </dgm:prSet>
      <dgm:spPr>
        <a:ln>
          <a:solidFill>
            <a:srgbClr val="63B1E5"/>
          </a:solidFill>
        </a:ln>
      </dgm:spPr>
    </dgm:pt>
    <dgm:pt modelId="{D5EA55C8-4763-43A9-8B12-FBE32367D482}" type="pres">
      <dgm:prSet presAssocID="{E345E590-E0C7-4BE4-B174-B050EBCC10D9}" presName="Image" presStyleLbl="alignImgPlace1" presStyleIdx="4" presStyleCnt="8" custScaleX="68786" custScaleY="68786" custLinFactNeighborX="6930">
        <dgm:presLayoutVars>
          <dgm:chMax val="0"/>
          <dgm:chPref val="0"/>
        </dgm:presLayoutVars>
      </dgm:prSet>
      <dgm:spPr>
        <a:blipFill>
          <a:blip xmlns:r="http://schemas.openxmlformats.org/officeDocument/2006/relationships" r:embed="rId9">
            <a:extLst>
              <a:ext uri="{96DAC541-7B7A-43D3-8B79-37D633B846F1}">
                <asvg:svgBlip xmlns:asvg="http://schemas.microsoft.com/office/drawing/2016/SVG/main" r:embed="rId10"/>
              </a:ext>
            </a:extLst>
          </a:blip>
          <a:srcRect/>
          <a:stretch>
            <a:fillRect t="-18000" b="-18000"/>
          </a:stretch>
        </a:blipFill>
        <a:ln>
          <a:noFill/>
        </a:ln>
      </dgm:spPr>
      <dgm:extLst>
        <a:ext uri="{E40237B7-FDA0-4F09-8148-C483321AD2D9}">
          <dgm14:cNvPr xmlns:dgm14="http://schemas.microsoft.com/office/drawing/2010/diagram" id="0" name="" descr="Open book"/>
        </a:ext>
      </dgm:extLst>
    </dgm:pt>
    <dgm:pt modelId="{11EA19FD-1F83-419A-9A8E-7AA689C04662}" type="pres">
      <dgm:prSet presAssocID="{E345E590-E0C7-4BE4-B174-B050EBCC10D9}" presName="ChildComposite" presStyleCnt="0"/>
      <dgm:spPr/>
    </dgm:pt>
    <dgm:pt modelId="{3E42CF71-9657-4519-807A-D07AB358BCF2}" type="pres">
      <dgm:prSet presAssocID="{E345E590-E0C7-4BE4-B174-B050EBCC10D9}" presName="Child" presStyleLbl="node1" presStyleIdx="0" presStyleCnt="0">
        <dgm:presLayoutVars>
          <dgm:chMax val="0"/>
          <dgm:chPref val="0"/>
          <dgm:bulletEnabled val="1"/>
        </dgm:presLayoutVars>
      </dgm:prSet>
      <dgm:spPr/>
    </dgm:pt>
    <dgm:pt modelId="{EA992C5A-D560-4C6E-A54F-07D9C5F5C0D7}" type="pres">
      <dgm:prSet presAssocID="{E345E590-E0C7-4BE4-B174-B050EBCC10D9}" presName="Parent" presStyleLbl="revTx" presStyleIdx="4" presStyleCnt="8" custLinFactNeighborX="6930">
        <dgm:presLayoutVars>
          <dgm:chMax val="1"/>
          <dgm:chPref val="0"/>
          <dgm:bulletEnabled val="1"/>
        </dgm:presLayoutVars>
      </dgm:prSet>
      <dgm:spPr/>
    </dgm:pt>
    <dgm:pt modelId="{5B2C6C50-F3D9-4DFA-9434-D5B0BB4B5835}" type="pres">
      <dgm:prSet presAssocID="{D0BD2428-967F-495D-B475-ACB80DEFBD3B}" presName="sibTrans" presStyleCnt="0"/>
      <dgm:spPr/>
    </dgm:pt>
    <dgm:pt modelId="{8254B9DF-A037-42CA-8D63-5228B29AD299}" type="pres">
      <dgm:prSet presAssocID="{0078DAEF-8270-4B27-9F83-5F56454B5101}" presName="composite" presStyleCnt="0">
        <dgm:presLayoutVars>
          <dgm:chMax val="1"/>
          <dgm:chPref val="1"/>
        </dgm:presLayoutVars>
      </dgm:prSet>
      <dgm:spPr/>
    </dgm:pt>
    <dgm:pt modelId="{580EC978-46BC-4736-A1B5-A2735A7646DA}" type="pres">
      <dgm:prSet presAssocID="{0078DAEF-8270-4B27-9F83-5F56454B5101}" presName="Accent" presStyleLbl="trAlignAcc1" presStyleIdx="5" presStyleCnt="8" custLinFactNeighborX="6930">
        <dgm:presLayoutVars>
          <dgm:chMax val="0"/>
          <dgm:chPref val="0"/>
        </dgm:presLayoutVars>
      </dgm:prSet>
      <dgm:spPr>
        <a:ln>
          <a:solidFill>
            <a:srgbClr val="63B1E5"/>
          </a:solidFill>
        </a:ln>
      </dgm:spPr>
    </dgm:pt>
    <dgm:pt modelId="{E7EB38FC-15A8-455A-83E3-7EF556866838}" type="pres">
      <dgm:prSet presAssocID="{0078DAEF-8270-4B27-9F83-5F56454B5101}" presName="Image" presStyleLbl="alignImgPlace1" presStyleIdx="5" presStyleCnt="8" custScaleX="68786" custScaleY="68786" custLinFactNeighborX="7700">
        <dgm:presLayoutVars>
          <dgm:chMax val="0"/>
          <dgm:chPref val="0"/>
        </dgm:presLayoutVars>
      </dgm:prSet>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t="-18000" b="-18000"/>
          </a:stretch>
        </a:blipFill>
        <a:ln>
          <a:noFill/>
        </a:ln>
      </dgm:spPr>
      <dgm:extLst>
        <a:ext uri="{E40237B7-FDA0-4F09-8148-C483321AD2D9}">
          <dgm14:cNvPr xmlns:dgm14="http://schemas.microsoft.com/office/drawing/2010/diagram" id="0" name="" descr="Playbook"/>
        </a:ext>
      </dgm:extLst>
    </dgm:pt>
    <dgm:pt modelId="{FBB34BEB-248C-4CC7-A27D-D9A17E9E3E09}" type="pres">
      <dgm:prSet presAssocID="{0078DAEF-8270-4B27-9F83-5F56454B5101}" presName="ChildComposite" presStyleCnt="0"/>
      <dgm:spPr/>
    </dgm:pt>
    <dgm:pt modelId="{E3A54CC5-84CA-4827-B12B-A5379B06E714}" type="pres">
      <dgm:prSet presAssocID="{0078DAEF-8270-4B27-9F83-5F56454B5101}" presName="Child" presStyleLbl="node1" presStyleIdx="0" presStyleCnt="0">
        <dgm:presLayoutVars>
          <dgm:chMax val="0"/>
          <dgm:chPref val="0"/>
          <dgm:bulletEnabled val="1"/>
        </dgm:presLayoutVars>
      </dgm:prSet>
      <dgm:spPr/>
    </dgm:pt>
    <dgm:pt modelId="{E20DE4DF-44DD-4CB7-9E85-015D55292837}" type="pres">
      <dgm:prSet presAssocID="{0078DAEF-8270-4B27-9F83-5F56454B5101}" presName="Parent" presStyleLbl="revTx" presStyleIdx="5" presStyleCnt="8" custLinFactNeighborX="7700">
        <dgm:presLayoutVars>
          <dgm:chMax val="1"/>
          <dgm:chPref val="0"/>
          <dgm:bulletEnabled val="1"/>
        </dgm:presLayoutVars>
      </dgm:prSet>
      <dgm:spPr/>
    </dgm:pt>
    <dgm:pt modelId="{8DE73E7F-D994-49DD-A5A6-14FD8C07E2FE}" type="pres">
      <dgm:prSet presAssocID="{2A020410-DECF-4CC9-A4C5-5BBABB167F7B}" presName="sibTrans" presStyleCnt="0"/>
      <dgm:spPr/>
    </dgm:pt>
    <dgm:pt modelId="{C67118FF-CB0F-46BE-8283-34A02D89D7A9}" type="pres">
      <dgm:prSet presAssocID="{2C8198ED-9136-4390-A3C9-62C6BEDCF591}" presName="composite" presStyleCnt="0">
        <dgm:presLayoutVars>
          <dgm:chMax val="1"/>
          <dgm:chPref val="1"/>
        </dgm:presLayoutVars>
      </dgm:prSet>
      <dgm:spPr/>
    </dgm:pt>
    <dgm:pt modelId="{5E8223F7-1BA2-431C-A702-2AF97607AC7C}" type="pres">
      <dgm:prSet presAssocID="{2C8198ED-9136-4390-A3C9-62C6BEDCF591}" presName="Accent" presStyleLbl="trAlignAcc1" presStyleIdx="6" presStyleCnt="8" custLinFactNeighborX="6930">
        <dgm:presLayoutVars>
          <dgm:chMax val="0"/>
          <dgm:chPref val="0"/>
        </dgm:presLayoutVars>
      </dgm:prSet>
      <dgm:spPr>
        <a:ln>
          <a:solidFill>
            <a:srgbClr val="63B1E5"/>
          </a:solidFill>
        </a:ln>
      </dgm:spPr>
    </dgm:pt>
    <dgm:pt modelId="{521A2602-94CE-4DBA-8F8B-684801E76096}" type="pres">
      <dgm:prSet presAssocID="{2C8198ED-9136-4390-A3C9-62C6BEDCF591}" presName="Image" presStyleLbl="alignImgPlace1" presStyleIdx="6" presStyleCnt="8" custScaleX="74122" custScaleY="74123" custLinFactNeighborX="7700">
        <dgm:presLayoutVars>
          <dgm:chMax val="0"/>
          <dgm:chPref val="0"/>
        </dgm:presLayoutVars>
      </dgm:prSet>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t="-9000" b="-9000"/>
          </a:stretch>
        </a:blipFill>
        <a:ln>
          <a:noFill/>
        </a:ln>
      </dgm:spPr>
      <dgm:extLst>
        <a:ext uri="{E40237B7-FDA0-4F09-8148-C483321AD2D9}">
          <dgm14:cNvPr xmlns:dgm14="http://schemas.microsoft.com/office/drawing/2010/diagram" id="0" name="" descr="Lightbulb and gear"/>
        </a:ext>
      </dgm:extLst>
    </dgm:pt>
    <dgm:pt modelId="{ABC49D6E-E3EF-4B1E-94FC-61CE8643CA8B}" type="pres">
      <dgm:prSet presAssocID="{2C8198ED-9136-4390-A3C9-62C6BEDCF591}" presName="ChildComposite" presStyleCnt="0"/>
      <dgm:spPr/>
    </dgm:pt>
    <dgm:pt modelId="{D83CDFFF-B967-4A80-BEF7-13A1A6CB596F}" type="pres">
      <dgm:prSet presAssocID="{2C8198ED-9136-4390-A3C9-62C6BEDCF591}" presName="Child" presStyleLbl="node1" presStyleIdx="0" presStyleCnt="0">
        <dgm:presLayoutVars>
          <dgm:chMax val="0"/>
          <dgm:chPref val="0"/>
          <dgm:bulletEnabled val="1"/>
        </dgm:presLayoutVars>
      </dgm:prSet>
      <dgm:spPr/>
    </dgm:pt>
    <dgm:pt modelId="{D4EF53E1-1721-4AAD-8185-586638F82F08}" type="pres">
      <dgm:prSet presAssocID="{2C8198ED-9136-4390-A3C9-62C6BEDCF591}" presName="Parent" presStyleLbl="revTx" presStyleIdx="6" presStyleCnt="8" custScaleX="111293" custScaleY="109907" custLinFactNeighborX="7700">
        <dgm:presLayoutVars>
          <dgm:chMax val="1"/>
          <dgm:chPref val="0"/>
          <dgm:bulletEnabled val="1"/>
        </dgm:presLayoutVars>
      </dgm:prSet>
      <dgm:spPr/>
    </dgm:pt>
    <dgm:pt modelId="{B2EC98EF-9A43-4A18-97DC-B64E6B4BEDFB}" type="pres">
      <dgm:prSet presAssocID="{8109AA7B-75A1-479B-8E8C-B5C3D47C52BE}" presName="sibTrans" presStyleCnt="0"/>
      <dgm:spPr/>
    </dgm:pt>
    <dgm:pt modelId="{976841A6-81D7-4D77-99CF-D33028F829B6}" type="pres">
      <dgm:prSet presAssocID="{A6BB066E-3011-40B8-9F33-DA212C478A6B}" presName="composite" presStyleCnt="0">
        <dgm:presLayoutVars>
          <dgm:chMax val="1"/>
          <dgm:chPref val="1"/>
        </dgm:presLayoutVars>
      </dgm:prSet>
      <dgm:spPr/>
    </dgm:pt>
    <dgm:pt modelId="{F5BA99BB-1685-4732-AB8F-83C33E898967}" type="pres">
      <dgm:prSet presAssocID="{A6BB066E-3011-40B8-9F33-DA212C478A6B}" presName="Accent" presStyleLbl="trAlignAcc1" presStyleIdx="7" presStyleCnt="8" custLinFactNeighborX="4317">
        <dgm:presLayoutVars>
          <dgm:chMax val="0"/>
          <dgm:chPref val="0"/>
        </dgm:presLayoutVars>
      </dgm:prSet>
      <dgm:spPr>
        <a:ln>
          <a:solidFill>
            <a:srgbClr val="63B1E5"/>
          </a:solidFill>
        </a:ln>
      </dgm:spPr>
    </dgm:pt>
    <dgm:pt modelId="{BDE5818C-C57A-4049-9F32-2A60E2732AFF}" type="pres">
      <dgm:prSet presAssocID="{A6BB066E-3011-40B8-9F33-DA212C478A6B}" presName="Image" presStyleLbl="alignImgPlace1" presStyleIdx="7" presStyleCnt="8" custScaleX="74438" custScaleY="74438" custLinFactNeighborX="6160">
        <dgm:presLayoutVars>
          <dgm:chMax val="0"/>
          <dgm:chPref val="0"/>
        </dgm:presLayoutVars>
      </dgm:prSet>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t="-9000" b="-9000"/>
          </a:stretch>
        </a:blipFill>
        <a:ln>
          <a:noFill/>
        </a:ln>
      </dgm:spPr>
      <dgm:extLst>
        <a:ext uri="{E40237B7-FDA0-4F09-8148-C483321AD2D9}">
          <dgm14:cNvPr xmlns:dgm14="http://schemas.microsoft.com/office/drawing/2010/diagram" id="0" name="" descr="Money"/>
        </a:ext>
      </dgm:extLst>
    </dgm:pt>
    <dgm:pt modelId="{514015E6-B3DA-4339-AC59-1313ED073C60}" type="pres">
      <dgm:prSet presAssocID="{A6BB066E-3011-40B8-9F33-DA212C478A6B}" presName="ChildComposite" presStyleCnt="0"/>
      <dgm:spPr/>
    </dgm:pt>
    <dgm:pt modelId="{1A03A7E1-3EE3-4EC5-B799-375969F82720}" type="pres">
      <dgm:prSet presAssocID="{A6BB066E-3011-40B8-9F33-DA212C478A6B}" presName="Child" presStyleLbl="node1" presStyleIdx="0" presStyleCnt="0">
        <dgm:presLayoutVars>
          <dgm:chMax val="0"/>
          <dgm:chPref val="0"/>
          <dgm:bulletEnabled val="1"/>
        </dgm:presLayoutVars>
      </dgm:prSet>
      <dgm:spPr/>
    </dgm:pt>
    <dgm:pt modelId="{BA65A644-D666-45B6-AB9B-2E9D2FF0E493}" type="pres">
      <dgm:prSet presAssocID="{A6BB066E-3011-40B8-9F33-DA212C478A6B}" presName="Parent" presStyleLbl="revTx" presStyleIdx="7" presStyleCnt="8" custLinFactNeighborX="7700">
        <dgm:presLayoutVars>
          <dgm:chMax val="1"/>
          <dgm:chPref val="0"/>
          <dgm:bulletEnabled val="1"/>
        </dgm:presLayoutVars>
      </dgm:prSet>
      <dgm:spPr/>
    </dgm:pt>
  </dgm:ptLst>
  <dgm:cxnLst>
    <dgm:cxn modelId="{B6FBF300-8A5B-4C1B-981C-6C5E70904522}" srcId="{46FA4AAE-ADE3-48E7-B087-CC68198A2160}" destId="{2C8198ED-9136-4390-A3C9-62C6BEDCF591}" srcOrd="6" destOrd="0" parTransId="{234E7E4A-4195-46A2-A8C3-FF6FB4AA96E4}" sibTransId="{8109AA7B-75A1-479B-8E8C-B5C3D47C52BE}"/>
    <dgm:cxn modelId="{EF3E3607-044D-40CE-92CD-5FE96F1D85F7}" type="presOf" srcId="{E345E590-E0C7-4BE4-B174-B050EBCC10D9}" destId="{EA992C5A-D560-4C6E-A54F-07D9C5F5C0D7}" srcOrd="0" destOrd="0" presId="urn:microsoft.com/office/officeart/2008/layout/CaptionedPictures"/>
    <dgm:cxn modelId="{9DE1091B-225E-4ED6-ABC6-57855C3122D9}" type="presOf" srcId="{A6BB066E-3011-40B8-9F33-DA212C478A6B}" destId="{BA65A644-D666-45B6-AB9B-2E9D2FF0E493}" srcOrd="0" destOrd="0" presId="urn:microsoft.com/office/officeart/2008/layout/CaptionedPictures"/>
    <dgm:cxn modelId="{3F4D7E2E-0F5A-4D79-8B66-4522BD4AF6A5}" type="presOf" srcId="{46FA4AAE-ADE3-48E7-B087-CC68198A2160}" destId="{7046E838-026B-45A6-89AE-0CDD65281CAF}" srcOrd="0" destOrd="0" presId="urn:microsoft.com/office/officeart/2008/layout/CaptionedPictures"/>
    <dgm:cxn modelId="{78184E39-D919-4090-80AF-BB15FC4D8FD8}" srcId="{46FA4AAE-ADE3-48E7-B087-CC68198A2160}" destId="{A6BB066E-3011-40B8-9F33-DA212C478A6B}" srcOrd="7" destOrd="0" parTransId="{B8473E1F-8432-4A80-BF9B-695C8BE89C64}" sibTransId="{589D8AA0-CF40-4095-BD20-3AA2B77C7697}"/>
    <dgm:cxn modelId="{82A4865B-17CE-4320-BC6C-88524E7F3963}" srcId="{46FA4AAE-ADE3-48E7-B087-CC68198A2160}" destId="{98986619-22F8-4FAB-BD2F-01BF35A97BFE}" srcOrd="2" destOrd="0" parTransId="{F599E228-A74F-4E2A-B330-4647D2C384D7}" sibTransId="{4B43CB61-54B0-48E4-A6E0-72BE622C57CE}"/>
    <dgm:cxn modelId="{14D49E69-F1C1-464E-908A-DC477675FF2F}" type="presOf" srcId="{98986619-22F8-4FAB-BD2F-01BF35A97BFE}" destId="{CA53070F-B721-42A0-87BC-5E34236352F8}" srcOrd="0" destOrd="0" presId="urn:microsoft.com/office/officeart/2008/layout/CaptionedPictures"/>
    <dgm:cxn modelId="{26B56F6E-33D0-4AA9-B342-26CB3831EF27}" srcId="{46FA4AAE-ADE3-48E7-B087-CC68198A2160}" destId="{E345E590-E0C7-4BE4-B174-B050EBCC10D9}" srcOrd="4" destOrd="0" parTransId="{A88ECAAC-BC79-451B-A015-A8BD64F14DB6}" sibTransId="{D0BD2428-967F-495D-B475-ACB80DEFBD3B}"/>
    <dgm:cxn modelId="{3CFB8352-988F-4753-BAA8-9F2281F27DAB}" type="presOf" srcId="{1B423A2C-8304-42CC-83A3-382377770D47}" destId="{28DD95E9-B3B1-4521-BCD1-74E28F039BC8}" srcOrd="0" destOrd="0" presId="urn:microsoft.com/office/officeart/2008/layout/CaptionedPictures"/>
    <dgm:cxn modelId="{24C1ED56-4C58-431B-9832-66A5E9DF5B47}" srcId="{46FA4AAE-ADE3-48E7-B087-CC68198A2160}" destId="{5E73A85B-F043-4FCD-8B3E-818B9703A38B}" srcOrd="3" destOrd="0" parTransId="{BBFC3257-2BB5-4480-9F03-6B6E04BE0423}" sibTransId="{B27690CD-66EC-4394-B476-1B8AE6D53087}"/>
    <dgm:cxn modelId="{680F0C83-4B89-44DF-9182-E0361EFEFF1A}" srcId="{46FA4AAE-ADE3-48E7-B087-CC68198A2160}" destId="{1C829EC4-9127-4088-A7C3-4435E4D41BD6}" srcOrd="1" destOrd="0" parTransId="{AEEBBD9D-40DD-4C48-86A1-06EB643F003C}" sibTransId="{C5854932-8D0F-4D19-9C9A-21CEEC067800}"/>
    <dgm:cxn modelId="{AEEB1399-F969-4A3D-BAC8-7F8194E6FCDA}" type="presOf" srcId="{5E73A85B-F043-4FCD-8B3E-818B9703A38B}" destId="{D0D269BC-846E-4905-822F-F14705F30267}" srcOrd="0" destOrd="0" presId="urn:microsoft.com/office/officeart/2008/layout/CaptionedPictures"/>
    <dgm:cxn modelId="{BE14B99D-DF6C-4FD0-B0BF-23E4A4BE7DA7}" type="presOf" srcId="{2C8198ED-9136-4390-A3C9-62C6BEDCF591}" destId="{D4EF53E1-1721-4AAD-8185-586638F82F08}" srcOrd="0" destOrd="0" presId="urn:microsoft.com/office/officeart/2008/layout/CaptionedPictures"/>
    <dgm:cxn modelId="{CA62C4A9-9F82-4939-9FA2-A24DFC19F826}" type="presOf" srcId="{1C829EC4-9127-4088-A7C3-4435E4D41BD6}" destId="{C4AC6EDA-ED6E-4382-9135-30509037D56D}" srcOrd="0" destOrd="0" presId="urn:microsoft.com/office/officeart/2008/layout/CaptionedPictures"/>
    <dgm:cxn modelId="{E77FA5B1-0D54-48CD-A44A-ECBFB4D147AB}" srcId="{46FA4AAE-ADE3-48E7-B087-CC68198A2160}" destId="{1B423A2C-8304-42CC-83A3-382377770D47}" srcOrd="0" destOrd="0" parTransId="{EE105097-4C04-45AF-9B11-2D0F843C39E7}" sibTransId="{A9E767A0-1AC4-42FF-8312-7B3C1645F251}"/>
    <dgm:cxn modelId="{0DEA74DA-A5B6-4866-BE50-7AC4597EA560}" srcId="{46FA4AAE-ADE3-48E7-B087-CC68198A2160}" destId="{0078DAEF-8270-4B27-9F83-5F56454B5101}" srcOrd="5" destOrd="0" parTransId="{4A39EB4D-F42E-4EBE-B0E3-AA13E45A0D09}" sibTransId="{2A020410-DECF-4CC9-A4C5-5BBABB167F7B}"/>
    <dgm:cxn modelId="{D5DC06E0-CC56-4D9D-9B9E-7EE30992E843}" type="presOf" srcId="{0078DAEF-8270-4B27-9F83-5F56454B5101}" destId="{E20DE4DF-44DD-4CB7-9E85-015D55292837}" srcOrd="0" destOrd="0" presId="urn:microsoft.com/office/officeart/2008/layout/CaptionedPictures"/>
    <dgm:cxn modelId="{097E594F-1D8D-438B-B2D0-435A2581F05B}" type="presParOf" srcId="{7046E838-026B-45A6-89AE-0CDD65281CAF}" destId="{7F5AA8BB-6673-4D1F-99AC-3DF6271AA28B}" srcOrd="0" destOrd="0" presId="urn:microsoft.com/office/officeart/2008/layout/CaptionedPictures"/>
    <dgm:cxn modelId="{7BB46ABF-E9A9-49B4-9E55-68A38D5DEF28}" type="presParOf" srcId="{7F5AA8BB-6673-4D1F-99AC-3DF6271AA28B}" destId="{F0AD460B-7D6C-4480-9820-930DA46196F1}" srcOrd="0" destOrd="0" presId="urn:microsoft.com/office/officeart/2008/layout/CaptionedPictures"/>
    <dgm:cxn modelId="{01641F7C-9F13-493C-BACC-CE30CB590F63}" type="presParOf" srcId="{7F5AA8BB-6673-4D1F-99AC-3DF6271AA28B}" destId="{7E3DCFDB-6C59-4B99-9B52-3A9E22793B23}" srcOrd="1" destOrd="0" presId="urn:microsoft.com/office/officeart/2008/layout/CaptionedPictures"/>
    <dgm:cxn modelId="{50DEFAE7-E85A-4508-B2C6-7540CB027550}" type="presParOf" srcId="{7F5AA8BB-6673-4D1F-99AC-3DF6271AA28B}" destId="{568D6AA4-C531-46AA-B23F-BC8E03F63BF3}" srcOrd="2" destOrd="0" presId="urn:microsoft.com/office/officeart/2008/layout/CaptionedPictures"/>
    <dgm:cxn modelId="{9AE11622-E856-4956-B474-58967A46D069}" type="presParOf" srcId="{568D6AA4-C531-46AA-B23F-BC8E03F63BF3}" destId="{DB047F90-7CE0-4A7A-BB42-A5CE56C98B41}" srcOrd="0" destOrd="0" presId="urn:microsoft.com/office/officeart/2008/layout/CaptionedPictures"/>
    <dgm:cxn modelId="{09A44DA2-FA1B-48FC-8590-25E28E807AC2}" type="presParOf" srcId="{568D6AA4-C531-46AA-B23F-BC8E03F63BF3}" destId="{28DD95E9-B3B1-4521-BCD1-74E28F039BC8}" srcOrd="1" destOrd="0" presId="urn:microsoft.com/office/officeart/2008/layout/CaptionedPictures"/>
    <dgm:cxn modelId="{82AA0744-ECCE-41F5-AFAD-75CC13FC0125}" type="presParOf" srcId="{7046E838-026B-45A6-89AE-0CDD65281CAF}" destId="{3B7BC0D2-616C-4C23-8907-32CF546137AC}" srcOrd="1" destOrd="0" presId="urn:microsoft.com/office/officeart/2008/layout/CaptionedPictures"/>
    <dgm:cxn modelId="{71BA2C68-7E0D-4587-B28F-118E460ADDBC}" type="presParOf" srcId="{7046E838-026B-45A6-89AE-0CDD65281CAF}" destId="{BB5DEEF4-1DB3-4F0A-8062-FB3C8CDDE8FF}" srcOrd="2" destOrd="0" presId="urn:microsoft.com/office/officeart/2008/layout/CaptionedPictures"/>
    <dgm:cxn modelId="{7E393B9B-99A4-4C1C-8C46-F4C99E066C6A}" type="presParOf" srcId="{BB5DEEF4-1DB3-4F0A-8062-FB3C8CDDE8FF}" destId="{82F1E8E6-0B9F-4954-9E03-C0053035D91A}" srcOrd="0" destOrd="0" presId="urn:microsoft.com/office/officeart/2008/layout/CaptionedPictures"/>
    <dgm:cxn modelId="{F5DAB35D-DE11-4453-B176-E913D6B3A5CD}" type="presParOf" srcId="{BB5DEEF4-1DB3-4F0A-8062-FB3C8CDDE8FF}" destId="{051E35C0-80E3-4E57-BC81-F8BCEBE7B40B}" srcOrd="1" destOrd="0" presId="urn:microsoft.com/office/officeart/2008/layout/CaptionedPictures"/>
    <dgm:cxn modelId="{129E1A85-A31A-4123-A9AD-3B55230A525E}" type="presParOf" srcId="{BB5DEEF4-1DB3-4F0A-8062-FB3C8CDDE8FF}" destId="{4BF2ED7C-5D64-4EBE-8C73-81B1BB95D70F}" srcOrd="2" destOrd="0" presId="urn:microsoft.com/office/officeart/2008/layout/CaptionedPictures"/>
    <dgm:cxn modelId="{EF752A3F-2CA9-434A-BE44-D95817B8278D}" type="presParOf" srcId="{4BF2ED7C-5D64-4EBE-8C73-81B1BB95D70F}" destId="{53C9D76A-8259-4DDB-B4A8-E5974D4716C7}" srcOrd="0" destOrd="0" presId="urn:microsoft.com/office/officeart/2008/layout/CaptionedPictures"/>
    <dgm:cxn modelId="{FC484C45-2703-4977-BCFB-DF8BF7C1DC46}" type="presParOf" srcId="{4BF2ED7C-5D64-4EBE-8C73-81B1BB95D70F}" destId="{C4AC6EDA-ED6E-4382-9135-30509037D56D}" srcOrd="1" destOrd="0" presId="urn:microsoft.com/office/officeart/2008/layout/CaptionedPictures"/>
    <dgm:cxn modelId="{31B081B7-A67A-4C7E-8180-A0E8159EE6EB}" type="presParOf" srcId="{7046E838-026B-45A6-89AE-0CDD65281CAF}" destId="{3E67F4B6-D387-4E27-8229-E3B370089ADC}" srcOrd="3" destOrd="0" presId="urn:microsoft.com/office/officeart/2008/layout/CaptionedPictures"/>
    <dgm:cxn modelId="{884015DF-3D52-400B-8CE2-F8E6CB933272}" type="presParOf" srcId="{7046E838-026B-45A6-89AE-0CDD65281CAF}" destId="{F4E28F9E-996B-477A-8600-C4232D855FDE}" srcOrd="4" destOrd="0" presId="urn:microsoft.com/office/officeart/2008/layout/CaptionedPictures"/>
    <dgm:cxn modelId="{A1F2871A-E5B3-47DE-AF94-7260900173E8}" type="presParOf" srcId="{F4E28F9E-996B-477A-8600-C4232D855FDE}" destId="{4B49F8C6-5EB0-4214-9BF7-2BDCFD5C1EF2}" srcOrd="0" destOrd="0" presId="urn:microsoft.com/office/officeart/2008/layout/CaptionedPictures"/>
    <dgm:cxn modelId="{76277435-AA24-49BB-8F63-7373BDDE92EA}" type="presParOf" srcId="{F4E28F9E-996B-477A-8600-C4232D855FDE}" destId="{1B65AE3F-9D88-4417-9B65-BEC3034AEE67}" srcOrd="1" destOrd="0" presId="urn:microsoft.com/office/officeart/2008/layout/CaptionedPictures"/>
    <dgm:cxn modelId="{ADD0C994-EA22-46C5-B837-0774B75A5BB2}" type="presParOf" srcId="{F4E28F9E-996B-477A-8600-C4232D855FDE}" destId="{393A0E1B-EE46-4E3D-B5D8-4B3A12C178F8}" srcOrd="2" destOrd="0" presId="urn:microsoft.com/office/officeart/2008/layout/CaptionedPictures"/>
    <dgm:cxn modelId="{DF3047E2-41C6-4DCB-B736-C57C66A5BA8D}" type="presParOf" srcId="{393A0E1B-EE46-4E3D-B5D8-4B3A12C178F8}" destId="{1E7F7CD6-2B44-4453-9543-0827D1B0AE82}" srcOrd="0" destOrd="0" presId="urn:microsoft.com/office/officeart/2008/layout/CaptionedPictures"/>
    <dgm:cxn modelId="{5CFF6BCA-F0DA-46B6-B877-D2A5920E2E1D}" type="presParOf" srcId="{393A0E1B-EE46-4E3D-B5D8-4B3A12C178F8}" destId="{CA53070F-B721-42A0-87BC-5E34236352F8}" srcOrd="1" destOrd="0" presId="urn:microsoft.com/office/officeart/2008/layout/CaptionedPictures"/>
    <dgm:cxn modelId="{30F6DD4B-CBDD-4115-BB73-100261ED76CC}" type="presParOf" srcId="{7046E838-026B-45A6-89AE-0CDD65281CAF}" destId="{F14DB444-766D-456D-8F31-2B06004ADA76}" srcOrd="5" destOrd="0" presId="urn:microsoft.com/office/officeart/2008/layout/CaptionedPictures"/>
    <dgm:cxn modelId="{F8DFC5D8-57A0-4003-AE37-0D303213EF05}" type="presParOf" srcId="{7046E838-026B-45A6-89AE-0CDD65281CAF}" destId="{0DEA9726-71B0-4E87-ADE2-FA916732D7DD}" srcOrd="6" destOrd="0" presId="urn:microsoft.com/office/officeart/2008/layout/CaptionedPictures"/>
    <dgm:cxn modelId="{49BC3685-1133-4AAF-B27D-CB8FE222FD1A}" type="presParOf" srcId="{0DEA9726-71B0-4E87-ADE2-FA916732D7DD}" destId="{7AAE5BCE-1889-4108-8B4C-43378D8E26A1}" srcOrd="0" destOrd="0" presId="urn:microsoft.com/office/officeart/2008/layout/CaptionedPictures"/>
    <dgm:cxn modelId="{74FF6EF5-B625-4ED4-87F7-33159B6822E6}" type="presParOf" srcId="{0DEA9726-71B0-4E87-ADE2-FA916732D7DD}" destId="{FE567547-FD20-4481-A65A-D3C7CB655D4B}" srcOrd="1" destOrd="0" presId="urn:microsoft.com/office/officeart/2008/layout/CaptionedPictures"/>
    <dgm:cxn modelId="{D491BFE9-363A-4F1D-A7D8-224960097396}" type="presParOf" srcId="{0DEA9726-71B0-4E87-ADE2-FA916732D7DD}" destId="{7B0D8CBC-9D44-4D7A-A2BA-A1D4C57CB7B9}" srcOrd="2" destOrd="0" presId="urn:microsoft.com/office/officeart/2008/layout/CaptionedPictures"/>
    <dgm:cxn modelId="{ED41276B-AFBC-494A-B803-9DCFD6064654}" type="presParOf" srcId="{7B0D8CBC-9D44-4D7A-A2BA-A1D4C57CB7B9}" destId="{5F8C498A-ADC2-4BA2-AF9A-6D6376CAC6E5}" srcOrd="0" destOrd="0" presId="urn:microsoft.com/office/officeart/2008/layout/CaptionedPictures"/>
    <dgm:cxn modelId="{16113B8D-6058-43EC-B4C9-47A86D7AC106}" type="presParOf" srcId="{7B0D8CBC-9D44-4D7A-A2BA-A1D4C57CB7B9}" destId="{D0D269BC-846E-4905-822F-F14705F30267}" srcOrd="1" destOrd="0" presId="urn:microsoft.com/office/officeart/2008/layout/CaptionedPictures"/>
    <dgm:cxn modelId="{F9239FB5-5622-47C4-9F91-F1C029F09B20}" type="presParOf" srcId="{7046E838-026B-45A6-89AE-0CDD65281CAF}" destId="{A363792A-D9DA-4FA5-9B2D-1E579CE7510D}" srcOrd="7" destOrd="0" presId="urn:microsoft.com/office/officeart/2008/layout/CaptionedPictures"/>
    <dgm:cxn modelId="{7DB3ACAB-E273-4572-9DB7-0580619C0D2D}" type="presParOf" srcId="{7046E838-026B-45A6-89AE-0CDD65281CAF}" destId="{A9C187A0-FB00-4F24-B7A4-38293A362C11}" srcOrd="8" destOrd="0" presId="urn:microsoft.com/office/officeart/2008/layout/CaptionedPictures"/>
    <dgm:cxn modelId="{DEF9C348-F2E8-49A4-900E-8522539EA5CE}" type="presParOf" srcId="{A9C187A0-FB00-4F24-B7A4-38293A362C11}" destId="{57C60AD8-96C4-4F6F-90A0-5FB844780071}" srcOrd="0" destOrd="0" presId="urn:microsoft.com/office/officeart/2008/layout/CaptionedPictures"/>
    <dgm:cxn modelId="{75562395-12E8-48C4-9F29-FC251F804A6C}" type="presParOf" srcId="{A9C187A0-FB00-4F24-B7A4-38293A362C11}" destId="{D5EA55C8-4763-43A9-8B12-FBE32367D482}" srcOrd="1" destOrd="0" presId="urn:microsoft.com/office/officeart/2008/layout/CaptionedPictures"/>
    <dgm:cxn modelId="{8DBBA671-EBDA-4BBA-9BB4-878CA9B15B71}" type="presParOf" srcId="{A9C187A0-FB00-4F24-B7A4-38293A362C11}" destId="{11EA19FD-1F83-419A-9A8E-7AA689C04662}" srcOrd="2" destOrd="0" presId="urn:microsoft.com/office/officeart/2008/layout/CaptionedPictures"/>
    <dgm:cxn modelId="{CB829751-34AF-4651-B2E3-EC0E25111420}" type="presParOf" srcId="{11EA19FD-1F83-419A-9A8E-7AA689C04662}" destId="{3E42CF71-9657-4519-807A-D07AB358BCF2}" srcOrd="0" destOrd="0" presId="urn:microsoft.com/office/officeart/2008/layout/CaptionedPictures"/>
    <dgm:cxn modelId="{18637B53-7E16-4270-8DE2-21BB9B3897A0}" type="presParOf" srcId="{11EA19FD-1F83-419A-9A8E-7AA689C04662}" destId="{EA992C5A-D560-4C6E-A54F-07D9C5F5C0D7}" srcOrd="1" destOrd="0" presId="urn:microsoft.com/office/officeart/2008/layout/CaptionedPictures"/>
    <dgm:cxn modelId="{E2512FCD-C6BB-4CA4-8579-44B896AFBA5F}" type="presParOf" srcId="{7046E838-026B-45A6-89AE-0CDD65281CAF}" destId="{5B2C6C50-F3D9-4DFA-9434-D5B0BB4B5835}" srcOrd="9" destOrd="0" presId="urn:microsoft.com/office/officeart/2008/layout/CaptionedPictures"/>
    <dgm:cxn modelId="{DC76934A-2A19-4F00-9ED4-4F605E787485}" type="presParOf" srcId="{7046E838-026B-45A6-89AE-0CDD65281CAF}" destId="{8254B9DF-A037-42CA-8D63-5228B29AD299}" srcOrd="10" destOrd="0" presId="urn:microsoft.com/office/officeart/2008/layout/CaptionedPictures"/>
    <dgm:cxn modelId="{C1DC9B9E-73E8-447E-8ED1-F17BF6B10D18}" type="presParOf" srcId="{8254B9DF-A037-42CA-8D63-5228B29AD299}" destId="{580EC978-46BC-4736-A1B5-A2735A7646DA}" srcOrd="0" destOrd="0" presId="urn:microsoft.com/office/officeart/2008/layout/CaptionedPictures"/>
    <dgm:cxn modelId="{A22E9D04-05B7-4B4D-B006-90F3EA329E57}" type="presParOf" srcId="{8254B9DF-A037-42CA-8D63-5228B29AD299}" destId="{E7EB38FC-15A8-455A-83E3-7EF556866838}" srcOrd="1" destOrd="0" presId="urn:microsoft.com/office/officeart/2008/layout/CaptionedPictures"/>
    <dgm:cxn modelId="{E499B74C-EC2D-45EB-BBD0-4C846180C149}" type="presParOf" srcId="{8254B9DF-A037-42CA-8D63-5228B29AD299}" destId="{FBB34BEB-248C-4CC7-A27D-D9A17E9E3E09}" srcOrd="2" destOrd="0" presId="urn:microsoft.com/office/officeart/2008/layout/CaptionedPictures"/>
    <dgm:cxn modelId="{8FE68B74-C010-4BBD-817D-4BF3E37A2B13}" type="presParOf" srcId="{FBB34BEB-248C-4CC7-A27D-D9A17E9E3E09}" destId="{E3A54CC5-84CA-4827-B12B-A5379B06E714}" srcOrd="0" destOrd="0" presId="urn:microsoft.com/office/officeart/2008/layout/CaptionedPictures"/>
    <dgm:cxn modelId="{D7ADE4AA-5420-4D68-9F13-94DD94E9546D}" type="presParOf" srcId="{FBB34BEB-248C-4CC7-A27D-D9A17E9E3E09}" destId="{E20DE4DF-44DD-4CB7-9E85-015D55292837}" srcOrd="1" destOrd="0" presId="urn:microsoft.com/office/officeart/2008/layout/CaptionedPictures"/>
    <dgm:cxn modelId="{09B793A9-51B6-4D8C-9FD7-314E37F086A0}" type="presParOf" srcId="{7046E838-026B-45A6-89AE-0CDD65281CAF}" destId="{8DE73E7F-D994-49DD-A5A6-14FD8C07E2FE}" srcOrd="11" destOrd="0" presId="urn:microsoft.com/office/officeart/2008/layout/CaptionedPictures"/>
    <dgm:cxn modelId="{FDA48023-54E7-4CB6-9652-3F317AF00FA2}" type="presParOf" srcId="{7046E838-026B-45A6-89AE-0CDD65281CAF}" destId="{C67118FF-CB0F-46BE-8283-34A02D89D7A9}" srcOrd="12" destOrd="0" presId="urn:microsoft.com/office/officeart/2008/layout/CaptionedPictures"/>
    <dgm:cxn modelId="{8E0770F3-1105-4749-AB1D-4B535C4CDCC2}" type="presParOf" srcId="{C67118FF-CB0F-46BE-8283-34A02D89D7A9}" destId="{5E8223F7-1BA2-431C-A702-2AF97607AC7C}" srcOrd="0" destOrd="0" presId="urn:microsoft.com/office/officeart/2008/layout/CaptionedPictures"/>
    <dgm:cxn modelId="{37D9B6B9-8A7F-47F9-B5D9-64D57CDF2258}" type="presParOf" srcId="{C67118FF-CB0F-46BE-8283-34A02D89D7A9}" destId="{521A2602-94CE-4DBA-8F8B-684801E76096}" srcOrd="1" destOrd="0" presId="urn:microsoft.com/office/officeart/2008/layout/CaptionedPictures"/>
    <dgm:cxn modelId="{630C232A-B5B1-4859-B143-56588957B5DB}" type="presParOf" srcId="{C67118FF-CB0F-46BE-8283-34A02D89D7A9}" destId="{ABC49D6E-E3EF-4B1E-94FC-61CE8643CA8B}" srcOrd="2" destOrd="0" presId="urn:microsoft.com/office/officeart/2008/layout/CaptionedPictures"/>
    <dgm:cxn modelId="{D4B0199C-6CF8-451B-A498-343E0E0FF2BF}" type="presParOf" srcId="{ABC49D6E-E3EF-4B1E-94FC-61CE8643CA8B}" destId="{D83CDFFF-B967-4A80-BEF7-13A1A6CB596F}" srcOrd="0" destOrd="0" presId="urn:microsoft.com/office/officeart/2008/layout/CaptionedPictures"/>
    <dgm:cxn modelId="{D91AC17D-318C-488A-9354-0EDB2C1289D0}" type="presParOf" srcId="{ABC49D6E-E3EF-4B1E-94FC-61CE8643CA8B}" destId="{D4EF53E1-1721-4AAD-8185-586638F82F08}" srcOrd="1" destOrd="0" presId="urn:microsoft.com/office/officeart/2008/layout/CaptionedPictures"/>
    <dgm:cxn modelId="{56F0C582-213D-4050-ABDC-46F137CACE26}" type="presParOf" srcId="{7046E838-026B-45A6-89AE-0CDD65281CAF}" destId="{B2EC98EF-9A43-4A18-97DC-B64E6B4BEDFB}" srcOrd="13" destOrd="0" presId="urn:microsoft.com/office/officeart/2008/layout/CaptionedPictures"/>
    <dgm:cxn modelId="{BBB79F68-D756-4941-A6C6-0D3DFE525F6C}" type="presParOf" srcId="{7046E838-026B-45A6-89AE-0CDD65281CAF}" destId="{976841A6-81D7-4D77-99CF-D33028F829B6}" srcOrd="14" destOrd="0" presId="urn:microsoft.com/office/officeart/2008/layout/CaptionedPictures"/>
    <dgm:cxn modelId="{85975A64-2072-4EEB-97FB-BE190CA06608}" type="presParOf" srcId="{976841A6-81D7-4D77-99CF-D33028F829B6}" destId="{F5BA99BB-1685-4732-AB8F-83C33E898967}" srcOrd="0" destOrd="0" presId="urn:microsoft.com/office/officeart/2008/layout/CaptionedPictures"/>
    <dgm:cxn modelId="{7C8C574F-F09D-48DA-B6D5-A2F94B160E1B}" type="presParOf" srcId="{976841A6-81D7-4D77-99CF-D33028F829B6}" destId="{BDE5818C-C57A-4049-9F32-2A60E2732AFF}" srcOrd="1" destOrd="0" presId="urn:microsoft.com/office/officeart/2008/layout/CaptionedPictures"/>
    <dgm:cxn modelId="{8EC2A60A-07D3-4779-886C-52A71C11F71D}" type="presParOf" srcId="{976841A6-81D7-4D77-99CF-D33028F829B6}" destId="{514015E6-B3DA-4339-AC59-1313ED073C60}" srcOrd="2" destOrd="0" presId="urn:microsoft.com/office/officeart/2008/layout/CaptionedPictures"/>
    <dgm:cxn modelId="{F300BD45-D7FA-4298-89D5-2CA5A602F5AC}" type="presParOf" srcId="{514015E6-B3DA-4339-AC59-1313ED073C60}" destId="{1A03A7E1-3EE3-4EC5-B799-375969F82720}" srcOrd="0" destOrd="0" presId="urn:microsoft.com/office/officeart/2008/layout/CaptionedPictures"/>
    <dgm:cxn modelId="{5ABDD415-B852-4281-BF9A-A18360C9B560}" type="presParOf" srcId="{514015E6-B3DA-4339-AC59-1313ED073C60}" destId="{BA65A644-D666-45B6-AB9B-2E9D2FF0E493}" srcOrd="1" destOrd="0" presId="urn:microsoft.com/office/officeart/2008/layout/CaptionedPictur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FC21-3D46-4DE5-B8D8-2B6CA2B2C446}">
      <dsp:nvSpPr>
        <dsp:cNvPr id="0" name=""/>
        <dsp:cNvSpPr/>
      </dsp:nvSpPr>
      <dsp:spPr>
        <a:xfrm rot="10800000">
          <a:off x="1336078" y="1175"/>
          <a:ext cx="4744912" cy="563726"/>
        </a:xfrm>
        <a:prstGeom prst="homePlate">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588"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rgbClr val="005A8B"/>
              </a:solidFill>
              <a:latin typeface="+mj-lt"/>
            </a:rPr>
            <a:t>Equity</a:t>
          </a:r>
        </a:p>
      </dsp:txBody>
      <dsp:txXfrm rot="10800000">
        <a:off x="1477009" y="1175"/>
        <a:ext cx="4603981" cy="563726"/>
      </dsp:txXfrm>
    </dsp:sp>
    <dsp:sp modelId="{3FC9D5A7-63E1-4BA4-8605-74898AE4A97E}">
      <dsp:nvSpPr>
        <dsp:cNvPr id="0" name=""/>
        <dsp:cNvSpPr/>
      </dsp:nvSpPr>
      <dsp:spPr>
        <a:xfrm>
          <a:off x="1054215" y="1175"/>
          <a:ext cx="563726" cy="56372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32731AB3-05B4-4410-A2F2-A6A8622A695B}">
      <dsp:nvSpPr>
        <dsp:cNvPr id="0" name=""/>
        <dsp:cNvSpPr/>
      </dsp:nvSpPr>
      <dsp:spPr>
        <a:xfrm rot="10800000">
          <a:off x="1336078" y="733179"/>
          <a:ext cx="4744912" cy="563726"/>
        </a:xfrm>
        <a:prstGeom prst="homePlate">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588"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rgbClr val="005A8B"/>
              </a:solidFill>
              <a:latin typeface="+mj-lt"/>
            </a:rPr>
            <a:t>Recovery &amp; Resilience</a:t>
          </a:r>
        </a:p>
      </dsp:txBody>
      <dsp:txXfrm rot="10800000">
        <a:off x="1477009" y="733179"/>
        <a:ext cx="4603981" cy="563726"/>
      </dsp:txXfrm>
    </dsp:sp>
    <dsp:sp modelId="{FC42B274-FE50-4354-8E64-4CB6E14B1647}">
      <dsp:nvSpPr>
        <dsp:cNvPr id="0" name=""/>
        <dsp:cNvSpPr/>
      </dsp:nvSpPr>
      <dsp:spPr>
        <a:xfrm>
          <a:off x="1054215" y="733179"/>
          <a:ext cx="563726" cy="56372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57F9CA54-0D05-469C-AF31-35898D387D1A}">
      <dsp:nvSpPr>
        <dsp:cNvPr id="0" name=""/>
        <dsp:cNvSpPr/>
      </dsp:nvSpPr>
      <dsp:spPr>
        <a:xfrm rot="10800000">
          <a:off x="1336078" y="1465182"/>
          <a:ext cx="4744912" cy="563726"/>
        </a:xfrm>
        <a:prstGeom prst="homePlate">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588"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rgbClr val="005A8B"/>
              </a:solidFill>
              <a:latin typeface="+mj-lt"/>
            </a:rPr>
            <a:t>Workforce Development</a:t>
          </a:r>
        </a:p>
      </dsp:txBody>
      <dsp:txXfrm rot="10800000">
        <a:off x="1477009" y="1465182"/>
        <a:ext cx="4603981" cy="563726"/>
      </dsp:txXfrm>
    </dsp:sp>
    <dsp:sp modelId="{ED948345-51B7-43AD-AAED-C1308BC744BD}">
      <dsp:nvSpPr>
        <dsp:cNvPr id="0" name=""/>
        <dsp:cNvSpPr/>
      </dsp:nvSpPr>
      <dsp:spPr>
        <a:xfrm>
          <a:off x="1054215" y="1465182"/>
          <a:ext cx="563726" cy="56372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82079FA8-47B8-40FD-B717-F88E820B08CA}">
      <dsp:nvSpPr>
        <dsp:cNvPr id="0" name=""/>
        <dsp:cNvSpPr/>
      </dsp:nvSpPr>
      <dsp:spPr>
        <a:xfrm rot="10800000">
          <a:off x="1336078" y="2197185"/>
          <a:ext cx="4744912" cy="563726"/>
        </a:xfrm>
        <a:prstGeom prst="homePlate">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588"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rgbClr val="005A8B"/>
              </a:solidFill>
              <a:latin typeface="+mj-lt"/>
            </a:rPr>
            <a:t>Manufacturing</a:t>
          </a:r>
        </a:p>
      </dsp:txBody>
      <dsp:txXfrm rot="10800000">
        <a:off x="1477009" y="2197185"/>
        <a:ext cx="4603981" cy="563726"/>
      </dsp:txXfrm>
    </dsp:sp>
    <dsp:sp modelId="{173B12E6-4428-4E4A-9166-83C2B9C6A4E0}">
      <dsp:nvSpPr>
        <dsp:cNvPr id="0" name=""/>
        <dsp:cNvSpPr/>
      </dsp:nvSpPr>
      <dsp:spPr>
        <a:xfrm>
          <a:off x="1054215" y="2197185"/>
          <a:ext cx="563726" cy="563726"/>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EED631B5-19C9-449D-B22C-354DF8357100}">
      <dsp:nvSpPr>
        <dsp:cNvPr id="0" name=""/>
        <dsp:cNvSpPr/>
      </dsp:nvSpPr>
      <dsp:spPr>
        <a:xfrm rot="10800000">
          <a:off x="1336078" y="2929188"/>
          <a:ext cx="4744912" cy="563726"/>
        </a:xfrm>
        <a:prstGeom prst="homePlate">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588"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rgbClr val="005A8B"/>
              </a:solidFill>
              <a:latin typeface="+mj-lt"/>
            </a:rPr>
            <a:t>Technology-Based Economic Development</a:t>
          </a:r>
        </a:p>
      </dsp:txBody>
      <dsp:txXfrm rot="10800000">
        <a:off x="1477009" y="2929188"/>
        <a:ext cx="4603981" cy="563726"/>
      </dsp:txXfrm>
    </dsp:sp>
    <dsp:sp modelId="{13A93348-7DBC-443D-B9ED-A5077ACD7180}">
      <dsp:nvSpPr>
        <dsp:cNvPr id="0" name=""/>
        <dsp:cNvSpPr/>
      </dsp:nvSpPr>
      <dsp:spPr>
        <a:xfrm>
          <a:off x="1054215" y="2929188"/>
          <a:ext cx="563726" cy="563726"/>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A5812E9-CFB6-4BF7-B57B-08F05630ED39}">
      <dsp:nvSpPr>
        <dsp:cNvPr id="0" name=""/>
        <dsp:cNvSpPr/>
      </dsp:nvSpPr>
      <dsp:spPr>
        <a:xfrm rot="10800000">
          <a:off x="1336078" y="3661192"/>
          <a:ext cx="4744912" cy="563726"/>
        </a:xfrm>
        <a:prstGeom prst="homePlate">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588"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rgbClr val="005A8B"/>
              </a:solidFill>
              <a:latin typeface="+mj-lt"/>
            </a:rPr>
            <a:t>Environmentally-Sustainable Development</a:t>
          </a:r>
        </a:p>
      </dsp:txBody>
      <dsp:txXfrm rot="10800000">
        <a:off x="1477009" y="3661192"/>
        <a:ext cx="4603981" cy="563726"/>
      </dsp:txXfrm>
    </dsp:sp>
    <dsp:sp modelId="{423D0049-346A-4618-B1A7-A6676639C598}">
      <dsp:nvSpPr>
        <dsp:cNvPr id="0" name=""/>
        <dsp:cNvSpPr/>
      </dsp:nvSpPr>
      <dsp:spPr>
        <a:xfrm>
          <a:off x="1054215" y="3661192"/>
          <a:ext cx="563726" cy="563726"/>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03566F6F-C29F-414E-8D92-2A9349266441}">
      <dsp:nvSpPr>
        <dsp:cNvPr id="0" name=""/>
        <dsp:cNvSpPr/>
      </dsp:nvSpPr>
      <dsp:spPr>
        <a:xfrm rot="10800000">
          <a:off x="1336078" y="4393195"/>
          <a:ext cx="4744912" cy="563726"/>
        </a:xfrm>
        <a:prstGeom prst="homePlate">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588"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rgbClr val="005A8B"/>
              </a:solidFill>
              <a:latin typeface="+mj-lt"/>
            </a:rPr>
            <a:t>Exports &amp; Foreign Direct Investment</a:t>
          </a:r>
        </a:p>
      </dsp:txBody>
      <dsp:txXfrm rot="10800000">
        <a:off x="1477009" y="4393195"/>
        <a:ext cx="4603981" cy="563726"/>
      </dsp:txXfrm>
    </dsp:sp>
    <dsp:sp modelId="{FF335779-5C88-4D32-B4B7-EAE5B7F24DFA}">
      <dsp:nvSpPr>
        <dsp:cNvPr id="0" name=""/>
        <dsp:cNvSpPr/>
      </dsp:nvSpPr>
      <dsp:spPr>
        <a:xfrm>
          <a:off x="1054215" y="4393195"/>
          <a:ext cx="563726" cy="563726"/>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D460B-7D6C-4480-9820-930DA46196F1}">
      <dsp:nvSpPr>
        <dsp:cNvPr id="0" name=""/>
        <dsp:cNvSpPr/>
      </dsp:nvSpPr>
      <dsp:spPr>
        <a:xfrm>
          <a:off x="162029" y="402557"/>
          <a:ext cx="1869374" cy="2056905"/>
        </a:xfrm>
        <a:prstGeom prst="rect">
          <a:avLst/>
        </a:prstGeom>
        <a:solidFill>
          <a:schemeClr val="lt1">
            <a:alpha val="40000"/>
            <a:hueOff val="0"/>
            <a:satOff val="0"/>
            <a:lumOff val="0"/>
            <a:alphaOff val="0"/>
          </a:schemeClr>
        </a:solidFill>
        <a:ln w="6350" cap="flat" cmpd="sng" algn="ctr">
          <a:solidFill>
            <a:srgbClr val="63B1E5"/>
          </a:solidFill>
          <a:prstDash val="solid"/>
          <a:miter lim="800000"/>
        </a:ln>
        <a:effectLst/>
      </dsp:spPr>
      <dsp:style>
        <a:lnRef idx="1">
          <a:scrgbClr r="0" g="0" b="0"/>
        </a:lnRef>
        <a:fillRef idx="1">
          <a:scrgbClr r="0" g="0" b="0"/>
        </a:fillRef>
        <a:effectRef idx="0">
          <a:scrgbClr r="0" g="0" b="0"/>
        </a:effectRef>
        <a:fontRef idx="minor"/>
      </dsp:style>
    </dsp:sp>
    <dsp:sp modelId="{7E3DCFDB-6C59-4B99-9B52-3A9E22793B23}">
      <dsp:nvSpPr>
        <dsp:cNvPr id="0" name=""/>
        <dsp:cNvSpPr/>
      </dsp:nvSpPr>
      <dsp:spPr>
        <a:xfrm>
          <a:off x="494895" y="693497"/>
          <a:ext cx="1203642" cy="91966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8000" b="-1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8DD95E9-B3B1-4521-BCD1-74E28F039BC8}">
      <dsp:nvSpPr>
        <dsp:cNvPr id="0" name=""/>
        <dsp:cNvSpPr/>
      </dsp:nvSpPr>
      <dsp:spPr>
        <a:xfrm>
          <a:off x="111370" y="1821822"/>
          <a:ext cx="1970692" cy="55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005A8B"/>
              </a:solidFill>
              <a:latin typeface="Univers" panose="020B0604020202020204" pitchFamily="34" charset="0"/>
            </a:rPr>
            <a:t>Economic Adjustment Assistance (EAA)</a:t>
          </a:r>
          <a:endParaRPr lang="en-US" sz="1400" b="1" kern="1200">
            <a:solidFill>
              <a:schemeClr val="accent3">
                <a:lumMod val="75000"/>
              </a:schemeClr>
            </a:solidFill>
            <a:latin typeface="Univers" panose="020B0604020202020204" pitchFamily="34" charset="0"/>
          </a:endParaRPr>
        </a:p>
      </dsp:txBody>
      <dsp:txXfrm>
        <a:off x="111370" y="1821822"/>
        <a:ext cx="1970692" cy="555364"/>
      </dsp:txXfrm>
    </dsp:sp>
    <dsp:sp modelId="{82F1E8E6-0B9F-4954-9E03-C0053035D91A}">
      <dsp:nvSpPr>
        <dsp:cNvPr id="0" name=""/>
        <dsp:cNvSpPr/>
      </dsp:nvSpPr>
      <dsp:spPr>
        <a:xfrm>
          <a:off x="2304775" y="402557"/>
          <a:ext cx="1748369" cy="2056905"/>
        </a:xfrm>
        <a:prstGeom prst="rect">
          <a:avLst/>
        </a:prstGeom>
        <a:solidFill>
          <a:schemeClr val="lt1">
            <a:alpha val="40000"/>
            <a:hueOff val="0"/>
            <a:satOff val="0"/>
            <a:lumOff val="0"/>
            <a:alphaOff val="0"/>
          </a:schemeClr>
        </a:solidFill>
        <a:ln w="6350" cap="flat" cmpd="sng" algn="ctr">
          <a:solidFill>
            <a:srgbClr val="63B1E5"/>
          </a:solidFill>
          <a:prstDash val="solid"/>
          <a:miter lim="800000"/>
        </a:ln>
        <a:effectLst/>
      </dsp:spPr>
      <dsp:style>
        <a:lnRef idx="1">
          <a:scrgbClr r="0" g="0" b="0"/>
        </a:lnRef>
        <a:fillRef idx="1">
          <a:scrgbClr r="0" g="0" b="0"/>
        </a:fillRef>
        <a:effectRef idx="0">
          <a:scrgbClr r="0" g="0" b="0"/>
        </a:effectRef>
        <a:fontRef idx="minor"/>
      </dsp:style>
    </dsp:sp>
    <dsp:sp modelId="{051E35C0-80E3-4E57-BC81-F8BCEBE7B40B}">
      <dsp:nvSpPr>
        <dsp:cNvPr id="0" name=""/>
        <dsp:cNvSpPr/>
      </dsp:nvSpPr>
      <dsp:spPr>
        <a:xfrm>
          <a:off x="2614997" y="693497"/>
          <a:ext cx="1127924" cy="91966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8000" b="-1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4AC6EDA-ED6E-4382-9135-30509037D56D}">
      <dsp:nvSpPr>
        <dsp:cNvPr id="0" name=""/>
        <dsp:cNvSpPr/>
      </dsp:nvSpPr>
      <dsp:spPr>
        <a:xfrm>
          <a:off x="2392193" y="1821822"/>
          <a:ext cx="1573532" cy="55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005A8B"/>
              </a:solidFill>
              <a:latin typeface="Univers" panose="020B0604020202020204" pitchFamily="34" charset="0"/>
            </a:rPr>
            <a:t>Public Works</a:t>
          </a:r>
        </a:p>
      </dsp:txBody>
      <dsp:txXfrm>
        <a:off x="2392193" y="1821822"/>
        <a:ext cx="1573532" cy="555364"/>
      </dsp:txXfrm>
    </dsp:sp>
    <dsp:sp modelId="{4B49F8C6-5EB0-4214-9BF7-2BDCFD5C1EF2}">
      <dsp:nvSpPr>
        <dsp:cNvPr id="0" name=""/>
        <dsp:cNvSpPr/>
      </dsp:nvSpPr>
      <dsp:spPr>
        <a:xfrm>
          <a:off x="4384902" y="402557"/>
          <a:ext cx="1748369" cy="2056905"/>
        </a:xfrm>
        <a:prstGeom prst="rect">
          <a:avLst/>
        </a:prstGeom>
        <a:solidFill>
          <a:schemeClr val="lt1">
            <a:alpha val="40000"/>
            <a:hueOff val="0"/>
            <a:satOff val="0"/>
            <a:lumOff val="0"/>
            <a:alphaOff val="0"/>
          </a:schemeClr>
        </a:solidFill>
        <a:ln w="6350" cap="flat" cmpd="sng" algn="ctr">
          <a:solidFill>
            <a:srgbClr val="63B1E5"/>
          </a:solidFill>
          <a:prstDash val="solid"/>
          <a:miter lim="800000"/>
        </a:ln>
        <a:effectLst/>
      </dsp:spPr>
      <dsp:style>
        <a:lnRef idx="1">
          <a:scrgbClr r="0" g="0" b="0"/>
        </a:lnRef>
        <a:fillRef idx="1">
          <a:scrgbClr r="0" g="0" b="0"/>
        </a:fillRef>
        <a:effectRef idx="0">
          <a:scrgbClr r="0" g="0" b="0"/>
        </a:effectRef>
        <a:fontRef idx="minor"/>
      </dsp:style>
    </dsp:sp>
    <dsp:sp modelId="{1B65AE3F-9D88-4417-9B65-BEC3034AEE67}">
      <dsp:nvSpPr>
        <dsp:cNvPr id="0" name=""/>
        <dsp:cNvSpPr/>
      </dsp:nvSpPr>
      <dsp:spPr>
        <a:xfrm>
          <a:off x="4717902" y="693497"/>
          <a:ext cx="1082370" cy="91966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18000" b="-1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A53070F-B721-42A0-87BC-5E34236352F8}">
      <dsp:nvSpPr>
        <dsp:cNvPr id="0" name=""/>
        <dsp:cNvSpPr/>
      </dsp:nvSpPr>
      <dsp:spPr>
        <a:xfrm>
          <a:off x="4472321" y="1821822"/>
          <a:ext cx="1573532" cy="55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005A8B"/>
              </a:solidFill>
              <a:latin typeface="Univers" panose="020B0604020202020204" pitchFamily="34" charset="0"/>
            </a:rPr>
            <a:t>Planning</a:t>
          </a:r>
        </a:p>
      </dsp:txBody>
      <dsp:txXfrm>
        <a:off x="4472321" y="1821822"/>
        <a:ext cx="1573532" cy="555364"/>
      </dsp:txXfrm>
    </dsp:sp>
    <dsp:sp modelId="{7AAE5BCE-1889-4108-8B4C-43378D8E26A1}">
      <dsp:nvSpPr>
        <dsp:cNvPr id="0" name=""/>
        <dsp:cNvSpPr/>
      </dsp:nvSpPr>
      <dsp:spPr>
        <a:xfrm>
          <a:off x="6416565" y="402557"/>
          <a:ext cx="1748369" cy="2056905"/>
        </a:xfrm>
        <a:prstGeom prst="rect">
          <a:avLst/>
        </a:prstGeom>
        <a:solidFill>
          <a:schemeClr val="lt1">
            <a:alpha val="40000"/>
            <a:hueOff val="0"/>
            <a:satOff val="0"/>
            <a:lumOff val="0"/>
            <a:alphaOff val="0"/>
          </a:schemeClr>
        </a:solidFill>
        <a:ln w="6350" cap="flat" cmpd="sng" algn="ctr">
          <a:solidFill>
            <a:srgbClr val="63B1E5"/>
          </a:solidFill>
          <a:prstDash val="solid"/>
          <a:miter lim="800000"/>
        </a:ln>
        <a:effectLst/>
      </dsp:spPr>
      <dsp:style>
        <a:lnRef idx="1">
          <a:scrgbClr r="0" g="0" b="0"/>
        </a:lnRef>
        <a:fillRef idx="1">
          <a:scrgbClr r="0" g="0" b="0"/>
        </a:fillRef>
        <a:effectRef idx="0">
          <a:scrgbClr r="0" g="0" b="0"/>
        </a:effectRef>
        <a:fontRef idx="minor"/>
      </dsp:style>
    </dsp:sp>
    <dsp:sp modelId="{FE567547-FD20-4481-A65A-D3C7CB655D4B}">
      <dsp:nvSpPr>
        <dsp:cNvPr id="0" name=""/>
        <dsp:cNvSpPr/>
      </dsp:nvSpPr>
      <dsp:spPr>
        <a:xfrm>
          <a:off x="6676286" y="693497"/>
          <a:ext cx="1228929" cy="91966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18000" b="-1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0D269BC-846E-4905-822F-F14705F30267}">
      <dsp:nvSpPr>
        <dsp:cNvPr id="0" name=""/>
        <dsp:cNvSpPr/>
      </dsp:nvSpPr>
      <dsp:spPr>
        <a:xfrm>
          <a:off x="6503984" y="1821822"/>
          <a:ext cx="1573532" cy="55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005A8B"/>
              </a:solidFill>
              <a:latin typeface="Univers" panose="020B0604020202020204" pitchFamily="34" charset="0"/>
            </a:rPr>
            <a:t>Technical Assistance</a:t>
          </a:r>
        </a:p>
      </dsp:txBody>
      <dsp:txXfrm>
        <a:off x="6503984" y="1821822"/>
        <a:ext cx="1573532" cy="555364"/>
      </dsp:txXfrm>
    </dsp:sp>
    <dsp:sp modelId="{57C60AD8-96C4-4F6F-90A0-5FB844780071}">
      <dsp:nvSpPr>
        <dsp:cNvPr id="0" name=""/>
        <dsp:cNvSpPr/>
      </dsp:nvSpPr>
      <dsp:spPr>
        <a:xfrm>
          <a:off x="221100" y="2634300"/>
          <a:ext cx="1748369" cy="2056905"/>
        </a:xfrm>
        <a:prstGeom prst="rect">
          <a:avLst/>
        </a:prstGeom>
        <a:solidFill>
          <a:schemeClr val="lt1">
            <a:alpha val="40000"/>
            <a:hueOff val="0"/>
            <a:satOff val="0"/>
            <a:lumOff val="0"/>
            <a:alphaOff val="0"/>
          </a:schemeClr>
        </a:solidFill>
        <a:ln w="6350" cap="flat" cmpd="sng" algn="ctr">
          <a:solidFill>
            <a:srgbClr val="63B1E5"/>
          </a:solidFill>
          <a:prstDash val="solid"/>
          <a:miter lim="800000"/>
        </a:ln>
        <a:effectLst/>
      </dsp:spPr>
      <dsp:style>
        <a:lnRef idx="1">
          <a:scrgbClr r="0" g="0" b="0"/>
        </a:lnRef>
        <a:fillRef idx="1">
          <a:scrgbClr r="0" g="0" b="0"/>
        </a:fillRef>
        <a:effectRef idx="0">
          <a:scrgbClr r="0" g="0" b="0"/>
        </a:effectRef>
        <a:fontRef idx="minor"/>
      </dsp:style>
    </dsp:sp>
    <dsp:sp modelId="{D5EA55C8-4763-43A9-8B12-FBE32367D482}">
      <dsp:nvSpPr>
        <dsp:cNvPr id="0" name=""/>
        <dsp:cNvSpPr/>
      </dsp:nvSpPr>
      <dsp:spPr>
        <a:xfrm>
          <a:off x="554100" y="2925240"/>
          <a:ext cx="1082370" cy="919661"/>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t="-18000" b="-1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A992C5A-D560-4C6E-A54F-07D9C5F5C0D7}">
      <dsp:nvSpPr>
        <dsp:cNvPr id="0" name=""/>
        <dsp:cNvSpPr/>
      </dsp:nvSpPr>
      <dsp:spPr>
        <a:xfrm>
          <a:off x="308519" y="4053565"/>
          <a:ext cx="1573532" cy="55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005A8B"/>
              </a:solidFill>
              <a:latin typeface="Univers" panose="020B0604020202020204" pitchFamily="34" charset="0"/>
            </a:rPr>
            <a:t>Research and Evaluation</a:t>
          </a:r>
        </a:p>
      </dsp:txBody>
      <dsp:txXfrm>
        <a:off x="308519" y="4053565"/>
        <a:ext cx="1573532" cy="555364"/>
      </dsp:txXfrm>
    </dsp:sp>
    <dsp:sp modelId="{580EC978-46BC-4736-A1B5-A2735A7646DA}">
      <dsp:nvSpPr>
        <dsp:cNvPr id="0" name=""/>
        <dsp:cNvSpPr/>
      </dsp:nvSpPr>
      <dsp:spPr>
        <a:xfrm>
          <a:off x="2313344" y="2634300"/>
          <a:ext cx="1748369" cy="2056905"/>
        </a:xfrm>
        <a:prstGeom prst="rect">
          <a:avLst/>
        </a:prstGeom>
        <a:solidFill>
          <a:schemeClr val="lt1">
            <a:alpha val="40000"/>
            <a:hueOff val="0"/>
            <a:satOff val="0"/>
            <a:lumOff val="0"/>
            <a:alphaOff val="0"/>
          </a:schemeClr>
        </a:solidFill>
        <a:ln w="6350" cap="flat" cmpd="sng" algn="ctr">
          <a:solidFill>
            <a:srgbClr val="63B1E5"/>
          </a:solidFill>
          <a:prstDash val="solid"/>
          <a:miter lim="800000"/>
        </a:ln>
        <a:effectLst/>
      </dsp:spPr>
      <dsp:style>
        <a:lnRef idx="1">
          <a:scrgbClr r="0" g="0" b="0"/>
        </a:lnRef>
        <a:fillRef idx="1">
          <a:scrgbClr r="0" g="0" b="0"/>
        </a:fillRef>
        <a:effectRef idx="0">
          <a:scrgbClr r="0" g="0" b="0"/>
        </a:effectRef>
        <a:fontRef idx="minor"/>
      </dsp:style>
    </dsp:sp>
    <dsp:sp modelId="{E7EB38FC-15A8-455A-83E3-7EF556866838}">
      <dsp:nvSpPr>
        <dsp:cNvPr id="0" name=""/>
        <dsp:cNvSpPr/>
      </dsp:nvSpPr>
      <dsp:spPr>
        <a:xfrm>
          <a:off x="2646344" y="2925240"/>
          <a:ext cx="1082370" cy="919661"/>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t="-18000" b="-1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20DE4DF-44DD-4CB7-9E85-015D55292837}">
      <dsp:nvSpPr>
        <dsp:cNvPr id="0" name=""/>
        <dsp:cNvSpPr/>
      </dsp:nvSpPr>
      <dsp:spPr>
        <a:xfrm>
          <a:off x="2400763" y="4053565"/>
          <a:ext cx="1573532" cy="55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005A8B"/>
              </a:solidFill>
              <a:latin typeface="Univers" panose="020B0604020202020204" pitchFamily="34" charset="0"/>
            </a:rPr>
            <a:t>Trade Adjustment Assistance for Firms (TAAF)</a:t>
          </a:r>
        </a:p>
      </dsp:txBody>
      <dsp:txXfrm>
        <a:off x="2400763" y="4053565"/>
        <a:ext cx="1573532" cy="555364"/>
      </dsp:txXfrm>
    </dsp:sp>
    <dsp:sp modelId="{5E8223F7-1BA2-431C-A702-2AF97607AC7C}">
      <dsp:nvSpPr>
        <dsp:cNvPr id="0" name=""/>
        <dsp:cNvSpPr/>
      </dsp:nvSpPr>
      <dsp:spPr>
        <a:xfrm>
          <a:off x="4394903" y="2634300"/>
          <a:ext cx="1748369" cy="2056905"/>
        </a:xfrm>
        <a:prstGeom prst="rect">
          <a:avLst/>
        </a:prstGeom>
        <a:solidFill>
          <a:schemeClr val="lt1">
            <a:alpha val="40000"/>
            <a:hueOff val="0"/>
            <a:satOff val="0"/>
            <a:lumOff val="0"/>
            <a:alphaOff val="0"/>
          </a:schemeClr>
        </a:solidFill>
        <a:ln w="6350" cap="flat" cmpd="sng" algn="ctr">
          <a:solidFill>
            <a:srgbClr val="63B1E5"/>
          </a:solidFill>
          <a:prstDash val="solid"/>
          <a:miter lim="800000"/>
        </a:ln>
        <a:effectLst/>
      </dsp:spPr>
      <dsp:style>
        <a:lnRef idx="1">
          <a:scrgbClr r="0" g="0" b="0"/>
        </a:lnRef>
        <a:fillRef idx="1">
          <a:scrgbClr r="0" g="0" b="0"/>
        </a:fillRef>
        <a:effectRef idx="0">
          <a:scrgbClr r="0" g="0" b="0"/>
        </a:effectRef>
        <a:fontRef idx="minor"/>
      </dsp:style>
    </dsp:sp>
    <dsp:sp modelId="{521A2602-94CE-4DBA-8F8B-684801E76096}">
      <dsp:nvSpPr>
        <dsp:cNvPr id="0" name=""/>
        <dsp:cNvSpPr/>
      </dsp:nvSpPr>
      <dsp:spPr>
        <a:xfrm>
          <a:off x="4685921" y="2889563"/>
          <a:ext cx="1166334" cy="991016"/>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t="-9000" b="-9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4EF53E1-1721-4AAD-8185-586638F82F08}">
      <dsp:nvSpPr>
        <dsp:cNvPr id="0" name=""/>
        <dsp:cNvSpPr/>
      </dsp:nvSpPr>
      <dsp:spPr>
        <a:xfrm>
          <a:off x="4393472" y="4026055"/>
          <a:ext cx="1751231" cy="61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005A8B"/>
              </a:solidFill>
              <a:latin typeface="Univers" panose="020B0604020202020204" pitchFamily="34" charset="0"/>
            </a:rPr>
            <a:t>Innovation and Entrepreneurship</a:t>
          </a:r>
        </a:p>
      </dsp:txBody>
      <dsp:txXfrm>
        <a:off x="4393472" y="4026055"/>
        <a:ext cx="1751231" cy="610384"/>
      </dsp:txXfrm>
    </dsp:sp>
    <dsp:sp modelId="{F5BA99BB-1685-4732-AB8F-83C33E898967}">
      <dsp:nvSpPr>
        <dsp:cNvPr id="0" name=""/>
        <dsp:cNvSpPr/>
      </dsp:nvSpPr>
      <dsp:spPr>
        <a:xfrm>
          <a:off x="6430777" y="2634300"/>
          <a:ext cx="1748369" cy="2056905"/>
        </a:xfrm>
        <a:prstGeom prst="rect">
          <a:avLst/>
        </a:prstGeom>
        <a:solidFill>
          <a:schemeClr val="lt1">
            <a:alpha val="40000"/>
            <a:hueOff val="0"/>
            <a:satOff val="0"/>
            <a:lumOff val="0"/>
            <a:alphaOff val="0"/>
          </a:schemeClr>
        </a:solidFill>
        <a:ln w="6350" cap="flat" cmpd="sng" algn="ctr">
          <a:solidFill>
            <a:srgbClr val="63B1E5"/>
          </a:solidFill>
          <a:prstDash val="solid"/>
          <a:miter lim="800000"/>
        </a:ln>
        <a:effectLst/>
      </dsp:spPr>
      <dsp:style>
        <a:lnRef idx="1">
          <a:scrgbClr r="0" g="0" b="0"/>
        </a:lnRef>
        <a:fillRef idx="1">
          <a:scrgbClr r="0" g="0" b="0"/>
        </a:fillRef>
        <a:effectRef idx="0">
          <a:scrgbClr r="0" g="0" b="0"/>
        </a:effectRef>
        <a:fontRef idx="minor"/>
      </dsp:style>
    </dsp:sp>
    <dsp:sp modelId="{BDE5818C-C57A-4049-9F32-2A60E2732AFF}">
      <dsp:nvSpPr>
        <dsp:cNvPr id="0" name=""/>
        <dsp:cNvSpPr/>
      </dsp:nvSpPr>
      <dsp:spPr>
        <a:xfrm>
          <a:off x="6740761" y="2887457"/>
          <a:ext cx="1171306" cy="995227"/>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t="-9000" b="-9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A65A644-D666-45B6-AB9B-2E9D2FF0E493}">
      <dsp:nvSpPr>
        <dsp:cNvPr id="0" name=""/>
        <dsp:cNvSpPr/>
      </dsp:nvSpPr>
      <dsp:spPr>
        <a:xfrm>
          <a:off x="6563880" y="4053565"/>
          <a:ext cx="1573532" cy="55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b="1" kern="1200" dirty="0">
              <a:solidFill>
                <a:srgbClr val="005A8B"/>
              </a:solidFill>
              <a:latin typeface="Univers" panose="020B0604020202020204" pitchFamily="34" charset="0"/>
            </a:rPr>
            <a:t>Revolving Loan Funds (RLF) </a:t>
          </a:r>
        </a:p>
        <a:p>
          <a:pPr marL="0" lvl="0" indent="0" algn="ctr" defTabSz="622300">
            <a:lnSpc>
              <a:spcPct val="90000"/>
            </a:lnSpc>
            <a:spcBef>
              <a:spcPct val="0"/>
            </a:spcBef>
            <a:spcAft>
              <a:spcPct val="35000"/>
            </a:spcAft>
            <a:buNone/>
          </a:pPr>
          <a:r>
            <a:rPr lang="en-US" sz="1400" b="0" i="1" kern="1200" dirty="0">
              <a:solidFill>
                <a:srgbClr val="005A8B"/>
              </a:solidFill>
              <a:latin typeface="Univers" panose="020B0604020202020204" pitchFamily="34" charset="0"/>
            </a:rPr>
            <a:t>Part of EAA</a:t>
          </a:r>
        </a:p>
      </dsp:txBody>
      <dsp:txXfrm>
        <a:off x="6563880" y="4053565"/>
        <a:ext cx="1573532" cy="55536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FD329-9803-453E-B501-A7BCF4F64E39}" type="datetimeFigureOut">
              <a:rPr lang="en-US" smtClean="0"/>
              <a:t>8/12/2021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7F06F-58D2-4706-A2D1-9ACE95DA7050}" type="slidenum">
              <a:rPr lang="en-US" smtClean="0"/>
              <a:t>‹#›</a:t>
            </a:fld>
            <a:endParaRPr lang="en-US"/>
          </a:p>
        </p:txBody>
      </p:sp>
    </p:spTree>
    <p:extLst>
      <p:ext uri="{BB962C8B-B14F-4D97-AF65-F5344CB8AC3E}">
        <p14:creationId xmlns:p14="http://schemas.microsoft.com/office/powerpoint/2010/main" val="3897052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indent="0" eaLnBrk="1" hangingPunct="1">
              <a:spcBef>
                <a:spcPct val="0"/>
              </a:spcBef>
              <a:buFont typeface="Arial" charset="0"/>
              <a:buNone/>
            </a:pPr>
            <a:endParaRPr lang="en-US" b="0" baseline="0">
              <a:latin typeface="Arial Narrow"/>
              <a:ea typeface="ＭＳ Ｐゴシック" pitchFamily="-108" charset="-128"/>
              <a:cs typeface="Arial Narrow"/>
            </a:endParaRPr>
          </a:p>
        </p:txBody>
      </p:sp>
      <p:sp>
        <p:nvSpPr>
          <p:cNvPr id="4096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AC73B2-DC62-6547-ABC0-F9698849150A}" type="slidenum">
              <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975692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REMINDER: engage@eda.gov is an internal email address, and is not for intake of public/stakeholder questions.</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852834-9F10-4C5D-A300-4AA2AF8B7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85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0" algn="l"/>
            <a:r>
              <a:rPr lang="en-US" sz="1050" b="1">
                <a:solidFill>
                  <a:schemeClr val="tx2">
                    <a:lumMod val="75000"/>
                  </a:schemeClr>
                </a:solidFill>
                <a:latin typeface="Arial Narrow" panose="020B0606020202030204" pitchFamily="34" charset="0"/>
              </a:rPr>
              <a:t>Recovery &amp; Resilience: </a:t>
            </a:r>
            <a:r>
              <a:rPr lang="en-US" sz="1050" b="0">
                <a:solidFill>
                  <a:schemeClr val="tx2">
                    <a:lumMod val="75000"/>
                  </a:schemeClr>
                </a:solidFill>
                <a:latin typeface="Arial Narrow" panose="020B0606020202030204" pitchFamily="34" charset="0"/>
              </a:rPr>
              <a:t>Projects address business continuity and preparedness, long-term natural disaster recovery, and economic shocks to ensure U.S. communities are globally competitive.</a:t>
            </a:r>
          </a:p>
          <a:p>
            <a:pPr marL="0" indent="0" eaLnBrk="1" hangingPunct="1">
              <a:spcBef>
                <a:spcPct val="0"/>
              </a:spcBef>
              <a:buFont typeface="Arial" charset="0"/>
              <a:buNone/>
            </a:pPr>
            <a:endParaRPr lang="en-US" sz="1050" b="0" baseline="0">
              <a:latin typeface="Arial Narrow"/>
              <a:ea typeface="ＭＳ Ｐゴシック" pitchFamily="-108" charset="-128"/>
              <a:cs typeface="Arial Narrow"/>
            </a:endParaRPr>
          </a:p>
          <a:p>
            <a:pPr lvl="0" algn="l"/>
            <a:r>
              <a:rPr lang="en-US" sz="1050" b="1">
                <a:solidFill>
                  <a:schemeClr val="tx2">
                    <a:lumMod val="75000"/>
                  </a:schemeClr>
                </a:solidFill>
                <a:latin typeface="Arial Narrow" panose="020B0606020202030204" pitchFamily="34" charset="0"/>
              </a:rPr>
              <a:t>Critical Infrastructure: </a:t>
            </a:r>
            <a:r>
              <a:rPr lang="en-US" sz="1050" b="0">
                <a:solidFill>
                  <a:schemeClr val="tx2">
                    <a:lumMod val="75000"/>
                  </a:schemeClr>
                </a:solidFill>
                <a:latin typeface="Arial Narrow" panose="020B0606020202030204" pitchFamily="34" charset="0"/>
              </a:rPr>
              <a:t>The building blocks of a prosperous and innovative economy and a secure platform for American business. Examples include broadband, energy, roads, water, sewer, and other economic infrastructure.</a:t>
            </a:r>
            <a:endParaRPr lang="en-US" sz="1050" b="0">
              <a:solidFill>
                <a:schemeClr val="tx2">
                  <a:lumMod val="75000"/>
                </a:schemeClr>
              </a:solidFill>
              <a:latin typeface="Arial Narrow" panose="020B0606020202030204" pitchFamily="34" charset="0"/>
              <a:ea typeface="ＭＳ Ｐゴシック" pitchFamily="-105" charset="-128"/>
              <a:cs typeface="ＭＳ Ｐゴシック" pitchFamily="-105" charset="-128"/>
            </a:endParaRPr>
          </a:p>
          <a:p>
            <a:pPr marL="0" indent="0" eaLnBrk="1" hangingPunct="1">
              <a:spcBef>
                <a:spcPct val="0"/>
              </a:spcBef>
              <a:buFont typeface="Arial" charset="0"/>
              <a:buNone/>
            </a:pPr>
            <a:endParaRPr lang="en-US" sz="1050" b="0" baseline="0">
              <a:latin typeface="Arial Narrow"/>
              <a:ea typeface="ＭＳ Ｐゴシック" pitchFamily="-108" charset="-128"/>
              <a:cs typeface="Arial Narrow"/>
            </a:endParaRPr>
          </a:p>
          <a:p>
            <a:pPr lvl="0" algn="l"/>
            <a:r>
              <a:rPr lang="en-US" sz="1050" b="1">
                <a:solidFill>
                  <a:schemeClr val="tx2">
                    <a:lumMod val="75000"/>
                  </a:schemeClr>
                </a:solidFill>
                <a:latin typeface="Arial Narrow" panose="020B0606020202030204" pitchFamily="34" charset="0"/>
              </a:rPr>
              <a:t>Workforce Development &amp; Manufacturing: </a:t>
            </a:r>
            <a:r>
              <a:rPr lang="en-US" sz="1050">
                <a:solidFill>
                  <a:schemeClr val="tx2">
                    <a:lumMod val="75000"/>
                  </a:schemeClr>
                </a:solidFill>
                <a:latin typeface="Arial Narrow" panose="020B0606020202030204" pitchFamily="34" charset="0"/>
              </a:rPr>
              <a:t>Projects support infrastructure planning and implementation for skill-building and training facilities that address hiring needs of the business community. These include projects that encourage job creation and business expansion in manufacturing, including those that focus on advanced manufacturing of innovative, high-value products and manufacturing supply chains.</a:t>
            </a:r>
            <a:r>
              <a:rPr lang="en-US" sz="1050">
                <a:solidFill>
                  <a:schemeClr val="tx2">
                    <a:lumMod val="75000"/>
                  </a:schemeClr>
                </a:solidFill>
                <a:latin typeface="Arial Narrow" panose="020B0606020202030204" pitchFamily="34" charset="0"/>
                <a:ea typeface="ＭＳ Ｐゴシック" pitchFamily="-105" charset="-128"/>
                <a:cs typeface="ＭＳ Ｐゴシック" pitchFamily="-105" charset="-128"/>
              </a:rPr>
              <a:t>  </a:t>
            </a:r>
          </a:p>
          <a:p>
            <a:pPr marL="0" indent="0" eaLnBrk="1" hangingPunct="1">
              <a:spcBef>
                <a:spcPct val="0"/>
              </a:spcBef>
              <a:buFont typeface="Arial" charset="0"/>
              <a:buNone/>
            </a:pPr>
            <a:endParaRPr lang="en-US" sz="1050" b="0" baseline="0">
              <a:latin typeface="Arial Narrow"/>
              <a:ea typeface="ＭＳ Ｐゴシック" pitchFamily="-108" charset="-128"/>
              <a:cs typeface="Arial Narrow"/>
            </a:endParaRPr>
          </a:p>
          <a:p>
            <a:pPr lvl="0" algn="l"/>
            <a:r>
              <a:rPr lang="en-US" sz="1050" b="1">
                <a:solidFill>
                  <a:schemeClr val="tx2">
                    <a:lumMod val="75000"/>
                  </a:schemeClr>
                </a:solidFill>
                <a:latin typeface="Arial Narrow" panose="020B0606020202030204" pitchFamily="34" charset="0"/>
              </a:rPr>
              <a:t>Exports &amp; Foreign Direct Investment: </a:t>
            </a:r>
            <a:r>
              <a:rPr lang="en-US" sz="1050">
                <a:solidFill>
                  <a:schemeClr val="tx2">
                    <a:lumMod val="75000"/>
                  </a:schemeClr>
                </a:solidFill>
                <a:latin typeface="Arial Narrow" panose="020B0606020202030204" pitchFamily="34" charset="0"/>
              </a:rPr>
              <a:t>Projects enhance community assets and infrastructure (e.g. port facilities) that lead to U.S. export growth, foreign direct investment, and ultimately the return of jobs to the United States.</a:t>
            </a:r>
          </a:p>
          <a:p>
            <a:pPr marL="0" indent="0" eaLnBrk="1" hangingPunct="1">
              <a:spcBef>
                <a:spcPct val="0"/>
              </a:spcBef>
              <a:buFont typeface="Arial" charset="0"/>
              <a:buNone/>
            </a:pPr>
            <a:endParaRPr lang="en-US" sz="1050" b="0" baseline="0">
              <a:latin typeface="Arial Narrow"/>
              <a:ea typeface="ＭＳ Ｐゴシック" pitchFamily="-108" charset="-128"/>
              <a:cs typeface="Arial Narrow"/>
            </a:endParaRPr>
          </a:p>
          <a:p>
            <a:pPr lvl="0" algn="l"/>
            <a:r>
              <a:rPr lang="en-US" sz="1050" b="1">
                <a:solidFill>
                  <a:schemeClr val="tx2">
                    <a:lumMod val="75000"/>
                  </a:schemeClr>
                </a:solidFill>
                <a:latin typeface="Arial Narrow" panose="020B0606020202030204" pitchFamily="34" charset="0"/>
              </a:rPr>
              <a:t>Opportunity Zones: </a:t>
            </a:r>
            <a:r>
              <a:rPr lang="en-US" sz="1050">
                <a:solidFill>
                  <a:schemeClr val="tx2">
                    <a:lumMod val="75000"/>
                  </a:schemeClr>
                </a:solidFill>
                <a:latin typeface="Arial Narrow" panose="020B0606020202030204" pitchFamily="34" charset="0"/>
              </a:rPr>
              <a:t>Planning and implementation projects attract private investment and Opportunity Funds to grow businesses and create jobs in Census tracts designated as Opportunity Zones.</a:t>
            </a:r>
          </a:p>
        </p:txBody>
      </p:sp>
      <p:sp>
        <p:nvSpPr>
          <p:cNvPr id="40964"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AC73B2-DC62-6547-ABC0-F9698849150A}" type="slidenum">
              <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78903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9303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184DB5C-F2B3-4B07-BD9A-C2B3F02B2CE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737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852834-9F10-4C5D-A300-4AA2AF8B7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97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852834-9F10-4C5D-A300-4AA2AF8B7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429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Voiceover should provide examples of past EDA regional investments and that it took many years and was at a much smaller scale. BBB will “supercharge” these regional efforts, focus on projects at much higher dollar amounts, and be on a limited timeline.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852834-9F10-4C5D-A300-4AA2AF8B7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35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REMINDER: engage@eda.gov is an internal email address, and is not for intake of public/stakeholder questions.</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852834-9F10-4C5D-A300-4AA2AF8B7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026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REMINDER: engage@eda.gov is an internal email address, and is not for intake of public/stakeholder questions.</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852834-9F10-4C5D-A300-4AA2AF8B7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118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 y="3909419"/>
            <a:ext cx="12202697" cy="920875"/>
          </a:xfrm>
        </p:spPr>
        <p:txBody>
          <a:bodyPr anchor="b">
            <a:noAutofit/>
          </a:bodyPr>
          <a:lstStyle>
            <a:lvl1pPr algn="ctr">
              <a:defRPr sz="3733" b="1">
                <a:solidFill>
                  <a:schemeClr val="tx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21396" y="4840176"/>
            <a:ext cx="12192000" cy="795301"/>
          </a:xfrm>
        </p:spPr>
        <p:txBody>
          <a:bodyPr>
            <a:normAutofit/>
          </a:bodyPr>
          <a:lstStyle>
            <a:lvl1pPr marL="0" indent="0" algn="ctr">
              <a:buNone/>
              <a:defRPr sz="2267">
                <a:solidFill>
                  <a:srgbClr val="0070C0"/>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2" name="Rectangle 11">
            <a:extLst>
              <a:ext uri="{FF2B5EF4-FFF2-40B4-BE49-F238E27FC236}">
                <a16:creationId xmlns:a16="http://schemas.microsoft.com/office/drawing/2014/main" id="{D50D8658-46F0-4497-BDD0-707E3D6B8920}"/>
              </a:ext>
            </a:extLst>
          </p:cNvPr>
          <p:cNvSpPr/>
          <p:nvPr userDrawn="1"/>
        </p:nvSpPr>
        <p:spPr>
          <a:xfrm>
            <a:off x="0" y="5937125"/>
            <a:ext cx="12202696" cy="9208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E0472D10-CC39-4C54-AABC-452A0D4112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0289" y="171549"/>
            <a:ext cx="3851423" cy="3851423"/>
          </a:xfrm>
          <a:prstGeom prst="rect">
            <a:avLst/>
          </a:prstGeom>
        </p:spPr>
      </p:pic>
    </p:spTree>
    <p:extLst>
      <p:ext uri="{BB962C8B-B14F-4D97-AF65-F5344CB8AC3E}">
        <p14:creationId xmlns:p14="http://schemas.microsoft.com/office/powerpoint/2010/main" val="1349878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White Vertical Slid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49604" y="1603799"/>
            <a:ext cx="9425312" cy="3825303"/>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hasCustomPrompt="1"/>
          </p:nvPr>
        </p:nvSpPr>
        <p:spPr>
          <a:xfrm>
            <a:off x="1838671" y="455683"/>
            <a:ext cx="9425311" cy="1144389"/>
          </a:xfrm>
        </p:spPr>
        <p:txBody>
          <a:bodyPr anchor="ctr">
            <a:normAutofit/>
          </a:bodyPr>
          <a:lstStyle>
            <a:lvl1pPr>
              <a:defRPr sz="3733" b="1">
                <a:solidFill>
                  <a:schemeClr val="accent5"/>
                </a:solidFill>
                <a:latin typeface="Georgia" panose="02040502050405020303" pitchFamily="18" charset="0"/>
                <a:cs typeface="Arial" panose="020B0604020202020204" pitchFamily="34" charset="0"/>
              </a:defRPr>
            </a:lvl1pPr>
          </a:lstStyle>
          <a:p>
            <a:r>
              <a:rPr lang="en-US"/>
              <a:t>Click To Edit Master Title Style</a:t>
            </a:r>
          </a:p>
        </p:txBody>
      </p:sp>
      <p:sp>
        <p:nvSpPr>
          <p:cNvPr id="20" name="Rectangle 19">
            <a:extLst>
              <a:ext uri="{FF2B5EF4-FFF2-40B4-BE49-F238E27FC236}">
                <a16:creationId xmlns:a16="http://schemas.microsoft.com/office/drawing/2014/main" id="{C788E67F-028E-4F8C-B663-81497F817433}"/>
              </a:ext>
            </a:extLst>
          </p:cNvPr>
          <p:cNvSpPr/>
          <p:nvPr userDrawn="1"/>
        </p:nvSpPr>
        <p:spPr>
          <a:xfrm>
            <a:off x="0" y="0"/>
            <a:ext cx="10566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Graphic 6">
            <a:extLst>
              <a:ext uri="{FF2B5EF4-FFF2-40B4-BE49-F238E27FC236}">
                <a16:creationId xmlns:a16="http://schemas.microsoft.com/office/drawing/2014/main" id="{9408A31E-BEF0-4072-AA54-EF3D687F934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6974"/>
          <a:stretch/>
        </p:blipFill>
        <p:spPr>
          <a:xfrm>
            <a:off x="255208" y="5293816"/>
            <a:ext cx="1594395" cy="1564185"/>
          </a:xfrm>
          <a:prstGeom prst="rect">
            <a:avLst/>
          </a:prstGeom>
        </p:spPr>
      </p:pic>
      <p:pic>
        <p:nvPicPr>
          <p:cNvPr id="8" name="Picture 7">
            <a:extLst>
              <a:ext uri="{FF2B5EF4-FFF2-40B4-BE49-F238E27FC236}">
                <a16:creationId xmlns:a16="http://schemas.microsoft.com/office/drawing/2014/main" id="{52AF6E5A-3D17-4068-81C2-21DD4CBBFA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768" y="5429101"/>
            <a:ext cx="1419275" cy="1419275"/>
          </a:xfrm>
          <a:prstGeom prst="rect">
            <a:avLst/>
          </a:prstGeom>
        </p:spPr>
      </p:pic>
    </p:spTree>
    <p:extLst>
      <p:ext uri="{BB962C8B-B14F-4D97-AF65-F5344CB8AC3E}">
        <p14:creationId xmlns:p14="http://schemas.microsoft.com/office/powerpoint/2010/main" val="208206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Horizontal Slid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C85C6D-9829-4F8F-948C-4CB75FD5CA45}"/>
              </a:ext>
            </a:extLst>
          </p:cNvPr>
          <p:cNvSpPr/>
          <p:nvPr userDrawn="1"/>
        </p:nvSpPr>
        <p:spPr>
          <a:xfrm>
            <a:off x="0" y="5937125"/>
            <a:ext cx="12202696" cy="9208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Graphic 6">
            <a:extLst>
              <a:ext uri="{FF2B5EF4-FFF2-40B4-BE49-F238E27FC236}">
                <a16:creationId xmlns:a16="http://schemas.microsoft.com/office/drawing/2014/main" id="{6EB37D48-2FEB-4814-A969-D21D7E0ACAF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3084"/>
          <a:stretch/>
        </p:blipFill>
        <p:spPr>
          <a:xfrm rot="16200000">
            <a:off x="10560347" y="5020883"/>
            <a:ext cx="1423005" cy="1861701"/>
          </a:xfrm>
          <a:prstGeom prst="rect">
            <a:avLst/>
          </a:prstGeom>
        </p:spPr>
      </p:pic>
      <p:sp>
        <p:nvSpPr>
          <p:cNvPr id="21" name="Text Placeholder 2">
            <a:extLst>
              <a:ext uri="{FF2B5EF4-FFF2-40B4-BE49-F238E27FC236}">
                <a16:creationId xmlns:a16="http://schemas.microsoft.com/office/drawing/2014/main" id="{AF4292E4-44E0-42E6-B854-9ECCF4510BFA}"/>
              </a:ext>
            </a:extLst>
          </p:cNvPr>
          <p:cNvSpPr>
            <a:spLocks noGrp="1"/>
          </p:cNvSpPr>
          <p:nvPr>
            <p:ph type="body" idx="1"/>
          </p:nvPr>
        </p:nvSpPr>
        <p:spPr>
          <a:xfrm>
            <a:off x="915686" y="1603800"/>
            <a:ext cx="9425311" cy="3279253"/>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2" name="Title 1">
            <a:extLst>
              <a:ext uri="{FF2B5EF4-FFF2-40B4-BE49-F238E27FC236}">
                <a16:creationId xmlns:a16="http://schemas.microsoft.com/office/drawing/2014/main" id="{B785E701-4333-4658-8D76-A1C50AD9E376}"/>
              </a:ext>
            </a:extLst>
          </p:cNvPr>
          <p:cNvSpPr>
            <a:spLocks noGrp="1"/>
          </p:cNvSpPr>
          <p:nvPr>
            <p:ph type="title" hasCustomPrompt="1"/>
          </p:nvPr>
        </p:nvSpPr>
        <p:spPr>
          <a:xfrm>
            <a:off x="904754" y="455683"/>
            <a:ext cx="9425311" cy="1144389"/>
          </a:xfrm>
        </p:spPr>
        <p:txBody>
          <a:bodyPr anchor="ctr">
            <a:normAutofit/>
          </a:bodyPr>
          <a:lstStyle>
            <a:lvl1pPr>
              <a:defRPr sz="3733" b="1">
                <a:solidFill>
                  <a:schemeClr val="accent5"/>
                </a:solidFill>
                <a:latin typeface="Georgia" panose="02040502050405020303" pitchFamily="18" charset="0"/>
                <a:cs typeface="Arial" panose="020B0604020202020204" pitchFamily="34" charset="0"/>
              </a:defRPr>
            </a:lvl1pPr>
          </a:lstStyle>
          <a:p>
            <a:r>
              <a:rPr lang="en-US"/>
              <a:t>Click To Edit Master Title Style</a:t>
            </a:r>
          </a:p>
        </p:txBody>
      </p:sp>
      <p:pic>
        <p:nvPicPr>
          <p:cNvPr id="24" name="Picture 23">
            <a:extLst>
              <a:ext uri="{FF2B5EF4-FFF2-40B4-BE49-F238E27FC236}">
                <a16:creationId xmlns:a16="http://schemas.microsoft.com/office/drawing/2014/main" id="{F0B900CE-0CF0-4BC4-B2C6-7DFFB488C0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0148" y="5242095"/>
            <a:ext cx="1419275" cy="1419275"/>
          </a:xfrm>
          <a:prstGeom prst="rect">
            <a:avLst/>
          </a:prstGeom>
        </p:spPr>
      </p:pic>
    </p:spTree>
    <p:extLst>
      <p:ext uri="{BB962C8B-B14F-4D97-AF65-F5344CB8AC3E}">
        <p14:creationId xmlns:p14="http://schemas.microsoft.com/office/powerpoint/2010/main" val="2840991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Yellow Vertical Slide">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49604" y="1603799"/>
            <a:ext cx="9425312" cy="3690016"/>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hasCustomPrompt="1"/>
          </p:nvPr>
        </p:nvSpPr>
        <p:spPr>
          <a:xfrm>
            <a:off x="1838671" y="455683"/>
            <a:ext cx="9425311" cy="1144389"/>
          </a:xfrm>
        </p:spPr>
        <p:txBody>
          <a:bodyPr anchor="ctr">
            <a:normAutofit/>
          </a:bodyPr>
          <a:lstStyle>
            <a:lvl1pPr>
              <a:defRPr sz="3733" b="1">
                <a:solidFill>
                  <a:schemeClr val="accent5"/>
                </a:solidFill>
                <a:latin typeface="Georgia" panose="02040502050405020303" pitchFamily="18" charset="0"/>
                <a:cs typeface="Arial" panose="020B0604020202020204" pitchFamily="34" charset="0"/>
              </a:defRPr>
            </a:lvl1pPr>
          </a:lstStyle>
          <a:p>
            <a:r>
              <a:rPr lang="en-US"/>
              <a:t>Click To Edit Master Title Style</a:t>
            </a:r>
          </a:p>
        </p:txBody>
      </p:sp>
      <p:sp>
        <p:nvSpPr>
          <p:cNvPr id="20" name="Rectangle 19">
            <a:extLst>
              <a:ext uri="{FF2B5EF4-FFF2-40B4-BE49-F238E27FC236}">
                <a16:creationId xmlns:a16="http://schemas.microsoft.com/office/drawing/2014/main" id="{C788E67F-028E-4F8C-B663-81497F817433}"/>
              </a:ext>
            </a:extLst>
          </p:cNvPr>
          <p:cNvSpPr/>
          <p:nvPr userDrawn="1"/>
        </p:nvSpPr>
        <p:spPr>
          <a:xfrm>
            <a:off x="0" y="0"/>
            <a:ext cx="10566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Graphic 6">
            <a:extLst>
              <a:ext uri="{FF2B5EF4-FFF2-40B4-BE49-F238E27FC236}">
                <a16:creationId xmlns:a16="http://schemas.microsoft.com/office/drawing/2014/main" id="{D55FF4EB-282D-4744-AD97-858FBDC582B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6974"/>
          <a:stretch/>
        </p:blipFill>
        <p:spPr>
          <a:xfrm>
            <a:off x="255208" y="5293816"/>
            <a:ext cx="1594395" cy="1564185"/>
          </a:xfrm>
          <a:prstGeom prst="rect">
            <a:avLst/>
          </a:prstGeom>
        </p:spPr>
      </p:pic>
      <p:pic>
        <p:nvPicPr>
          <p:cNvPr id="8" name="Picture 7">
            <a:extLst>
              <a:ext uri="{FF2B5EF4-FFF2-40B4-BE49-F238E27FC236}">
                <a16:creationId xmlns:a16="http://schemas.microsoft.com/office/drawing/2014/main" id="{D2623598-74FF-4E8B-9928-EE3BABC7CB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768" y="5429101"/>
            <a:ext cx="1419275" cy="1419275"/>
          </a:xfrm>
          <a:prstGeom prst="rect">
            <a:avLst/>
          </a:prstGeom>
        </p:spPr>
      </p:pic>
    </p:spTree>
    <p:extLst>
      <p:ext uri="{BB962C8B-B14F-4D97-AF65-F5344CB8AC3E}">
        <p14:creationId xmlns:p14="http://schemas.microsoft.com/office/powerpoint/2010/main" val="759365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Yellow Horizontal Slide">
    <p:bg>
      <p:bgPr>
        <a:solidFill>
          <a:schemeClr val="accent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5A5B974-1017-4119-864F-1238E05873DC}"/>
              </a:ext>
            </a:extLst>
          </p:cNvPr>
          <p:cNvSpPr/>
          <p:nvPr userDrawn="1"/>
        </p:nvSpPr>
        <p:spPr>
          <a:xfrm>
            <a:off x="0" y="5937125"/>
            <a:ext cx="12202696" cy="9208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 Placeholder 2">
            <a:extLst>
              <a:ext uri="{FF2B5EF4-FFF2-40B4-BE49-F238E27FC236}">
                <a16:creationId xmlns:a16="http://schemas.microsoft.com/office/drawing/2014/main" id="{1291DBF0-E563-4A84-BBD5-13387F8BA9AF}"/>
              </a:ext>
            </a:extLst>
          </p:cNvPr>
          <p:cNvSpPr>
            <a:spLocks noGrp="1"/>
          </p:cNvSpPr>
          <p:nvPr>
            <p:ph type="body" idx="1"/>
          </p:nvPr>
        </p:nvSpPr>
        <p:spPr>
          <a:xfrm>
            <a:off x="915686" y="1603800"/>
            <a:ext cx="9425311" cy="3279253"/>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1" name="Title 1">
            <a:extLst>
              <a:ext uri="{FF2B5EF4-FFF2-40B4-BE49-F238E27FC236}">
                <a16:creationId xmlns:a16="http://schemas.microsoft.com/office/drawing/2014/main" id="{886A2B90-7D06-4E74-B79D-0BE2651346E4}"/>
              </a:ext>
            </a:extLst>
          </p:cNvPr>
          <p:cNvSpPr>
            <a:spLocks noGrp="1"/>
          </p:cNvSpPr>
          <p:nvPr>
            <p:ph type="title" hasCustomPrompt="1"/>
          </p:nvPr>
        </p:nvSpPr>
        <p:spPr>
          <a:xfrm>
            <a:off x="904754" y="455683"/>
            <a:ext cx="9425311" cy="1144389"/>
          </a:xfrm>
        </p:spPr>
        <p:txBody>
          <a:bodyPr anchor="ctr">
            <a:normAutofit/>
          </a:bodyPr>
          <a:lstStyle>
            <a:lvl1pPr>
              <a:defRPr sz="3733" b="1">
                <a:solidFill>
                  <a:schemeClr val="accent5"/>
                </a:solidFill>
                <a:latin typeface="Georgia" panose="02040502050405020303" pitchFamily="18" charset="0"/>
                <a:cs typeface="Arial" panose="020B0604020202020204" pitchFamily="34" charset="0"/>
              </a:defRPr>
            </a:lvl1pPr>
          </a:lstStyle>
          <a:p>
            <a:r>
              <a:rPr lang="en-US"/>
              <a:t>Click To Edit Master Title Style</a:t>
            </a:r>
          </a:p>
        </p:txBody>
      </p:sp>
      <p:pic>
        <p:nvPicPr>
          <p:cNvPr id="7" name="Graphic 6">
            <a:extLst>
              <a:ext uri="{FF2B5EF4-FFF2-40B4-BE49-F238E27FC236}">
                <a16:creationId xmlns:a16="http://schemas.microsoft.com/office/drawing/2014/main" id="{00EEA35C-0E0C-46CE-9C7D-6DA50340491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3084"/>
          <a:stretch/>
        </p:blipFill>
        <p:spPr>
          <a:xfrm rot="16200000">
            <a:off x="10560347" y="5020883"/>
            <a:ext cx="1423005" cy="1861701"/>
          </a:xfrm>
          <a:prstGeom prst="rect">
            <a:avLst/>
          </a:prstGeom>
        </p:spPr>
      </p:pic>
      <p:pic>
        <p:nvPicPr>
          <p:cNvPr id="8" name="Picture 7">
            <a:extLst>
              <a:ext uri="{FF2B5EF4-FFF2-40B4-BE49-F238E27FC236}">
                <a16:creationId xmlns:a16="http://schemas.microsoft.com/office/drawing/2014/main" id="{F4BBDEE4-C81D-4E0C-9C79-36D5A36D87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0148" y="5242095"/>
            <a:ext cx="1419275" cy="1419275"/>
          </a:xfrm>
          <a:prstGeom prst="rect">
            <a:avLst/>
          </a:prstGeom>
        </p:spPr>
      </p:pic>
    </p:spTree>
    <p:extLst>
      <p:ext uri="{BB962C8B-B14F-4D97-AF65-F5344CB8AC3E}">
        <p14:creationId xmlns:p14="http://schemas.microsoft.com/office/powerpoint/2010/main" val="1039153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 y="3909419"/>
            <a:ext cx="12202697" cy="920875"/>
          </a:xfrm>
        </p:spPr>
        <p:txBody>
          <a:bodyPr anchor="b">
            <a:noAutofit/>
          </a:bodyPr>
          <a:lstStyle>
            <a:lvl1pPr algn="ctr">
              <a:defRPr sz="3733" b="1">
                <a:solidFill>
                  <a:schemeClr val="tx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21396" y="4840176"/>
            <a:ext cx="12192000" cy="795301"/>
          </a:xfrm>
        </p:spPr>
        <p:txBody>
          <a:bodyPr>
            <a:normAutofit/>
          </a:bodyPr>
          <a:lstStyle>
            <a:lvl1pPr marL="0" indent="0" algn="ctr">
              <a:buNone/>
              <a:defRPr sz="2267">
                <a:solidFill>
                  <a:srgbClr val="0070C0"/>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2" name="Rectangle 11">
            <a:extLst>
              <a:ext uri="{FF2B5EF4-FFF2-40B4-BE49-F238E27FC236}">
                <a16:creationId xmlns:a16="http://schemas.microsoft.com/office/drawing/2014/main" id="{D50D8658-46F0-4497-BDD0-707E3D6B8920}"/>
              </a:ext>
            </a:extLst>
          </p:cNvPr>
          <p:cNvSpPr/>
          <p:nvPr userDrawn="1"/>
        </p:nvSpPr>
        <p:spPr>
          <a:xfrm>
            <a:off x="0" y="5937125"/>
            <a:ext cx="12202696" cy="9208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E0472D10-CC39-4C54-AABC-452A0D4112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0289" y="171549"/>
            <a:ext cx="3851423" cy="3851423"/>
          </a:xfrm>
          <a:prstGeom prst="rect">
            <a:avLst/>
          </a:prstGeom>
        </p:spPr>
      </p:pic>
    </p:spTree>
    <p:extLst>
      <p:ext uri="{BB962C8B-B14F-4D97-AF65-F5344CB8AC3E}">
        <p14:creationId xmlns:p14="http://schemas.microsoft.com/office/powerpoint/2010/main" val="2116364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 Photo">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812BF5E-00E4-4C77-B4AC-EC45477B7C5F}"/>
              </a:ext>
            </a:extLst>
          </p:cNvPr>
          <p:cNvSpPr/>
          <p:nvPr userDrawn="1"/>
        </p:nvSpPr>
        <p:spPr>
          <a:xfrm>
            <a:off x="0" y="0"/>
            <a:ext cx="10566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itle 1">
            <a:extLst>
              <a:ext uri="{FF2B5EF4-FFF2-40B4-BE49-F238E27FC236}">
                <a16:creationId xmlns:a16="http://schemas.microsoft.com/office/drawing/2014/main" id="{C38F555A-E2CC-4FBB-8569-D9457A031DC9}"/>
              </a:ext>
            </a:extLst>
          </p:cNvPr>
          <p:cNvSpPr>
            <a:spLocks noGrp="1"/>
          </p:cNvSpPr>
          <p:nvPr>
            <p:ph type="ctrTitle" hasCustomPrompt="1"/>
          </p:nvPr>
        </p:nvSpPr>
        <p:spPr>
          <a:xfrm>
            <a:off x="5514535" y="4003203"/>
            <a:ext cx="6344284" cy="920875"/>
          </a:xfrm>
        </p:spPr>
        <p:txBody>
          <a:bodyPr anchor="b">
            <a:noAutofit/>
          </a:bodyPr>
          <a:lstStyle>
            <a:lvl1pPr algn="ctr">
              <a:defRPr sz="3733" b="1">
                <a:solidFill>
                  <a:schemeClr val="tx1"/>
                </a:solidFill>
                <a:latin typeface="Georgia" panose="02040502050405020303" pitchFamily="18" charset="0"/>
                <a:cs typeface="Arial" panose="020B0604020202020204" pitchFamily="34" charset="0"/>
              </a:defRPr>
            </a:lvl1pPr>
          </a:lstStyle>
          <a:p>
            <a:r>
              <a:rPr lang="en-US"/>
              <a:t>Click To Edit Master Title Style</a:t>
            </a:r>
          </a:p>
        </p:txBody>
      </p:sp>
      <p:sp>
        <p:nvSpPr>
          <p:cNvPr id="23" name="Subtitle 2">
            <a:extLst>
              <a:ext uri="{FF2B5EF4-FFF2-40B4-BE49-F238E27FC236}">
                <a16:creationId xmlns:a16="http://schemas.microsoft.com/office/drawing/2014/main" id="{8720CE1B-6E42-427F-BB4F-26299D87AAF7}"/>
              </a:ext>
            </a:extLst>
          </p:cNvPr>
          <p:cNvSpPr>
            <a:spLocks noGrp="1"/>
          </p:cNvSpPr>
          <p:nvPr>
            <p:ph type="subTitle" idx="1" hasCustomPrompt="1"/>
          </p:nvPr>
        </p:nvSpPr>
        <p:spPr>
          <a:xfrm>
            <a:off x="5530580" y="4933960"/>
            <a:ext cx="6312192" cy="795301"/>
          </a:xfrm>
        </p:spPr>
        <p:txBody>
          <a:bodyPr>
            <a:normAutofit/>
          </a:bodyPr>
          <a:lstStyle>
            <a:lvl1pPr marL="0" indent="0" algn="ctr">
              <a:buNone/>
              <a:defRPr sz="2267">
                <a:solidFill>
                  <a:srgbClr val="0070C0"/>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25" name="Picture 24">
            <a:extLst>
              <a:ext uri="{FF2B5EF4-FFF2-40B4-BE49-F238E27FC236}">
                <a16:creationId xmlns:a16="http://schemas.microsoft.com/office/drawing/2014/main" id="{771E6631-0578-47DC-911F-A021CB495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6851" y="477912"/>
            <a:ext cx="3079651" cy="3079651"/>
          </a:xfrm>
          <a:prstGeom prst="rect">
            <a:avLst/>
          </a:prstGeom>
        </p:spPr>
      </p:pic>
      <p:sp>
        <p:nvSpPr>
          <p:cNvPr id="3" name="Picture Placeholder 2">
            <a:extLst>
              <a:ext uri="{FF2B5EF4-FFF2-40B4-BE49-F238E27FC236}">
                <a16:creationId xmlns:a16="http://schemas.microsoft.com/office/drawing/2014/main" id="{2CBBAFCD-6EDA-4988-80AA-EB4C31CC423F}"/>
              </a:ext>
            </a:extLst>
          </p:cNvPr>
          <p:cNvSpPr>
            <a:spLocks noGrp="1"/>
          </p:cNvSpPr>
          <p:nvPr>
            <p:ph type="pic" sz="quarter" idx="10"/>
          </p:nvPr>
        </p:nvSpPr>
        <p:spPr>
          <a:xfrm>
            <a:off x="-12241" y="1535712"/>
            <a:ext cx="4958639" cy="3786576"/>
          </a:xfrm>
          <a:custGeom>
            <a:avLst/>
            <a:gdLst>
              <a:gd name="connsiteX0" fmla="*/ 0 w 4375053"/>
              <a:gd name="connsiteY0" fmla="*/ 897390 h 2839932"/>
              <a:gd name="connsiteX1" fmla="*/ 897390 w 4375053"/>
              <a:gd name="connsiteY1" fmla="*/ 0 h 2839932"/>
              <a:gd name="connsiteX2" fmla="*/ 3477663 w 4375053"/>
              <a:gd name="connsiteY2" fmla="*/ 0 h 2839932"/>
              <a:gd name="connsiteX3" fmla="*/ 4375053 w 4375053"/>
              <a:gd name="connsiteY3" fmla="*/ 897390 h 2839932"/>
              <a:gd name="connsiteX4" fmla="*/ 4375053 w 4375053"/>
              <a:gd name="connsiteY4" fmla="*/ 1942542 h 2839932"/>
              <a:gd name="connsiteX5" fmla="*/ 3477663 w 4375053"/>
              <a:gd name="connsiteY5" fmla="*/ 2839932 h 2839932"/>
              <a:gd name="connsiteX6" fmla="*/ 897390 w 4375053"/>
              <a:gd name="connsiteY6" fmla="*/ 2839932 h 2839932"/>
              <a:gd name="connsiteX7" fmla="*/ 0 w 4375053"/>
              <a:gd name="connsiteY7" fmla="*/ 1942542 h 2839932"/>
              <a:gd name="connsiteX8" fmla="*/ 0 w 4375053"/>
              <a:gd name="connsiteY8" fmla="*/ 897390 h 2839932"/>
              <a:gd name="connsiteX0" fmla="*/ 0 w 4375053"/>
              <a:gd name="connsiteY0" fmla="*/ 897390 h 2839932"/>
              <a:gd name="connsiteX1" fmla="*/ 656090 w 4375053"/>
              <a:gd name="connsiteY1" fmla="*/ 0 h 2839932"/>
              <a:gd name="connsiteX2" fmla="*/ 3477663 w 4375053"/>
              <a:gd name="connsiteY2" fmla="*/ 0 h 2839932"/>
              <a:gd name="connsiteX3" fmla="*/ 4375053 w 4375053"/>
              <a:gd name="connsiteY3" fmla="*/ 897390 h 2839932"/>
              <a:gd name="connsiteX4" fmla="*/ 4375053 w 4375053"/>
              <a:gd name="connsiteY4" fmla="*/ 1942542 h 2839932"/>
              <a:gd name="connsiteX5" fmla="*/ 3477663 w 4375053"/>
              <a:gd name="connsiteY5" fmla="*/ 2839932 h 2839932"/>
              <a:gd name="connsiteX6" fmla="*/ 897390 w 4375053"/>
              <a:gd name="connsiteY6" fmla="*/ 2839932 h 2839932"/>
              <a:gd name="connsiteX7" fmla="*/ 0 w 4375053"/>
              <a:gd name="connsiteY7" fmla="*/ 1942542 h 2839932"/>
              <a:gd name="connsiteX8" fmla="*/ 0 w 4375053"/>
              <a:gd name="connsiteY8" fmla="*/ 897390 h 2839932"/>
              <a:gd name="connsiteX0" fmla="*/ 0 w 4375053"/>
              <a:gd name="connsiteY0" fmla="*/ 897390 h 2839932"/>
              <a:gd name="connsiteX1" fmla="*/ 656090 w 4375053"/>
              <a:gd name="connsiteY1" fmla="*/ 0 h 2839932"/>
              <a:gd name="connsiteX2" fmla="*/ 3477663 w 4375053"/>
              <a:gd name="connsiteY2" fmla="*/ 0 h 2839932"/>
              <a:gd name="connsiteX3" fmla="*/ 4375053 w 4375053"/>
              <a:gd name="connsiteY3" fmla="*/ 897390 h 2839932"/>
              <a:gd name="connsiteX4" fmla="*/ 4375053 w 4375053"/>
              <a:gd name="connsiteY4" fmla="*/ 1942542 h 2839932"/>
              <a:gd name="connsiteX5" fmla="*/ 3477663 w 4375053"/>
              <a:gd name="connsiteY5" fmla="*/ 2839932 h 2839932"/>
              <a:gd name="connsiteX6" fmla="*/ 656090 w 4375053"/>
              <a:gd name="connsiteY6" fmla="*/ 2833582 h 2839932"/>
              <a:gd name="connsiteX7" fmla="*/ 0 w 4375053"/>
              <a:gd name="connsiteY7" fmla="*/ 1942542 h 2839932"/>
              <a:gd name="connsiteX8" fmla="*/ 0 w 4375053"/>
              <a:gd name="connsiteY8" fmla="*/ 897390 h 2839932"/>
              <a:gd name="connsiteX0" fmla="*/ 0 w 4375053"/>
              <a:gd name="connsiteY0" fmla="*/ 897390 h 2839932"/>
              <a:gd name="connsiteX1" fmla="*/ 656090 w 4375053"/>
              <a:gd name="connsiteY1" fmla="*/ 0 h 2839932"/>
              <a:gd name="connsiteX2" fmla="*/ 3477663 w 4375053"/>
              <a:gd name="connsiteY2" fmla="*/ 0 h 2839932"/>
              <a:gd name="connsiteX3" fmla="*/ 4375053 w 4375053"/>
              <a:gd name="connsiteY3" fmla="*/ 897390 h 2839932"/>
              <a:gd name="connsiteX4" fmla="*/ 4375053 w 4375053"/>
              <a:gd name="connsiteY4" fmla="*/ 1942542 h 2839932"/>
              <a:gd name="connsiteX5" fmla="*/ 3477663 w 4375053"/>
              <a:gd name="connsiteY5" fmla="*/ 2839932 h 2839932"/>
              <a:gd name="connsiteX6" fmla="*/ 656090 w 4375053"/>
              <a:gd name="connsiteY6" fmla="*/ 2833582 h 2839932"/>
              <a:gd name="connsiteX7" fmla="*/ 0 w 4375053"/>
              <a:gd name="connsiteY7" fmla="*/ 897390 h 2839932"/>
              <a:gd name="connsiteX0" fmla="*/ 352697 w 4071660"/>
              <a:gd name="connsiteY0" fmla="*/ 2833582 h 2839932"/>
              <a:gd name="connsiteX1" fmla="*/ 352697 w 4071660"/>
              <a:gd name="connsiteY1" fmla="*/ 0 h 2839932"/>
              <a:gd name="connsiteX2" fmla="*/ 3174270 w 4071660"/>
              <a:gd name="connsiteY2" fmla="*/ 0 h 2839932"/>
              <a:gd name="connsiteX3" fmla="*/ 4071660 w 4071660"/>
              <a:gd name="connsiteY3" fmla="*/ 897390 h 2839932"/>
              <a:gd name="connsiteX4" fmla="*/ 4071660 w 4071660"/>
              <a:gd name="connsiteY4" fmla="*/ 1942542 h 2839932"/>
              <a:gd name="connsiteX5" fmla="*/ 3174270 w 4071660"/>
              <a:gd name="connsiteY5" fmla="*/ 2839932 h 2839932"/>
              <a:gd name="connsiteX6" fmla="*/ 352697 w 4071660"/>
              <a:gd name="connsiteY6" fmla="*/ 2833582 h 2839932"/>
              <a:gd name="connsiteX0" fmla="*/ 207682 w 3926645"/>
              <a:gd name="connsiteY0" fmla="*/ 2833582 h 2839932"/>
              <a:gd name="connsiteX1" fmla="*/ 207682 w 3926645"/>
              <a:gd name="connsiteY1" fmla="*/ 0 h 2839932"/>
              <a:gd name="connsiteX2" fmla="*/ 3029255 w 3926645"/>
              <a:gd name="connsiteY2" fmla="*/ 0 h 2839932"/>
              <a:gd name="connsiteX3" fmla="*/ 3926645 w 3926645"/>
              <a:gd name="connsiteY3" fmla="*/ 897390 h 2839932"/>
              <a:gd name="connsiteX4" fmla="*/ 3926645 w 3926645"/>
              <a:gd name="connsiteY4" fmla="*/ 1942542 h 2839932"/>
              <a:gd name="connsiteX5" fmla="*/ 3029255 w 3926645"/>
              <a:gd name="connsiteY5" fmla="*/ 2839932 h 2839932"/>
              <a:gd name="connsiteX6" fmla="*/ 207682 w 3926645"/>
              <a:gd name="connsiteY6" fmla="*/ 2833582 h 2839932"/>
              <a:gd name="connsiteX0" fmla="*/ 16 w 3718979"/>
              <a:gd name="connsiteY0" fmla="*/ 2833582 h 2839932"/>
              <a:gd name="connsiteX1" fmla="*/ 16 w 3718979"/>
              <a:gd name="connsiteY1" fmla="*/ 0 h 2839932"/>
              <a:gd name="connsiteX2" fmla="*/ 2821589 w 3718979"/>
              <a:gd name="connsiteY2" fmla="*/ 0 h 2839932"/>
              <a:gd name="connsiteX3" fmla="*/ 3718979 w 3718979"/>
              <a:gd name="connsiteY3" fmla="*/ 897390 h 2839932"/>
              <a:gd name="connsiteX4" fmla="*/ 3718979 w 3718979"/>
              <a:gd name="connsiteY4" fmla="*/ 1942542 h 2839932"/>
              <a:gd name="connsiteX5" fmla="*/ 2821589 w 3718979"/>
              <a:gd name="connsiteY5" fmla="*/ 2839932 h 2839932"/>
              <a:gd name="connsiteX6" fmla="*/ 16 w 3718979"/>
              <a:gd name="connsiteY6" fmla="*/ 2833582 h 283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979" h="2839932">
                <a:moveTo>
                  <a:pt x="16" y="2833582"/>
                </a:moveTo>
                <a:cubicBezTo>
                  <a:pt x="-346" y="2817460"/>
                  <a:pt x="6004" y="2364"/>
                  <a:pt x="16" y="0"/>
                </a:cubicBezTo>
                <a:lnTo>
                  <a:pt x="2821589" y="0"/>
                </a:lnTo>
                <a:cubicBezTo>
                  <a:pt x="3317204" y="0"/>
                  <a:pt x="3718979" y="401775"/>
                  <a:pt x="3718979" y="897390"/>
                </a:cubicBezTo>
                <a:lnTo>
                  <a:pt x="3718979" y="1942542"/>
                </a:lnTo>
                <a:cubicBezTo>
                  <a:pt x="3718979" y="2438157"/>
                  <a:pt x="3317204" y="2839932"/>
                  <a:pt x="2821589" y="2839932"/>
                </a:cubicBezTo>
                <a:lnTo>
                  <a:pt x="16" y="2833582"/>
                </a:lnTo>
                <a:close/>
              </a:path>
            </a:pathLst>
          </a:custGeom>
          <a:blipFill dpi="0" rotWithShape="1">
            <a:blip r:embed="rId3">
              <a:extLst>
                <a:ext uri="{28A0092B-C50C-407E-A947-70E740481C1C}">
                  <a14:useLocalDpi xmlns:a14="http://schemas.microsoft.com/office/drawing/2010/main" val="0"/>
                </a:ext>
              </a:extLst>
            </a:blip>
            <a:srcRect/>
            <a:stretch>
              <a:fillRect l="-13222" t="-18829" r="-29398" b="-5811"/>
            </a:stretch>
          </a:blipFill>
          <a:ln w="50800">
            <a:noFill/>
          </a:ln>
        </p:spPr>
        <p:txBody>
          <a:bodyPr/>
          <a:lstStyle/>
          <a:p>
            <a:r>
              <a:rPr lang="en-US"/>
              <a:t>Click icon to add picture</a:t>
            </a:r>
          </a:p>
        </p:txBody>
      </p:sp>
    </p:spTree>
    <p:extLst>
      <p:ext uri="{BB962C8B-B14F-4D97-AF65-F5344CB8AC3E}">
        <p14:creationId xmlns:p14="http://schemas.microsoft.com/office/powerpoint/2010/main" val="2250835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 Multiple Photos">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812BF5E-00E4-4C77-B4AC-EC45477B7C5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itle 1">
            <a:extLst>
              <a:ext uri="{FF2B5EF4-FFF2-40B4-BE49-F238E27FC236}">
                <a16:creationId xmlns:a16="http://schemas.microsoft.com/office/drawing/2014/main" id="{C38F555A-E2CC-4FBB-8569-D9457A031DC9}"/>
              </a:ext>
            </a:extLst>
          </p:cNvPr>
          <p:cNvSpPr>
            <a:spLocks noGrp="1"/>
          </p:cNvSpPr>
          <p:nvPr>
            <p:ph type="ctrTitle" hasCustomPrompt="1"/>
          </p:nvPr>
        </p:nvSpPr>
        <p:spPr>
          <a:xfrm>
            <a:off x="2923859" y="4041764"/>
            <a:ext cx="6344284" cy="920875"/>
          </a:xfrm>
        </p:spPr>
        <p:txBody>
          <a:bodyPr anchor="b">
            <a:noAutofit/>
          </a:bodyPr>
          <a:lstStyle>
            <a:lvl1pPr algn="ctr">
              <a:defRPr sz="3733" b="1">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23" name="Subtitle 2">
            <a:extLst>
              <a:ext uri="{FF2B5EF4-FFF2-40B4-BE49-F238E27FC236}">
                <a16:creationId xmlns:a16="http://schemas.microsoft.com/office/drawing/2014/main" id="{8720CE1B-6E42-427F-BB4F-26299D87AAF7}"/>
              </a:ext>
            </a:extLst>
          </p:cNvPr>
          <p:cNvSpPr>
            <a:spLocks noGrp="1"/>
          </p:cNvSpPr>
          <p:nvPr>
            <p:ph type="subTitle" idx="1" hasCustomPrompt="1"/>
          </p:nvPr>
        </p:nvSpPr>
        <p:spPr>
          <a:xfrm>
            <a:off x="2939904" y="4972522"/>
            <a:ext cx="6312192" cy="795301"/>
          </a:xfrm>
        </p:spPr>
        <p:txBody>
          <a:bodyPr>
            <a:normAutofit/>
          </a:bodyPr>
          <a:lstStyle>
            <a:lvl1pPr marL="0" indent="0" algn="ctr">
              <a:buNone/>
              <a:defRPr sz="2267">
                <a:solidFill>
                  <a:schemeClr val="bg2"/>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7" name="Picture Placeholder 2">
            <a:extLst>
              <a:ext uri="{FF2B5EF4-FFF2-40B4-BE49-F238E27FC236}">
                <a16:creationId xmlns:a16="http://schemas.microsoft.com/office/drawing/2014/main" id="{AFDD0996-655C-479B-8917-A0A74470A05E}"/>
              </a:ext>
            </a:extLst>
          </p:cNvPr>
          <p:cNvSpPr>
            <a:spLocks noGrp="1"/>
          </p:cNvSpPr>
          <p:nvPr>
            <p:ph type="pic" sz="quarter" idx="10"/>
          </p:nvPr>
        </p:nvSpPr>
        <p:spPr>
          <a:xfrm>
            <a:off x="0" y="5531"/>
            <a:ext cx="2240992" cy="1814803"/>
          </a:xfrm>
          <a:blipFill dpi="0" rotWithShape="1">
            <a:blip r:embed="rId2"/>
            <a:srcRect/>
            <a:stretch>
              <a:fillRect l="-10737" r="-10737"/>
            </a:stretch>
          </a:blipFill>
          <a:ln w="19050">
            <a:noFill/>
          </a:ln>
        </p:spPr>
        <p:txBody>
          <a:bodyPr/>
          <a:lstStyle/>
          <a:p>
            <a:r>
              <a:rPr lang="en-US"/>
              <a:t>Click icon to add picture</a:t>
            </a:r>
          </a:p>
        </p:txBody>
      </p:sp>
      <p:sp>
        <p:nvSpPr>
          <p:cNvPr id="8" name="Picture Placeholder 2">
            <a:extLst>
              <a:ext uri="{FF2B5EF4-FFF2-40B4-BE49-F238E27FC236}">
                <a16:creationId xmlns:a16="http://schemas.microsoft.com/office/drawing/2014/main" id="{8ADAD2B2-5B66-4F93-ABE4-0923605296A8}"/>
              </a:ext>
            </a:extLst>
          </p:cNvPr>
          <p:cNvSpPr>
            <a:spLocks noGrp="1"/>
          </p:cNvSpPr>
          <p:nvPr>
            <p:ph type="pic" sz="quarter" idx="11"/>
          </p:nvPr>
        </p:nvSpPr>
        <p:spPr>
          <a:xfrm>
            <a:off x="2240992" y="0"/>
            <a:ext cx="2240992" cy="1814803"/>
          </a:xfrm>
          <a:blipFill>
            <a:blip r:embed="rId3"/>
            <a:srcRect/>
            <a:stretch>
              <a:fillRect l="-10258" r="-10258"/>
            </a:stretch>
          </a:blipFill>
          <a:ln w="19050">
            <a:noFill/>
          </a:ln>
        </p:spPr>
        <p:txBody>
          <a:bodyPr/>
          <a:lstStyle/>
          <a:p>
            <a:r>
              <a:rPr lang="en-US"/>
              <a:t>Click icon to add picture</a:t>
            </a:r>
          </a:p>
        </p:txBody>
      </p:sp>
      <p:sp>
        <p:nvSpPr>
          <p:cNvPr id="9" name="Picture Placeholder 2">
            <a:extLst>
              <a:ext uri="{FF2B5EF4-FFF2-40B4-BE49-F238E27FC236}">
                <a16:creationId xmlns:a16="http://schemas.microsoft.com/office/drawing/2014/main" id="{6D170C36-075E-4318-8AE9-988F82084394}"/>
              </a:ext>
            </a:extLst>
          </p:cNvPr>
          <p:cNvSpPr>
            <a:spLocks noGrp="1"/>
          </p:cNvSpPr>
          <p:nvPr>
            <p:ph type="pic" sz="quarter" idx="12"/>
          </p:nvPr>
        </p:nvSpPr>
        <p:spPr>
          <a:xfrm>
            <a:off x="7705344" y="8077"/>
            <a:ext cx="2243328" cy="1816608"/>
          </a:xfrm>
          <a:blipFill>
            <a:blip r:embed="rId4"/>
            <a:stretch>
              <a:fillRect l="-10258" r="-10258"/>
            </a:stretch>
          </a:blipFill>
          <a:ln w="19050">
            <a:noFill/>
          </a:ln>
        </p:spPr>
        <p:txBody>
          <a:bodyPr/>
          <a:lstStyle/>
          <a:p>
            <a:r>
              <a:rPr lang="en-US"/>
              <a:t>Click icon to add picture</a:t>
            </a:r>
          </a:p>
        </p:txBody>
      </p:sp>
      <p:sp>
        <p:nvSpPr>
          <p:cNvPr id="10" name="Picture Placeholder 2">
            <a:extLst>
              <a:ext uri="{FF2B5EF4-FFF2-40B4-BE49-F238E27FC236}">
                <a16:creationId xmlns:a16="http://schemas.microsoft.com/office/drawing/2014/main" id="{85D3020E-19B3-4DE3-B745-DEC6AEADA594}"/>
              </a:ext>
            </a:extLst>
          </p:cNvPr>
          <p:cNvSpPr>
            <a:spLocks noGrp="1"/>
          </p:cNvSpPr>
          <p:nvPr>
            <p:ph type="pic" sz="quarter" idx="13"/>
          </p:nvPr>
        </p:nvSpPr>
        <p:spPr>
          <a:xfrm>
            <a:off x="9948672" y="-1805"/>
            <a:ext cx="2243328" cy="1816608"/>
          </a:xfrm>
          <a:blipFill dpi="0" rotWithShape="1">
            <a:blip r:embed="rId5"/>
            <a:srcRect/>
            <a:stretch>
              <a:fillRect l="-10000" r="-10258"/>
            </a:stretch>
          </a:blipFill>
          <a:ln w="19050">
            <a:noFill/>
          </a:ln>
        </p:spPr>
        <p:txBody>
          <a:bodyPr/>
          <a:lstStyle/>
          <a:p>
            <a:r>
              <a:rPr lang="en-US"/>
              <a:t>Click icon to add picture</a:t>
            </a:r>
          </a:p>
        </p:txBody>
      </p:sp>
      <p:pic>
        <p:nvPicPr>
          <p:cNvPr id="11" name="Graphic 10">
            <a:extLst>
              <a:ext uri="{FF2B5EF4-FFF2-40B4-BE49-F238E27FC236}">
                <a16:creationId xmlns:a16="http://schemas.microsoft.com/office/drawing/2014/main" id="{F72E494E-99C7-44A6-A4E5-731C6B9E644A}"/>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25641"/>
          <a:stretch/>
        </p:blipFill>
        <p:spPr>
          <a:xfrm rot="10800000">
            <a:off x="4422918" y="-1806"/>
            <a:ext cx="3346165" cy="3251532"/>
          </a:xfrm>
          <a:prstGeom prst="rect">
            <a:avLst/>
          </a:prstGeom>
        </p:spPr>
      </p:pic>
      <p:pic>
        <p:nvPicPr>
          <p:cNvPr id="25" name="Picture 24">
            <a:extLst>
              <a:ext uri="{FF2B5EF4-FFF2-40B4-BE49-F238E27FC236}">
                <a16:creationId xmlns:a16="http://schemas.microsoft.com/office/drawing/2014/main" id="{771E6631-0578-47DC-911F-A021CB495FA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56175" y="170076"/>
            <a:ext cx="3079651" cy="3079651"/>
          </a:xfrm>
          <a:prstGeom prst="rect">
            <a:avLst/>
          </a:prstGeom>
        </p:spPr>
      </p:pic>
      <p:sp>
        <p:nvSpPr>
          <p:cNvPr id="12" name="Rectangle 11">
            <a:extLst>
              <a:ext uri="{FF2B5EF4-FFF2-40B4-BE49-F238E27FC236}">
                <a16:creationId xmlns:a16="http://schemas.microsoft.com/office/drawing/2014/main" id="{58003B41-953A-4DFA-B9D4-480EFCD4B3AA}"/>
              </a:ext>
            </a:extLst>
          </p:cNvPr>
          <p:cNvSpPr/>
          <p:nvPr userDrawn="1"/>
        </p:nvSpPr>
        <p:spPr>
          <a:xfrm>
            <a:off x="0" y="5937125"/>
            <a:ext cx="12202696" cy="9208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51666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Light Blue Vertical Slide">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788E67F-028E-4F8C-B663-81497F817433}"/>
              </a:ext>
            </a:extLst>
          </p:cNvPr>
          <p:cNvSpPr/>
          <p:nvPr userDrawn="1"/>
        </p:nvSpPr>
        <p:spPr>
          <a:xfrm>
            <a:off x="0" y="0"/>
            <a:ext cx="10566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Graphic 3">
            <a:extLst>
              <a:ext uri="{FF2B5EF4-FFF2-40B4-BE49-F238E27FC236}">
                <a16:creationId xmlns:a16="http://schemas.microsoft.com/office/drawing/2014/main" id="{16B3D451-DF17-4D40-B8B4-080142574B7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6974"/>
          <a:stretch/>
        </p:blipFill>
        <p:spPr>
          <a:xfrm>
            <a:off x="255208" y="5293816"/>
            <a:ext cx="1594395" cy="1564185"/>
          </a:xfrm>
          <a:prstGeom prst="rect">
            <a:avLst/>
          </a:prstGeom>
        </p:spPr>
      </p:pic>
      <p:sp>
        <p:nvSpPr>
          <p:cNvPr id="3" name="Text Placeholder 2"/>
          <p:cNvSpPr>
            <a:spLocks noGrp="1"/>
          </p:cNvSpPr>
          <p:nvPr>
            <p:ph type="body" idx="1"/>
          </p:nvPr>
        </p:nvSpPr>
        <p:spPr>
          <a:xfrm>
            <a:off x="1849604" y="1603799"/>
            <a:ext cx="9425312" cy="3560868"/>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hasCustomPrompt="1"/>
          </p:nvPr>
        </p:nvSpPr>
        <p:spPr>
          <a:xfrm>
            <a:off x="1838671" y="455683"/>
            <a:ext cx="9425311" cy="1144389"/>
          </a:xfrm>
        </p:spPr>
        <p:txBody>
          <a:bodyPr anchor="ctr">
            <a:normAutofit/>
          </a:bodyPr>
          <a:lstStyle>
            <a:lvl1pPr>
              <a:defRPr sz="3733" b="1">
                <a:solidFill>
                  <a:schemeClr val="accent5"/>
                </a:solidFill>
                <a:latin typeface="Georgia" panose="02040502050405020303" pitchFamily="18" charset="0"/>
                <a:cs typeface="Arial" panose="020B0604020202020204" pitchFamily="34" charset="0"/>
              </a:defRPr>
            </a:lvl1pPr>
          </a:lstStyle>
          <a:p>
            <a:r>
              <a:rPr lang="en-US"/>
              <a:t>Click To Edit Master Title Style</a:t>
            </a:r>
          </a:p>
        </p:txBody>
      </p:sp>
      <p:pic>
        <p:nvPicPr>
          <p:cNvPr id="22" name="Picture 21">
            <a:extLst>
              <a:ext uri="{FF2B5EF4-FFF2-40B4-BE49-F238E27FC236}">
                <a16:creationId xmlns:a16="http://schemas.microsoft.com/office/drawing/2014/main" id="{6AF94F85-1F49-4212-B133-DBCB4E89CA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768" y="5429101"/>
            <a:ext cx="1419275" cy="1419275"/>
          </a:xfrm>
          <a:prstGeom prst="rect">
            <a:avLst/>
          </a:prstGeom>
        </p:spPr>
      </p:pic>
    </p:spTree>
    <p:extLst>
      <p:ext uri="{BB962C8B-B14F-4D97-AF65-F5344CB8AC3E}">
        <p14:creationId xmlns:p14="http://schemas.microsoft.com/office/powerpoint/2010/main" val="494471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Blue Horizontal Slide">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C85C6D-9829-4F8F-948C-4CB75FD5CA45}"/>
              </a:ext>
            </a:extLst>
          </p:cNvPr>
          <p:cNvSpPr/>
          <p:nvPr userDrawn="1"/>
        </p:nvSpPr>
        <p:spPr>
          <a:xfrm>
            <a:off x="0" y="5937125"/>
            <a:ext cx="12202696" cy="9208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 Placeholder 2">
            <a:extLst>
              <a:ext uri="{FF2B5EF4-FFF2-40B4-BE49-F238E27FC236}">
                <a16:creationId xmlns:a16="http://schemas.microsoft.com/office/drawing/2014/main" id="{AF4292E4-44E0-42E6-B854-9ECCF4510BFA}"/>
              </a:ext>
            </a:extLst>
          </p:cNvPr>
          <p:cNvSpPr>
            <a:spLocks noGrp="1"/>
          </p:cNvSpPr>
          <p:nvPr>
            <p:ph type="body" idx="1"/>
          </p:nvPr>
        </p:nvSpPr>
        <p:spPr>
          <a:xfrm>
            <a:off x="915686" y="1603800"/>
            <a:ext cx="9425311" cy="3279253"/>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2" name="Title 1">
            <a:extLst>
              <a:ext uri="{FF2B5EF4-FFF2-40B4-BE49-F238E27FC236}">
                <a16:creationId xmlns:a16="http://schemas.microsoft.com/office/drawing/2014/main" id="{B785E701-4333-4658-8D76-A1C50AD9E376}"/>
              </a:ext>
            </a:extLst>
          </p:cNvPr>
          <p:cNvSpPr>
            <a:spLocks noGrp="1"/>
          </p:cNvSpPr>
          <p:nvPr>
            <p:ph type="title" hasCustomPrompt="1"/>
          </p:nvPr>
        </p:nvSpPr>
        <p:spPr>
          <a:xfrm>
            <a:off x="904754" y="455683"/>
            <a:ext cx="9425311" cy="1144389"/>
          </a:xfrm>
        </p:spPr>
        <p:txBody>
          <a:bodyPr anchor="ctr">
            <a:normAutofit/>
          </a:bodyPr>
          <a:lstStyle>
            <a:lvl1pPr>
              <a:defRPr sz="3733" b="1">
                <a:solidFill>
                  <a:schemeClr val="accent5"/>
                </a:solidFill>
                <a:latin typeface="Georgia" panose="02040502050405020303" pitchFamily="18" charset="0"/>
                <a:cs typeface="Arial" panose="020B0604020202020204" pitchFamily="34" charset="0"/>
              </a:defRPr>
            </a:lvl1pPr>
          </a:lstStyle>
          <a:p>
            <a:r>
              <a:rPr lang="en-US"/>
              <a:t>Click To Edit Master Title Style</a:t>
            </a:r>
          </a:p>
        </p:txBody>
      </p:sp>
      <p:pic>
        <p:nvPicPr>
          <p:cNvPr id="7" name="Graphic 6">
            <a:extLst>
              <a:ext uri="{FF2B5EF4-FFF2-40B4-BE49-F238E27FC236}">
                <a16:creationId xmlns:a16="http://schemas.microsoft.com/office/drawing/2014/main" id="{029B9F0D-BBF1-48FF-80AF-37A9878C308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3084"/>
          <a:stretch/>
        </p:blipFill>
        <p:spPr>
          <a:xfrm rot="16200000">
            <a:off x="10560347" y="5020883"/>
            <a:ext cx="1423005" cy="1861701"/>
          </a:xfrm>
          <a:prstGeom prst="rect">
            <a:avLst/>
          </a:prstGeom>
        </p:spPr>
      </p:pic>
      <p:pic>
        <p:nvPicPr>
          <p:cNvPr id="8" name="Picture 7">
            <a:extLst>
              <a:ext uri="{FF2B5EF4-FFF2-40B4-BE49-F238E27FC236}">
                <a16:creationId xmlns:a16="http://schemas.microsoft.com/office/drawing/2014/main" id="{75F31C48-743B-44E0-B45A-0CBAB64CB1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0148" y="5242095"/>
            <a:ext cx="1419275" cy="1419275"/>
          </a:xfrm>
          <a:prstGeom prst="rect">
            <a:avLst/>
          </a:prstGeom>
        </p:spPr>
      </p:pic>
    </p:spTree>
    <p:extLst>
      <p:ext uri="{BB962C8B-B14F-4D97-AF65-F5344CB8AC3E}">
        <p14:creationId xmlns:p14="http://schemas.microsoft.com/office/powerpoint/2010/main" val="3713849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um Blue Vertical Slide">
    <p:bg>
      <p:bgPr>
        <a:solidFill>
          <a:schemeClr val="accent5"/>
        </a:solidFill>
        <a:effectLst/>
      </p:bgPr>
    </p:bg>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AE49F387-66B8-4602-B4B3-E4B63BC41452}"/>
              </a:ext>
            </a:extLst>
          </p:cNvPr>
          <p:cNvSpPr>
            <a:spLocks noGrp="1"/>
          </p:cNvSpPr>
          <p:nvPr>
            <p:ph type="body" idx="1"/>
          </p:nvPr>
        </p:nvSpPr>
        <p:spPr>
          <a:xfrm>
            <a:off x="1849604" y="1603799"/>
            <a:ext cx="9425312" cy="3690016"/>
          </a:xfrm>
        </p:spPr>
        <p:txBody>
          <a:bodyPr/>
          <a:lstStyle>
            <a:lvl1pPr marL="380990" indent="-380990">
              <a:buClr>
                <a:schemeClr val="accent1"/>
              </a:buClr>
              <a:buSzPct val="120000"/>
              <a:buFont typeface="Wingdings" panose="05000000000000000000" pitchFamily="2" charset="2"/>
              <a:buChar char="§"/>
              <a:defRPr sz="2400">
                <a:solidFill>
                  <a:schemeClr val="bg1"/>
                </a:solidFill>
              </a:defRPr>
            </a:lvl1pPr>
            <a:lvl2pPr marL="457189" indent="0">
              <a:buNone/>
              <a:defRPr sz="2000">
                <a:solidFill>
                  <a:schemeClr val="bg1"/>
                </a:solidFill>
              </a:defRPr>
            </a:lvl2pPr>
            <a:lvl3pPr marL="914377" indent="0">
              <a:buNone/>
              <a:defRPr sz="1800">
                <a:solidFill>
                  <a:schemeClr val="bg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3" name="Title 1">
            <a:extLst>
              <a:ext uri="{FF2B5EF4-FFF2-40B4-BE49-F238E27FC236}">
                <a16:creationId xmlns:a16="http://schemas.microsoft.com/office/drawing/2014/main" id="{92D4777B-F6D3-4BE2-9B25-ED0DB18DDF54}"/>
              </a:ext>
            </a:extLst>
          </p:cNvPr>
          <p:cNvSpPr>
            <a:spLocks noGrp="1"/>
          </p:cNvSpPr>
          <p:nvPr>
            <p:ph type="title" hasCustomPrompt="1"/>
          </p:nvPr>
        </p:nvSpPr>
        <p:spPr>
          <a:xfrm>
            <a:off x="1838671" y="455683"/>
            <a:ext cx="9425311" cy="1144389"/>
          </a:xfrm>
        </p:spPr>
        <p:txBody>
          <a:bodyPr anchor="ctr">
            <a:normAutofit/>
          </a:bodyPr>
          <a:lstStyle>
            <a:lvl1pPr>
              <a:defRPr sz="3733" b="1">
                <a:solidFill>
                  <a:schemeClr val="bg2"/>
                </a:solidFill>
                <a:latin typeface="Georgia" panose="02040502050405020303" pitchFamily="18" charset="0"/>
                <a:cs typeface="Arial" panose="020B0604020202020204" pitchFamily="34" charset="0"/>
              </a:defRPr>
            </a:lvl1pPr>
          </a:lstStyle>
          <a:p>
            <a:r>
              <a:rPr lang="en-US"/>
              <a:t>Click To Edit Master Title Style</a:t>
            </a:r>
          </a:p>
        </p:txBody>
      </p:sp>
      <p:sp>
        <p:nvSpPr>
          <p:cNvPr id="27" name="Rectangle 26">
            <a:extLst>
              <a:ext uri="{FF2B5EF4-FFF2-40B4-BE49-F238E27FC236}">
                <a16:creationId xmlns:a16="http://schemas.microsoft.com/office/drawing/2014/main" id="{7652954D-361E-4E05-91B0-47143B3478BF}"/>
              </a:ext>
            </a:extLst>
          </p:cNvPr>
          <p:cNvSpPr/>
          <p:nvPr userDrawn="1"/>
        </p:nvSpPr>
        <p:spPr>
          <a:xfrm>
            <a:off x="0" y="0"/>
            <a:ext cx="105664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Graphic 6">
            <a:extLst>
              <a:ext uri="{FF2B5EF4-FFF2-40B4-BE49-F238E27FC236}">
                <a16:creationId xmlns:a16="http://schemas.microsoft.com/office/drawing/2014/main" id="{CD755A59-F179-4BAA-A22A-A3CE826FBD2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6974"/>
          <a:stretch/>
        </p:blipFill>
        <p:spPr>
          <a:xfrm>
            <a:off x="255208" y="5293816"/>
            <a:ext cx="1594395" cy="1564185"/>
          </a:xfrm>
          <a:prstGeom prst="rect">
            <a:avLst/>
          </a:prstGeom>
        </p:spPr>
      </p:pic>
      <p:pic>
        <p:nvPicPr>
          <p:cNvPr id="8" name="Picture 7">
            <a:extLst>
              <a:ext uri="{FF2B5EF4-FFF2-40B4-BE49-F238E27FC236}">
                <a16:creationId xmlns:a16="http://schemas.microsoft.com/office/drawing/2014/main" id="{740451E5-29DD-4478-9603-0ABAA4D221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768" y="5429101"/>
            <a:ext cx="1419275" cy="1419275"/>
          </a:xfrm>
          <a:prstGeom prst="rect">
            <a:avLst/>
          </a:prstGeom>
        </p:spPr>
      </p:pic>
    </p:spTree>
    <p:extLst>
      <p:ext uri="{BB962C8B-B14F-4D97-AF65-F5344CB8AC3E}">
        <p14:creationId xmlns:p14="http://schemas.microsoft.com/office/powerpoint/2010/main" val="382223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 Photo">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812BF5E-00E4-4C77-B4AC-EC45477B7C5F}"/>
              </a:ext>
            </a:extLst>
          </p:cNvPr>
          <p:cNvSpPr/>
          <p:nvPr userDrawn="1"/>
        </p:nvSpPr>
        <p:spPr>
          <a:xfrm>
            <a:off x="0" y="0"/>
            <a:ext cx="10566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itle 1">
            <a:extLst>
              <a:ext uri="{FF2B5EF4-FFF2-40B4-BE49-F238E27FC236}">
                <a16:creationId xmlns:a16="http://schemas.microsoft.com/office/drawing/2014/main" id="{C38F555A-E2CC-4FBB-8569-D9457A031DC9}"/>
              </a:ext>
            </a:extLst>
          </p:cNvPr>
          <p:cNvSpPr>
            <a:spLocks noGrp="1"/>
          </p:cNvSpPr>
          <p:nvPr>
            <p:ph type="ctrTitle" hasCustomPrompt="1"/>
          </p:nvPr>
        </p:nvSpPr>
        <p:spPr>
          <a:xfrm>
            <a:off x="5514535" y="4003203"/>
            <a:ext cx="6344284" cy="920875"/>
          </a:xfrm>
        </p:spPr>
        <p:txBody>
          <a:bodyPr anchor="b">
            <a:noAutofit/>
          </a:bodyPr>
          <a:lstStyle>
            <a:lvl1pPr algn="ctr">
              <a:defRPr sz="3733" b="1">
                <a:solidFill>
                  <a:schemeClr val="tx1"/>
                </a:solidFill>
                <a:latin typeface="Georgia" panose="02040502050405020303" pitchFamily="18" charset="0"/>
                <a:cs typeface="Arial" panose="020B0604020202020204" pitchFamily="34" charset="0"/>
              </a:defRPr>
            </a:lvl1pPr>
          </a:lstStyle>
          <a:p>
            <a:r>
              <a:rPr lang="en-US"/>
              <a:t>Click To Edit Master Title Style</a:t>
            </a:r>
          </a:p>
        </p:txBody>
      </p:sp>
      <p:sp>
        <p:nvSpPr>
          <p:cNvPr id="23" name="Subtitle 2">
            <a:extLst>
              <a:ext uri="{FF2B5EF4-FFF2-40B4-BE49-F238E27FC236}">
                <a16:creationId xmlns:a16="http://schemas.microsoft.com/office/drawing/2014/main" id="{8720CE1B-6E42-427F-BB4F-26299D87AAF7}"/>
              </a:ext>
            </a:extLst>
          </p:cNvPr>
          <p:cNvSpPr>
            <a:spLocks noGrp="1"/>
          </p:cNvSpPr>
          <p:nvPr>
            <p:ph type="subTitle" idx="1" hasCustomPrompt="1"/>
          </p:nvPr>
        </p:nvSpPr>
        <p:spPr>
          <a:xfrm>
            <a:off x="5530580" y="4933960"/>
            <a:ext cx="6312192" cy="795301"/>
          </a:xfrm>
        </p:spPr>
        <p:txBody>
          <a:bodyPr>
            <a:normAutofit/>
          </a:bodyPr>
          <a:lstStyle>
            <a:lvl1pPr marL="0" indent="0" algn="ctr">
              <a:buNone/>
              <a:defRPr sz="2267">
                <a:solidFill>
                  <a:srgbClr val="0070C0"/>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25" name="Picture 24">
            <a:extLst>
              <a:ext uri="{FF2B5EF4-FFF2-40B4-BE49-F238E27FC236}">
                <a16:creationId xmlns:a16="http://schemas.microsoft.com/office/drawing/2014/main" id="{771E6631-0578-47DC-911F-A021CB495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6851" y="477912"/>
            <a:ext cx="3079651" cy="3079651"/>
          </a:xfrm>
          <a:prstGeom prst="rect">
            <a:avLst/>
          </a:prstGeom>
        </p:spPr>
      </p:pic>
      <p:sp>
        <p:nvSpPr>
          <p:cNvPr id="3" name="Picture Placeholder 2">
            <a:extLst>
              <a:ext uri="{FF2B5EF4-FFF2-40B4-BE49-F238E27FC236}">
                <a16:creationId xmlns:a16="http://schemas.microsoft.com/office/drawing/2014/main" id="{2CBBAFCD-6EDA-4988-80AA-EB4C31CC423F}"/>
              </a:ext>
            </a:extLst>
          </p:cNvPr>
          <p:cNvSpPr>
            <a:spLocks noGrp="1"/>
          </p:cNvSpPr>
          <p:nvPr>
            <p:ph type="pic" sz="quarter" idx="10"/>
          </p:nvPr>
        </p:nvSpPr>
        <p:spPr>
          <a:xfrm>
            <a:off x="-12241" y="1535712"/>
            <a:ext cx="4958639" cy="3786576"/>
          </a:xfrm>
          <a:custGeom>
            <a:avLst/>
            <a:gdLst>
              <a:gd name="connsiteX0" fmla="*/ 0 w 4375053"/>
              <a:gd name="connsiteY0" fmla="*/ 897390 h 2839932"/>
              <a:gd name="connsiteX1" fmla="*/ 897390 w 4375053"/>
              <a:gd name="connsiteY1" fmla="*/ 0 h 2839932"/>
              <a:gd name="connsiteX2" fmla="*/ 3477663 w 4375053"/>
              <a:gd name="connsiteY2" fmla="*/ 0 h 2839932"/>
              <a:gd name="connsiteX3" fmla="*/ 4375053 w 4375053"/>
              <a:gd name="connsiteY3" fmla="*/ 897390 h 2839932"/>
              <a:gd name="connsiteX4" fmla="*/ 4375053 w 4375053"/>
              <a:gd name="connsiteY4" fmla="*/ 1942542 h 2839932"/>
              <a:gd name="connsiteX5" fmla="*/ 3477663 w 4375053"/>
              <a:gd name="connsiteY5" fmla="*/ 2839932 h 2839932"/>
              <a:gd name="connsiteX6" fmla="*/ 897390 w 4375053"/>
              <a:gd name="connsiteY6" fmla="*/ 2839932 h 2839932"/>
              <a:gd name="connsiteX7" fmla="*/ 0 w 4375053"/>
              <a:gd name="connsiteY7" fmla="*/ 1942542 h 2839932"/>
              <a:gd name="connsiteX8" fmla="*/ 0 w 4375053"/>
              <a:gd name="connsiteY8" fmla="*/ 897390 h 2839932"/>
              <a:gd name="connsiteX0" fmla="*/ 0 w 4375053"/>
              <a:gd name="connsiteY0" fmla="*/ 897390 h 2839932"/>
              <a:gd name="connsiteX1" fmla="*/ 656090 w 4375053"/>
              <a:gd name="connsiteY1" fmla="*/ 0 h 2839932"/>
              <a:gd name="connsiteX2" fmla="*/ 3477663 w 4375053"/>
              <a:gd name="connsiteY2" fmla="*/ 0 h 2839932"/>
              <a:gd name="connsiteX3" fmla="*/ 4375053 w 4375053"/>
              <a:gd name="connsiteY3" fmla="*/ 897390 h 2839932"/>
              <a:gd name="connsiteX4" fmla="*/ 4375053 w 4375053"/>
              <a:gd name="connsiteY4" fmla="*/ 1942542 h 2839932"/>
              <a:gd name="connsiteX5" fmla="*/ 3477663 w 4375053"/>
              <a:gd name="connsiteY5" fmla="*/ 2839932 h 2839932"/>
              <a:gd name="connsiteX6" fmla="*/ 897390 w 4375053"/>
              <a:gd name="connsiteY6" fmla="*/ 2839932 h 2839932"/>
              <a:gd name="connsiteX7" fmla="*/ 0 w 4375053"/>
              <a:gd name="connsiteY7" fmla="*/ 1942542 h 2839932"/>
              <a:gd name="connsiteX8" fmla="*/ 0 w 4375053"/>
              <a:gd name="connsiteY8" fmla="*/ 897390 h 2839932"/>
              <a:gd name="connsiteX0" fmla="*/ 0 w 4375053"/>
              <a:gd name="connsiteY0" fmla="*/ 897390 h 2839932"/>
              <a:gd name="connsiteX1" fmla="*/ 656090 w 4375053"/>
              <a:gd name="connsiteY1" fmla="*/ 0 h 2839932"/>
              <a:gd name="connsiteX2" fmla="*/ 3477663 w 4375053"/>
              <a:gd name="connsiteY2" fmla="*/ 0 h 2839932"/>
              <a:gd name="connsiteX3" fmla="*/ 4375053 w 4375053"/>
              <a:gd name="connsiteY3" fmla="*/ 897390 h 2839932"/>
              <a:gd name="connsiteX4" fmla="*/ 4375053 w 4375053"/>
              <a:gd name="connsiteY4" fmla="*/ 1942542 h 2839932"/>
              <a:gd name="connsiteX5" fmla="*/ 3477663 w 4375053"/>
              <a:gd name="connsiteY5" fmla="*/ 2839932 h 2839932"/>
              <a:gd name="connsiteX6" fmla="*/ 656090 w 4375053"/>
              <a:gd name="connsiteY6" fmla="*/ 2833582 h 2839932"/>
              <a:gd name="connsiteX7" fmla="*/ 0 w 4375053"/>
              <a:gd name="connsiteY7" fmla="*/ 1942542 h 2839932"/>
              <a:gd name="connsiteX8" fmla="*/ 0 w 4375053"/>
              <a:gd name="connsiteY8" fmla="*/ 897390 h 2839932"/>
              <a:gd name="connsiteX0" fmla="*/ 0 w 4375053"/>
              <a:gd name="connsiteY0" fmla="*/ 897390 h 2839932"/>
              <a:gd name="connsiteX1" fmla="*/ 656090 w 4375053"/>
              <a:gd name="connsiteY1" fmla="*/ 0 h 2839932"/>
              <a:gd name="connsiteX2" fmla="*/ 3477663 w 4375053"/>
              <a:gd name="connsiteY2" fmla="*/ 0 h 2839932"/>
              <a:gd name="connsiteX3" fmla="*/ 4375053 w 4375053"/>
              <a:gd name="connsiteY3" fmla="*/ 897390 h 2839932"/>
              <a:gd name="connsiteX4" fmla="*/ 4375053 w 4375053"/>
              <a:gd name="connsiteY4" fmla="*/ 1942542 h 2839932"/>
              <a:gd name="connsiteX5" fmla="*/ 3477663 w 4375053"/>
              <a:gd name="connsiteY5" fmla="*/ 2839932 h 2839932"/>
              <a:gd name="connsiteX6" fmla="*/ 656090 w 4375053"/>
              <a:gd name="connsiteY6" fmla="*/ 2833582 h 2839932"/>
              <a:gd name="connsiteX7" fmla="*/ 0 w 4375053"/>
              <a:gd name="connsiteY7" fmla="*/ 897390 h 2839932"/>
              <a:gd name="connsiteX0" fmla="*/ 352697 w 4071660"/>
              <a:gd name="connsiteY0" fmla="*/ 2833582 h 2839932"/>
              <a:gd name="connsiteX1" fmla="*/ 352697 w 4071660"/>
              <a:gd name="connsiteY1" fmla="*/ 0 h 2839932"/>
              <a:gd name="connsiteX2" fmla="*/ 3174270 w 4071660"/>
              <a:gd name="connsiteY2" fmla="*/ 0 h 2839932"/>
              <a:gd name="connsiteX3" fmla="*/ 4071660 w 4071660"/>
              <a:gd name="connsiteY3" fmla="*/ 897390 h 2839932"/>
              <a:gd name="connsiteX4" fmla="*/ 4071660 w 4071660"/>
              <a:gd name="connsiteY4" fmla="*/ 1942542 h 2839932"/>
              <a:gd name="connsiteX5" fmla="*/ 3174270 w 4071660"/>
              <a:gd name="connsiteY5" fmla="*/ 2839932 h 2839932"/>
              <a:gd name="connsiteX6" fmla="*/ 352697 w 4071660"/>
              <a:gd name="connsiteY6" fmla="*/ 2833582 h 2839932"/>
              <a:gd name="connsiteX0" fmla="*/ 207682 w 3926645"/>
              <a:gd name="connsiteY0" fmla="*/ 2833582 h 2839932"/>
              <a:gd name="connsiteX1" fmla="*/ 207682 w 3926645"/>
              <a:gd name="connsiteY1" fmla="*/ 0 h 2839932"/>
              <a:gd name="connsiteX2" fmla="*/ 3029255 w 3926645"/>
              <a:gd name="connsiteY2" fmla="*/ 0 h 2839932"/>
              <a:gd name="connsiteX3" fmla="*/ 3926645 w 3926645"/>
              <a:gd name="connsiteY3" fmla="*/ 897390 h 2839932"/>
              <a:gd name="connsiteX4" fmla="*/ 3926645 w 3926645"/>
              <a:gd name="connsiteY4" fmla="*/ 1942542 h 2839932"/>
              <a:gd name="connsiteX5" fmla="*/ 3029255 w 3926645"/>
              <a:gd name="connsiteY5" fmla="*/ 2839932 h 2839932"/>
              <a:gd name="connsiteX6" fmla="*/ 207682 w 3926645"/>
              <a:gd name="connsiteY6" fmla="*/ 2833582 h 2839932"/>
              <a:gd name="connsiteX0" fmla="*/ 16 w 3718979"/>
              <a:gd name="connsiteY0" fmla="*/ 2833582 h 2839932"/>
              <a:gd name="connsiteX1" fmla="*/ 16 w 3718979"/>
              <a:gd name="connsiteY1" fmla="*/ 0 h 2839932"/>
              <a:gd name="connsiteX2" fmla="*/ 2821589 w 3718979"/>
              <a:gd name="connsiteY2" fmla="*/ 0 h 2839932"/>
              <a:gd name="connsiteX3" fmla="*/ 3718979 w 3718979"/>
              <a:gd name="connsiteY3" fmla="*/ 897390 h 2839932"/>
              <a:gd name="connsiteX4" fmla="*/ 3718979 w 3718979"/>
              <a:gd name="connsiteY4" fmla="*/ 1942542 h 2839932"/>
              <a:gd name="connsiteX5" fmla="*/ 2821589 w 3718979"/>
              <a:gd name="connsiteY5" fmla="*/ 2839932 h 2839932"/>
              <a:gd name="connsiteX6" fmla="*/ 16 w 3718979"/>
              <a:gd name="connsiteY6" fmla="*/ 2833582 h 283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979" h="2839932">
                <a:moveTo>
                  <a:pt x="16" y="2833582"/>
                </a:moveTo>
                <a:cubicBezTo>
                  <a:pt x="-346" y="2817460"/>
                  <a:pt x="6004" y="2364"/>
                  <a:pt x="16" y="0"/>
                </a:cubicBezTo>
                <a:lnTo>
                  <a:pt x="2821589" y="0"/>
                </a:lnTo>
                <a:cubicBezTo>
                  <a:pt x="3317204" y="0"/>
                  <a:pt x="3718979" y="401775"/>
                  <a:pt x="3718979" y="897390"/>
                </a:cubicBezTo>
                <a:lnTo>
                  <a:pt x="3718979" y="1942542"/>
                </a:lnTo>
                <a:cubicBezTo>
                  <a:pt x="3718979" y="2438157"/>
                  <a:pt x="3317204" y="2839932"/>
                  <a:pt x="2821589" y="2839932"/>
                </a:cubicBezTo>
                <a:lnTo>
                  <a:pt x="16" y="2833582"/>
                </a:lnTo>
                <a:close/>
              </a:path>
            </a:pathLst>
          </a:custGeom>
          <a:blipFill dpi="0" rotWithShape="1">
            <a:blip r:embed="rId3">
              <a:extLst>
                <a:ext uri="{28A0092B-C50C-407E-A947-70E740481C1C}">
                  <a14:useLocalDpi xmlns:a14="http://schemas.microsoft.com/office/drawing/2010/main" val="0"/>
                </a:ext>
              </a:extLst>
            </a:blip>
            <a:srcRect/>
            <a:stretch>
              <a:fillRect l="-13222" t="-18829" r="-29398" b="-5811"/>
            </a:stretch>
          </a:blipFill>
          <a:ln w="50800">
            <a:noFill/>
          </a:ln>
        </p:spPr>
        <p:txBody>
          <a:bodyPr/>
          <a:lstStyle/>
          <a:p>
            <a:r>
              <a:rPr lang="en-US"/>
              <a:t>Click icon to add picture</a:t>
            </a:r>
          </a:p>
        </p:txBody>
      </p:sp>
    </p:spTree>
    <p:extLst>
      <p:ext uri="{BB962C8B-B14F-4D97-AF65-F5344CB8AC3E}">
        <p14:creationId xmlns:p14="http://schemas.microsoft.com/office/powerpoint/2010/main" val="163295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dium Blue Horizontal Slide">
    <p:bg>
      <p:bgPr>
        <a:solidFill>
          <a:schemeClr val="accent5"/>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C85C6D-9829-4F8F-948C-4CB75FD5CA45}"/>
              </a:ext>
            </a:extLst>
          </p:cNvPr>
          <p:cNvSpPr/>
          <p:nvPr userDrawn="1"/>
        </p:nvSpPr>
        <p:spPr>
          <a:xfrm>
            <a:off x="0" y="5937125"/>
            <a:ext cx="12202696" cy="92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 Placeholder 2">
            <a:extLst>
              <a:ext uri="{FF2B5EF4-FFF2-40B4-BE49-F238E27FC236}">
                <a16:creationId xmlns:a16="http://schemas.microsoft.com/office/drawing/2014/main" id="{AF4292E4-44E0-42E6-B854-9ECCF4510BFA}"/>
              </a:ext>
            </a:extLst>
          </p:cNvPr>
          <p:cNvSpPr>
            <a:spLocks noGrp="1"/>
          </p:cNvSpPr>
          <p:nvPr>
            <p:ph type="body" idx="1"/>
          </p:nvPr>
        </p:nvSpPr>
        <p:spPr>
          <a:xfrm>
            <a:off x="915686" y="1603800"/>
            <a:ext cx="9425311" cy="3279253"/>
          </a:xfrm>
        </p:spPr>
        <p:txBody>
          <a:bodyPr/>
          <a:lstStyle>
            <a:lvl1pPr marL="380990" indent="-380990">
              <a:buClr>
                <a:schemeClr val="bg2"/>
              </a:buClr>
              <a:buSzPct val="120000"/>
              <a:buFont typeface="Wingdings" panose="05000000000000000000" pitchFamily="2" charset="2"/>
              <a:buChar char="§"/>
              <a:defRPr sz="2400">
                <a:solidFill>
                  <a:schemeClr val="bg1"/>
                </a:solidFill>
              </a:defRPr>
            </a:lvl1pPr>
            <a:lvl2pPr marL="457189" indent="0">
              <a:buNone/>
              <a:defRPr sz="2000">
                <a:solidFill>
                  <a:schemeClr val="bg1"/>
                </a:solidFill>
              </a:defRPr>
            </a:lvl2pPr>
            <a:lvl3pPr marL="914377" indent="0">
              <a:buNone/>
              <a:defRPr sz="1800">
                <a:solidFill>
                  <a:schemeClr val="bg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2" name="Title 1">
            <a:extLst>
              <a:ext uri="{FF2B5EF4-FFF2-40B4-BE49-F238E27FC236}">
                <a16:creationId xmlns:a16="http://schemas.microsoft.com/office/drawing/2014/main" id="{B785E701-4333-4658-8D76-A1C50AD9E376}"/>
              </a:ext>
            </a:extLst>
          </p:cNvPr>
          <p:cNvSpPr>
            <a:spLocks noGrp="1"/>
          </p:cNvSpPr>
          <p:nvPr>
            <p:ph type="title" hasCustomPrompt="1"/>
          </p:nvPr>
        </p:nvSpPr>
        <p:spPr>
          <a:xfrm>
            <a:off x="904754" y="455683"/>
            <a:ext cx="9425311" cy="1144389"/>
          </a:xfrm>
        </p:spPr>
        <p:txBody>
          <a:bodyPr anchor="ctr">
            <a:normAutofit/>
          </a:bodyPr>
          <a:lstStyle>
            <a:lvl1pPr>
              <a:defRPr sz="3733" b="1">
                <a:solidFill>
                  <a:schemeClr val="bg2"/>
                </a:solidFill>
                <a:latin typeface="Georgia" panose="02040502050405020303" pitchFamily="18" charset="0"/>
                <a:cs typeface="Arial" panose="020B0604020202020204" pitchFamily="34" charset="0"/>
              </a:defRPr>
            </a:lvl1pPr>
          </a:lstStyle>
          <a:p>
            <a:r>
              <a:rPr lang="en-US"/>
              <a:t>Click To Edit Master Title Style</a:t>
            </a:r>
          </a:p>
        </p:txBody>
      </p:sp>
      <p:pic>
        <p:nvPicPr>
          <p:cNvPr id="9" name="Graphic 8">
            <a:extLst>
              <a:ext uri="{FF2B5EF4-FFF2-40B4-BE49-F238E27FC236}">
                <a16:creationId xmlns:a16="http://schemas.microsoft.com/office/drawing/2014/main" id="{11F9B886-16C6-42CD-8747-D3C456096D5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3084"/>
          <a:stretch/>
        </p:blipFill>
        <p:spPr>
          <a:xfrm rot="16200000">
            <a:off x="10560347" y="5020883"/>
            <a:ext cx="1423005" cy="1861701"/>
          </a:xfrm>
          <a:prstGeom prst="rect">
            <a:avLst/>
          </a:prstGeom>
        </p:spPr>
      </p:pic>
      <p:pic>
        <p:nvPicPr>
          <p:cNvPr id="10" name="Picture 9">
            <a:extLst>
              <a:ext uri="{FF2B5EF4-FFF2-40B4-BE49-F238E27FC236}">
                <a16:creationId xmlns:a16="http://schemas.microsoft.com/office/drawing/2014/main" id="{FA77B65A-B414-4D42-A4C8-EE62BAF5CB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0148" y="5242095"/>
            <a:ext cx="1419275" cy="1419275"/>
          </a:xfrm>
          <a:prstGeom prst="rect">
            <a:avLst/>
          </a:prstGeom>
        </p:spPr>
      </p:pic>
    </p:spTree>
    <p:extLst>
      <p:ext uri="{BB962C8B-B14F-4D97-AF65-F5344CB8AC3E}">
        <p14:creationId xmlns:p14="http://schemas.microsoft.com/office/powerpoint/2010/main" val="1788528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Blue Vertical Slide">
    <p:bg>
      <p:bgPr>
        <a:solidFill>
          <a:schemeClr val="tx1"/>
        </a:solidFill>
        <a:effectLst/>
      </p:bgPr>
    </p:bg>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0433E645-DFC3-4E96-B58F-4C4A7026B52F}"/>
              </a:ext>
            </a:extLst>
          </p:cNvPr>
          <p:cNvSpPr>
            <a:spLocks noGrp="1"/>
          </p:cNvSpPr>
          <p:nvPr>
            <p:ph type="body" idx="1"/>
          </p:nvPr>
        </p:nvSpPr>
        <p:spPr>
          <a:xfrm>
            <a:off x="1849603" y="1603800"/>
            <a:ext cx="9414379" cy="3546977"/>
          </a:xfrm>
          <a:noFill/>
        </p:spPr>
        <p:txBody>
          <a:bodyPr/>
          <a:lstStyle>
            <a:lvl1pPr marL="380990" indent="-380990">
              <a:buClr>
                <a:schemeClr val="accent1"/>
              </a:buClr>
              <a:buSzPct val="120000"/>
              <a:buFont typeface="Wingdings" panose="05000000000000000000" pitchFamily="2" charset="2"/>
              <a:buChar char="§"/>
              <a:defRPr sz="2400">
                <a:solidFill>
                  <a:schemeClr val="bg1"/>
                </a:solidFill>
              </a:defRPr>
            </a:lvl1pPr>
            <a:lvl2pPr marL="457189" indent="0">
              <a:buNone/>
              <a:defRPr sz="2000">
                <a:solidFill>
                  <a:schemeClr val="bg1"/>
                </a:solidFill>
              </a:defRPr>
            </a:lvl2pPr>
            <a:lvl3pPr marL="914377" indent="0">
              <a:buNone/>
              <a:defRPr sz="1800">
                <a:solidFill>
                  <a:schemeClr val="bg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4" name="Title 1">
            <a:extLst>
              <a:ext uri="{FF2B5EF4-FFF2-40B4-BE49-F238E27FC236}">
                <a16:creationId xmlns:a16="http://schemas.microsoft.com/office/drawing/2014/main" id="{1B603FA1-AA97-49DF-BFC9-90E00E0DD67F}"/>
              </a:ext>
            </a:extLst>
          </p:cNvPr>
          <p:cNvSpPr>
            <a:spLocks noGrp="1"/>
          </p:cNvSpPr>
          <p:nvPr>
            <p:ph type="title" hasCustomPrompt="1"/>
          </p:nvPr>
        </p:nvSpPr>
        <p:spPr>
          <a:xfrm>
            <a:off x="1838671" y="455683"/>
            <a:ext cx="9425311" cy="1144389"/>
          </a:xfrm>
        </p:spPr>
        <p:txBody>
          <a:bodyPr anchor="ctr">
            <a:normAutofit/>
          </a:bodyPr>
          <a:lstStyle>
            <a:lvl1pPr>
              <a:defRPr sz="3733" b="1">
                <a:solidFill>
                  <a:schemeClr val="bg2"/>
                </a:solidFill>
                <a:latin typeface="Georgia" panose="02040502050405020303" pitchFamily="18" charset="0"/>
                <a:cs typeface="Arial" panose="020B0604020202020204" pitchFamily="34" charset="0"/>
              </a:defRPr>
            </a:lvl1pPr>
          </a:lstStyle>
          <a:p>
            <a:r>
              <a:rPr lang="en-US"/>
              <a:t>Click To Edit Master Title Style</a:t>
            </a:r>
          </a:p>
        </p:txBody>
      </p:sp>
      <p:sp>
        <p:nvSpPr>
          <p:cNvPr id="25" name="Rectangle 24">
            <a:extLst>
              <a:ext uri="{FF2B5EF4-FFF2-40B4-BE49-F238E27FC236}">
                <a16:creationId xmlns:a16="http://schemas.microsoft.com/office/drawing/2014/main" id="{F09C3B74-94D6-4631-9A99-88C20F7E709F}"/>
              </a:ext>
            </a:extLst>
          </p:cNvPr>
          <p:cNvSpPr/>
          <p:nvPr userDrawn="1"/>
        </p:nvSpPr>
        <p:spPr>
          <a:xfrm>
            <a:off x="0" y="0"/>
            <a:ext cx="10566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Graphic 6">
            <a:extLst>
              <a:ext uri="{FF2B5EF4-FFF2-40B4-BE49-F238E27FC236}">
                <a16:creationId xmlns:a16="http://schemas.microsoft.com/office/drawing/2014/main" id="{747D0266-3065-4A21-AF62-9168C350AD4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6974"/>
          <a:stretch/>
        </p:blipFill>
        <p:spPr>
          <a:xfrm>
            <a:off x="255208" y="5293816"/>
            <a:ext cx="1594395" cy="1564185"/>
          </a:xfrm>
          <a:prstGeom prst="rect">
            <a:avLst/>
          </a:prstGeom>
        </p:spPr>
      </p:pic>
      <p:pic>
        <p:nvPicPr>
          <p:cNvPr id="8" name="Picture 7">
            <a:extLst>
              <a:ext uri="{FF2B5EF4-FFF2-40B4-BE49-F238E27FC236}">
                <a16:creationId xmlns:a16="http://schemas.microsoft.com/office/drawing/2014/main" id="{4F583455-C7AB-4BCE-8FAF-6B7D27D115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768" y="5429101"/>
            <a:ext cx="1419275" cy="1419275"/>
          </a:xfrm>
          <a:prstGeom prst="rect">
            <a:avLst/>
          </a:prstGeom>
        </p:spPr>
      </p:pic>
    </p:spTree>
    <p:extLst>
      <p:ext uri="{BB962C8B-B14F-4D97-AF65-F5344CB8AC3E}">
        <p14:creationId xmlns:p14="http://schemas.microsoft.com/office/powerpoint/2010/main" val="3986037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 Horizontal Slide">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C85C6D-9829-4F8F-948C-4CB75FD5CA45}"/>
              </a:ext>
            </a:extLst>
          </p:cNvPr>
          <p:cNvSpPr/>
          <p:nvPr userDrawn="1"/>
        </p:nvSpPr>
        <p:spPr>
          <a:xfrm>
            <a:off x="0" y="5937125"/>
            <a:ext cx="12202696" cy="9208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 Placeholder 2">
            <a:extLst>
              <a:ext uri="{FF2B5EF4-FFF2-40B4-BE49-F238E27FC236}">
                <a16:creationId xmlns:a16="http://schemas.microsoft.com/office/drawing/2014/main" id="{AF4292E4-44E0-42E6-B854-9ECCF4510BFA}"/>
              </a:ext>
            </a:extLst>
          </p:cNvPr>
          <p:cNvSpPr>
            <a:spLocks noGrp="1"/>
          </p:cNvSpPr>
          <p:nvPr>
            <p:ph type="body" idx="1"/>
          </p:nvPr>
        </p:nvSpPr>
        <p:spPr>
          <a:xfrm>
            <a:off x="915686" y="1603800"/>
            <a:ext cx="9425311" cy="3279253"/>
          </a:xfrm>
        </p:spPr>
        <p:txBody>
          <a:bodyPr/>
          <a:lstStyle>
            <a:lvl1pPr marL="380990" indent="-380990">
              <a:buClr>
                <a:schemeClr val="bg2"/>
              </a:buClr>
              <a:buSzPct val="120000"/>
              <a:buFont typeface="Wingdings" panose="05000000000000000000" pitchFamily="2" charset="2"/>
              <a:buChar char="§"/>
              <a:defRPr sz="2400">
                <a:solidFill>
                  <a:schemeClr val="bg1"/>
                </a:solidFill>
              </a:defRPr>
            </a:lvl1pPr>
            <a:lvl2pPr marL="457189" indent="0">
              <a:buNone/>
              <a:defRPr sz="2000">
                <a:solidFill>
                  <a:schemeClr val="bg1"/>
                </a:solidFill>
              </a:defRPr>
            </a:lvl2pPr>
            <a:lvl3pPr marL="914377" indent="0">
              <a:buNone/>
              <a:defRPr sz="1800">
                <a:solidFill>
                  <a:schemeClr val="bg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2" name="Title 1">
            <a:extLst>
              <a:ext uri="{FF2B5EF4-FFF2-40B4-BE49-F238E27FC236}">
                <a16:creationId xmlns:a16="http://schemas.microsoft.com/office/drawing/2014/main" id="{B785E701-4333-4658-8D76-A1C50AD9E376}"/>
              </a:ext>
            </a:extLst>
          </p:cNvPr>
          <p:cNvSpPr>
            <a:spLocks noGrp="1"/>
          </p:cNvSpPr>
          <p:nvPr>
            <p:ph type="title" hasCustomPrompt="1"/>
          </p:nvPr>
        </p:nvSpPr>
        <p:spPr>
          <a:xfrm>
            <a:off x="904754" y="455683"/>
            <a:ext cx="9425311" cy="1144389"/>
          </a:xfrm>
        </p:spPr>
        <p:txBody>
          <a:bodyPr anchor="ctr">
            <a:normAutofit/>
          </a:bodyPr>
          <a:lstStyle>
            <a:lvl1pPr>
              <a:defRPr sz="3733" b="1">
                <a:solidFill>
                  <a:schemeClr val="bg2"/>
                </a:solidFill>
                <a:latin typeface="Georgia" panose="02040502050405020303" pitchFamily="18" charset="0"/>
                <a:cs typeface="Arial" panose="020B0604020202020204" pitchFamily="34" charset="0"/>
              </a:defRPr>
            </a:lvl1pPr>
          </a:lstStyle>
          <a:p>
            <a:r>
              <a:rPr lang="en-US"/>
              <a:t>Click To Edit Master Title Style</a:t>
            </a:r>
          </a:p>
        </p:txBody>
      </p:sp>
      <p:pic>
        <p:nvPicPr>
          <p:cNvPr id="7" name="Graphic 6">
            <a:extLst>
              <a:ext uri="{FF2B5EF4-FFF2-40B4-BE49-F238E27FC236}">
                <a16:creationId xmlns:a16="http://schemas.microsoft.com/office/drawing/2014/main" id="{2407AF79-C5AB-4342-8EF3-4F6674B6126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3084"/>
          <a:stretch/>
        </p:blipFill>
        <p:spPr>
          <a:xfrm rot="16200000">
            <a:off x="10560347" y="5020883"/>
            <a:ext cx="1423005" cy="1861701"/>
          </a:xfrm>
          <a:prstGeom prst="rect">
            <a:avLst/>
          </a:prstGeom>
        </p:spPr>
      </p:pic>
      <p:pic>
        <p:nvPicPr>
          <p:cNvPr id="8" name="Picture 7">
            <a:extLst>
              <a:ext uri="{FF2B5EF4-FFF2-40B4-BE49-F238E27FC236}">
                <a16:creationId xmlns:a16="http://schemas.microsoft.com/office/drawing/2014/main" id="{FBC8A2CA-50AC-4305-8F72-455BC1C159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0148" y="5242095"/>
            <a:ext cx="1419275" cy="1419275"/>
          </a:xfrm>
          <a:prstGeom prst="rect">
            <a:avLst/>
          </a:prstGeom>
        </p:spPr>
      </p:pic>
    </p:spTree>
    <p:extLst>
      <p:ext uri="{BB962C8B-B14F-4D97-AF65-F5344CB8AC3E}">
        <p14:creationId xmlns:p14="http://schemas.microsoft.com/office/powerpoint/2010/main" val="809059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White Vertical Slid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49604" y="1603799"/>
            <a:ext cx="9425312" cy="3825303"/>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hasCustomPrompt="1"/>
          </p:nvPr>
        </p:nvSpPr>
        <p:spPr>
          <a:xfrm>
            <a:off x="1838671" y="455683"/>
            <a:ext cx="9425311" cy="1144389"/>
          </a:xfrm>
        </p:spPr>
        <p:txBody>
          <a:bodyPr anchor="ctr">
            <a:normAutofit/>
          </a:bodyPr>
          <a:lstStyle>
            <a:lvl1pPr>
              <a:defRPr sz="3733" b="1">
                <a:solidFill>
                  <a:schemeClr val="accent5"/>
                </a:solidFill>
                <a:latin typeface="Georgia" panose="02040502050405020303" pitchFamily="18" charset="0"/>
                <a:cs typeface="Arial" panose="020B0604020202020204" pitchFamily="34" charset="0"/>
              </a:defRPr>
            </a:lvl1pPr>
          </a:lstStyle>
          <a:p>
            <a:r>
              <a:rPr lang="en-US"/>
              <a:t>Click To Edit Master Title Style</a:t>
            </a:r>
          </a:p>
        </p:txBody>
      </p:sp>
      <p:sp>
        <p:nvSpPr>
          <p:cNvPr id="20" name="Rectangle 19">
            <a:extLst>
              <a:ext uri="{FF2B5EF4-FFF2-40B4-BE49-F238E27FC236}">
                <a16:creationId xmlns:a16="http://schemas.microsoft.com/office/drawing/2014/main" id="{C788E67F-028E-4F8C-B663-81497F817433}"/>
              </a:ext>
            </a:extLst>
          </p:cNvPr>
          <p:cNvSpPr/>
          <p:nvPr userDrawn="1"/>
        </p:nvSpPr>
        <p:spPr>
          <a:xfrm>
            <a:off x="0" y="0"/>
            <a:ext cx="10566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Graphic 6">
            <a:extLst>
              <a:ext uri="{FF2B5EF4-FFF2-40B4-BE49-F238E27FC236}">
                <a16:creationId xmlns:a16="http://schemas.microsoft.com/office/drawing/2014/main" id="{9408A31E-BEF0-4072-AA54-EF3D687F934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6974"/>
          <a:stretch/>
        </p:blipFill>
        <p:spPr>
          <a:xfrm>
            <a:off x="255208" y="5293816"/>
            <a:ext cx="1594395" cy="1564185"/>
          </a:xfrm>
          <a:prstGeom prst="rect">
            <a:avLst/>
          </a:prstGeom>
        </p:spPr>
      </p:pic>
      <p:pic>
        <p:nvPicPr>
          <p:cNvPr id="8" name="Picture 7">
            <a:extLst>
              <a:ext uri="{FF2B5EF4-FFF2-40B4-BE49-F238E27FC236}">
                <a16:creationId xmlns:a16="http://schemas.microsoft.com/office/drawing/2014/main" id="{52AF6E5A-3D17-4068-81C2-21DD4CBBFA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768" y="5429101"/>
            <a:ext cx="1419275" cy="1419275"/>
          </a:xfrm>
          <a:prstGeom prst="rect">
            <a:avLst/>
          </a:prstGeom>
        </p:spPr>
      </p:pic>
    </p:spTree>
    <p:extLst>
      <p:ext uri="{BB962C8B-B14F-4D97-AF65-F5344CB8AC3E}">
        <p14:creationId xmlns:p14="http://schemas.microsoft.com/office/powerpoint/2010/main" val="978893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Horizontal Slid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C85C6D-9829-4F8F-948C-4CB75FD5CA45}"/>
              </a:ext>
            </a:extLst>
          </p:cNvPr>
          <p:cNvSpPr/>
          <p:nvPr userDrawn="1"/>
        </p:nvSpPr>
        <p:spPr>
          <a:xfrm>
            <a:off x="0" y="5937125"/>
            <a:ext cx="12202696" cy="9208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Graphic 6">
            <a:extLst>
              <a:ext uri="{FF2B5EF4-FFF2-40B4-BE49-F238E27FC236}">
                <a16:creationId xmlns:a16="http://schemas.microsoft.com/office/drawing/2014/main" id="{6EB37D48-2FEB-4814-A969-D21D7E0ACAF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3084"/>
          <a:stretch/>
        </p:blipFill>
        <p:spPr>
          <a:xfrm rot="16200000">
            <a:off x="10560347" y="5020883"/>
            <a:ext cx="1423005" cy="1861701"/>
          </a:xfrm>
          <a:prstGeom prst="rect">
            <a:avLst/>
          </a:prstGeom>
        </p:spPr>
      </p:pic>
      <p:sp>
        <p:nvSpPr>
          <p:cNvPr id="21" name="Text Placeholder 2">
            <a:extLst>
              <a:ext uri="{FF2B5EF4-FFF2-40B4-BE49-F238E27FC236}">
                <a16:creationId xmlns:a16="http://schemas.microsoft.com/office/drawing/2014/main" id="{AF4292E4-44E0-42E6-B854-9ECCF4510BFA}"/>
              </a:ext>
            </a:extLst>
          </p:cNvPr>
          <p:cNvSpPr>
            <a:spLocks noGrp="1"/>
          </p:cNvSpPr>
          <p:nvPr>
            <p:ph type="body" idx="1"/>
          </p:nvPr>
        </p:nvSpPr>
        <p:spPr>
          <a:xfrm>
            <a:off x="915686" y="1603800"/>
            <a:ext cx="9425311" cy="3279253"/>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2" name="Title 1">
            <a:extLst>
              <a:ext uri="{FF2B5EF4-FFF2-40B4-BE49-F238E27FC236}">
                <a16:creationId xmlns:a16="http://schemas.microsoft.com/office/drawing/2014/main" id="{B785E701-4333-4658-8D76-A1C50AD9E376}"/>
              </a:ext>
            </a:extLst>
          </p:cNvPr>
          <p:cNvSpPr>
            <a:spLocks noGrp="1"/>
          </p:cNvSpPr>
          <p:nvPr>
            <p:ph type="title" hasCustomPrompt="1"/>
          </p:nvPr>
        </p:nvSpPr>
        <p:spPr>
          <a:xfrm>
            <a:off x="904754" y="455683"/>
            <a:ext cx="9425311" cy="1144389"/>
          </a:xfrm>
        </p:spPr>
        <p:txBody>
          <a:bodyPr anchor="ctr">
            <a:normAutofit/>
          </a:bodyPr>
          <a:lstStyle>
            <a:lvl1pPr>
              <a:defRPr sz="3733" b="1">
                <a:solidFill>
                  <a:schemeClr val="accent5"/>
                </a:solidFill>
                <a:latin typeface="Georgia" panose="02040502050405020303" pitchFamily="18" charset="0"/>
                <a:cs typeface="Arial" panose="020B0604020202020204" pitchFamily="34" charset="0"/>
              </a:defRPr>
            </a:lvl1pPr>
          </a:lstStyle>
          <a:p>
            <a:r>
              <a:rPr lang="en-US"/>
              <a:t>Click To Edit Master Title Style</a:t>
            </a:r>
          </a:p>
        </p:txBody>
      </p:sp>
      <p:pic>
        <p:nvPicPr>
          <p:cNvPr id="24" name="Picture 23">
            <a:extLst>
              <a:ext uri="{FF2B5EF4-FFF2-40B4-BE49-F238E27FC236}">
                <a16:creationId xmlns:a16="http://schemas.microsoft.com/office/drawing/2014/main" id="{F0B900CE-0CF0-4BC4-B2C6-7DFFB488C0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0148" y="5242095"/>
            <a:ext cx="1419275" cy="1419275"/>
          </a:xfrm>
          <a:prstGeom prst="rect">
            <a:avLst/>
          </a:prstGeom>
        </p:spPr>
      </p:pic>
    </p:spTree>
    <p:extLst>
      <p:ext uri="{BB962C8B-B14F-4D97-AF65-F5344CB8AC3E}">
        <p14:creationId xmlns:p14="http://schemas.microsoft.com/office/powerpoint/2010/main" val="2375744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Yellow Vertical Slide">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49604" y="1603799"/>
            <a:ext cx="9425312" cy="3690016"/>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hasCustomPrompt="1"/>
          </p:nvPr>
        </p:nvSpPr>
        <p:spPr>
          <a:xfrm>
            <a:off x="1838671" y="455683"/>
            <a:ext cx="9425311" cy="1144389"/>
          </a:xfrm>
        </p:spPr>
        <p:txBody>
          <a:bodyPr anchor="ctr">
            <a:normAutofit/>
          </a:bodyPr>
          <a:lstStyle>
            <a:lvl1pPr>
              <a:defRPr sz="3733" b="1">
                <a:solidFill>
                  <a:schemeClr val="accent5"/>
                </a:solidFill>
                <a:latin typeface="Georgia" panose="02040502050405020303" pitchFamily="18" charset="0"/>
                <a:cs typeface="Arial" panose="020B0604020202020204" pitchFamily="34" charset="0"/>
              </a:defRPr>
            </a:lvl1pPr>
          </a:lstStyle>
          <a:p>
            <a:r>
              <a:rPr lang="en-US"/>
              <a:t>Click To Edit Master Title Style</a:t>
            </a:r>
          </a:p>
        </p:txBody>
      </p:sp>
      <p:sp>
        <p:nvSpPr>
          <p:cNvPr id="20" name="Rectangle 19">
            <a:extLst>
              <a:ext uri="{FF2B5EF4-FFF2-40B4-BE49-F238E27FC236}">
                <a16:creationId xmlns:a16="http://schemas.microsoft.com/office/drawing/2014/main" id="{C788E67F-028E-4F8C-B663-81497F817433}"/>
              </a:ext>
            </a:extLst>
          </p:cNvPr>
          <p:cNvSpPr/>
          <p:nvPr userDrawn="1"/>
        </p:nvSpPr>
        <p:spPr>
          <a:xfrm>
            <a:off x="0" y="0"/>
            <a:ext cx="10566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Graphic 6">
            <a:extLst>
              <a:ext uri="{FF2B5EF4-FFF2-40B4-BE49-F238E27FC236}">
                <a16:creationId xmlns:a16="http://schemas.microsoft.com/office/drawing/2014/main" id="{D55FF4EB-282D-4744-AD97-858FBDC582B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6974"/>
          <a:stretch/>
        </p:blipFill>
        <p:spPr>
          <a:xfrm>
            <a:off x="255208" y="5293816"/>
            <a:ext cx="1594395" cy="1564185"/>
          </a:xfrm>
          <a:prstGeom prst="rect">
            <a:avLst/>
          </a:prstGeom>
        </p:spPr>
      </p:pic>
      <p:pic>
        <p:nvPicPr>
          <p:cNvPr id="8" name="Picture 7">
            <a:extLst>
              <a:ext uri="{FF2B5EF4-FFF2-40B4-BE49-F238E27FC236}">
                <a16:creationId xmlns:a16="http://schemas.microsoft.com/office/drawing/2014/main" id="{D2623598-74FF-4E8B-9928-EE3BABC7CB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768" y="5429101"/>
            <a:ext cx="1419275" cy="1419275"/>
          </a:xfrm>
          <a:prstGeom prst="rect">
            <a:avLst/>
          </a:prstGeom>
        </p:spPr>
      </p:pic>
    </p:spTree>
    <p:extLst>
      <p:ext uri="{BB962C8B-B14F-4D97-AF65-F5344CB8AC3E}">
        <p14:creationId xmlns:p14="http://schemas.microsoft.com/office/powerpoint/2010/main" val="194804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Yellow Horizontal Slide">
    <p:bg>
      <p:bgPr>
        <a:solidFill>
          <a:schemeClr val="accent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5A5B974-1017-4119-864F-1238E05873DC}"/>
              </a:ext>
            </a:extLst>
          </p:cNvPr>
          <p:cNvSpPr/>
          <p:nvPr userDrawn="1"/>
        </p:nvSpPr>
        <p:spPr>
          <a:xfrm>
            <a:off x="0" y="5937125"/>
            <a:ext cx="12202696" cy="9208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 Placeholder 2">
            <a:extLst>
              <a:ext uri="{FF2B5EF4-FFF2-40B4-BE49-F238E27FC236}">
                <a16:creationId xmlns:a16="http://schemas.microsoft.com/office/drawing/2014/main" id="{1291DBF0-E563-4A84-BBD5-13387F8BA9AF}"/>
              </a:ext>
            </a:extLst>
          </p:cNvPr>
          <p:cNvSpPr>
            <a:spLocks noGrp="1"/>
          </p:cNvSpPr>
          <p:nvPr>
            <p:ph type="body" idx="1"/>
          </p:nvPr>
        </p:nvSpPr>
        <p:spPr>
          <a:xfrm>
            <a:off x="915686" y="1603800"/>
            <a:ext cx="9425311" cy="3279253"/>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1" name="Title 1">
            <a:extLst>
              <a:ext uri="{FF2B5EF4-FFF2-40B4-BE49-F238E27FC236}">
                <a16:creationId xmlns:a16="http://schemas.microsoft.com/office/drawing/2014/main" id="{886A2B90-7D06-4E74-B79D-0BE2651346E4}"/>
              </a:ext>
            </a:extLst>
          </p:cNvPr>
          <p:cNvSpPr>
            <a:spLocks noGrp="1"/>
          </p:cNvSpPr>
          <p:nvPr>
            <p:ph type="title" hasCustomPrompt="1"/>
          </p:nvPr>
        </p:nvSpPr>
        <p:spPr>
          <a:xfrm>
            <a:off x="904754" y="455683"/>
            <a:ext cx="9425311" cy="1144389"/>
          </a:xfrm>
        </p:spPr>
        <p:txBody>
          <a:bodyPr anchor="ctr">
            <a:normAutofit/>
          </a:bodyPr>
          <a:lstStyle>
            <a:lvl1pPr>
              <a:defRPr sz="3733" b="1">
                <a:solidFill>
                  <a:schemeClr val="accent5"/>
                </a:solidFill>
                <a:latin typeface="Georgia" panose="02040502050405020303" pitchFamily="18" charset="0"/>
                <a:cs typeface="Arial" panose="020B0604020202020204" pitchFamily="34" charset="0"/>
              </a:defRPr>
            </a:lvl1pPr>
          </a:lstStyle>
          <a:p>
            <a:r>
              <a:rPr lang="en-US"/>
              <a:t>Click To Edit Master Title Style</a:t>
            </a:r>
          </a:p>
        </p:txBody>
      </p:sp>
      <p:pic>
        <p:nvPicPr>
          <p:cNvPr id="7" name="Graphic 6">
            <a:extLst>
              <a:ext uri="{FF2B5EF4-FFF2-40B4-BE49-F238E27FC236}">
                <a16:creationId xmlns:a16="http://schemas.microsoft.com/office/drawing/2014/main" id="{00EEA35C-0E0C-46CE-9C7D-6DA50340491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3084"/>
          <a:stretch/>
        </p:blipFill>
        <p:spPr>
          <a:xfrm rot="16200000">
            <a:off x="10560347" y="5020883"/>
            <a:ext cx="1423005" cy="1861701"/>
          </a:xfrm>
          <a:prstGeom prst="rect">
            <a:avLst/>
          </a:prstGeom>
        </p:spPr>
      </p:pic>
      <p:pic>
        <p:nvPicPr>
          <p:cNvPr id="8" name="Picture 7">
            <a:extLst>
              <a:ext uri="{FF2B5EF4-FFF2-40B4-BE49-F238E27FC236}">
                <a16:creationId xmlns:a16="http://schemas.microsoft.com/office/drawing/2014/main" id="{F4BBDEE4-C81D-4E0C-9C79-36D5A36D87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0148" y="5242095"/>
            <a:ext cx="1419275" cy="1419275"/>
          </a:xfrm>
          <a:prstGeom prst="rect">
            <a:avLst/>
          </a:prstGeom>
        </p:spPr>
      </p:pic>
    </p:spTree>
    <p:extLst>
      <p:ext uri="{BB962C8B-B14F-4D97-AF65-F5344CB8AC3E}">
        <p14:creationId xmlns:p14="http://schemas.microsoft.com/office/powerpoint/2010/main" val="117273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 Multiple Photos">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812BF5E-00E4-4C77-B4AC-EC45477B7C5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itle 1">
            <a:extLst>
              <a:ext uri="{FF2B5EF4-FFF2-40B4-BE49-F238E27FC236}">
                <a16:creationId xmlns:a16="http://schemas.microsoft.com/office/drawing/2014/main" id="{C38F555A-E2CC-4FBB-8569-D9457A031DC9}"/>
              </a:ext>
            </a:extLst>
          </p:cNvPr>
          <p:cNvSpPr>
            <a:spLocks noGrp="1"/>
          </p:cNvSpPr>
          <p:nvPr>
            <p:ph type="ctrTitle" hasCustomPrompt="1"/>
          </p:nvPr>
        </p:nvSpPr>
        <p:spPr>
          <a:xfrm>
            <a:off x="2923859" y="4041764"/>
            <a:ext cx="6344284" cy="920875"/>
          </a:xfrm>
        </p:spPr>
        <p:txBody>
          <a:bodyPr anchor="b">
            <a:noAutofit/>
          </a:bodyPr>
          <a:lstStyle>
            <a:lvl1pPr algn="ctr">
              <a:defRPr sz="3733" b="1">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23" name="Subtitle 2">
            <a:extLst>
              <a:ext uri="{FF2B5EF4-FFF2-40B4-BE49-F238E27FC236}">
                <a16:creationId xmlns:a16="http://schemas.microsoft.com/office/drawing/2014/main" id="{8720CE1B-6E42-427F-BB4F-26299D87AAF7}"/>
              </a:ext>
            </a:extLst>
          </p:cNvPr>
          <p:cNvSpPr>
            <a:spLocks noGrp="1"/>
          </p:cNvSpPr>
          <p:nvPr>
            <p:ph type="subTitle" idx="1" hasCustomPrompt="1"/>
          </p:nvPr>
        </p:nvSpPr>
        <p:spPr>
          <a:xfrm>
            <a:off x="2939904" y="4972522"/>
            <a:ext cx="6312192" cy="795301"/>
          </a:xfrm>
        </p:spPr>
        <p:txBody>
          <a:bodyPr>
            <a:normAutofit/>
          </a:bodyPr>
          <a:lstStyle>
            <a:lvl1pPr marL="0" indent="0" algn="ctr">
              <a:buNone/>
              <a:defRPr sz="2267">
                <a:solidFill>
                  <a:schemeClr val="bg2"/>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7" name="Picture Placeholder 2">
            <a:extLst>
              <a:ext uri="{FF2B5EF4-FFF2-40B4-BE49-F238E27FC236}">
                <a16:creationId xmlns:a16="http://schemas.microsoft.com/office/drawing/2014/main" id="{AFDD0996-655C-479B-8917-A0A74470A05E}"/>
              </a:ext>
            </a:extLst>
          </p:cNvPr>
          <p:cNvSpPr>
            <a:spLocks noGrp="1"/>
          </p:cNvSpPr>
          <p:nvPr>
            <p:ph type="pic" sz="quarter" idx="10"/>
          </p:nvPr>
        </p:nvSpPr>
        <p:spPr>
          <a:xfrm>
            <a:off x="0" y="5531"/>
            <a:ext cx="2240992" cy="1814803"/>
          </a:xfrm>
          <a:blipFill dpi="0" rotWithShape="1">
            <a:blip r:embed="rId2"/>
            <a:srcRect/>
            <a:stretch>
              <a:fillRect l="-10737" r="-10737"/>
            </a:stretch>
          </a:blipFill>
          <a:ln w="19050">
            <a:noFill/>
          </a:ln>
        </p:spPr>
        <p:txBody>
          <a:bodyPr/>
          <a:lstStyle/>
          <a:p>
            <a:r>
              <a:rPr lang="en-US"/>
              <a:t>Click icon to add picture</a:t>
            </a:r>
          </a:p>
        </p:txBody>
      </p:sp>
      <p:sp>
        <p:nvSpPr>
          <p:cNvPr id="8" name="Picture Placeholder 2">
            <a:extLst>
              <a:ext uri="{FF2B5EF4-FFF2-40B4-BE49-F238E27FC236}">
                <a16:creationId xmlns:a16="http://schemas.microsoft.com/office/drawing/2014/main" id="{8ADAD2B2-5B66-4F93-ABE4-0923605296A8}"/>
              </a:ext>
            </a:extLst>
          </p:cNvPr>
          <p:cNvSpPr>
            <a:spLocks noGrp="1"/>
          </p:cNvSpPr>
          <p:nvPr>
            <p:ph type="pic" sz="quarter" idx="11"/>
          </p:nvPr>
        </p:nvSpPr>
        <p:spPr>
          <a:xfrm>
            <a:off x="2240992" y="0"/>
            <a:ext cx="2240992" cy="1814803"/>
          </a:xfrm>
          <a:blipFill>
            <a:blip r:embed="rId3"/>
            <a:srcRect/>
            <a:stretch>
              <a:fillRect l="-10258" r="-10258"/>
            </a:stretch>
          </a:blipFill>
          <a:ln w="19050">
            <a:noFill/>
          </a:ln>
        </p:spPr>
        <p:txBody>
          <a:bodyPr/>
          <a:lstStyle/>
          <a:p>
            <a:r>
              <a:rPr lang="en-US"/>
              <a:t>Click icon to add picture</a:t>
            </a:r>
          </a:p>
        </p:txBody>
      </p:sp>
      <p:sp>
        <p:nvSpPr>
          <p:cNvPr id="9" name="Picture Placeholder 2">
            <a:extLst>
              <a:ext uri="{FF2B5EF4-FFF2-40B4-BE49-F238E27FC236}">
                <a16:creationId xmlns:a16="http://schemas.microsoft.com/office/drawing/2014/main" id="{6D170C36-075E-4318-8AE9-988F82084394}"/>
              </a:ext>
            </a:extLst>
          </p:cNvPr>
          <p:cNvSpPr>
            <a:spLocks noGrp="1"/>
          </p:cNvSpPr>
          <p:nvPr>
            <p:ph type="pic" sz="quarter" idx="12"/>
          </p:nvPr>
        </p:nvSpPr>
        <p:spPr>
          <a:xfrm>
            <a:off x="7705344" y="8077"/>
            <a:ext cx="2243328" cy="1816608"/>
          </a:xfrm>
          <a:blipFill>
            <a:blip r:embed="rId4"/>
            <a:stretch>
              <a:fillRect l="-10258" r="-10258"/>
            </a:stretch>
          </a:blipFill>
          <a:ln w="19050">
            <a:noFill/>
          </a:ln>
        </p:spPr>
        <p:txBody>
          <a:bodyPr/>
          <a:lstStyle/>
          <a:p>
            <a:r>
              <a:rPr lang="en-US"/>
              <a:t>Click icon to add picture</a:t>
            </a:r>
          </a:p>
        </p:txBody>
      </p:sp>
      <p:sp>
        <p:nvSpPr>
          <p:cNvPr id="10" name="Picture Placeholder 2">
            <a:extLst>
              <a:ext uri="{FF2B5EF4-FFF2-40B4-BE49-F238E27FC236}">
                <a16:creationId xmlns:a16="http://schemas.microsoft.com/office/drawing/2014/main" id="{85D3020E-19B3-4DE3-B745-DEC6AEADA594}"/>
              </a:ext>
            </a:extLst>
          </p:cNvPr>
          <p:cNvSpPr>
            <a:spLocks noGrp="1"/>
          </p:cNvSpPr>
          <p:nvPr>
            <p:ph type="pic" sz="quarter" idx="13"/>
          </p:nvPr>
        </p:nvSpPr>
        <p:spPr>
          <a:xfrm>
            <a:off x="9948672" y="-1805"/>
            <a:ext cx="2243328" cy="1816608"/>
          </a:xfrm>
          <a:blipFill dpi="0" rotWithShape="1">
            <a:blip r:embed="rId5"/>
            <a:srcRect/>
            <a:stretch>
              <a:fillRect l="-10000" r="-10258"/>
            </a:stretch>
          </a:blipFill>
          <a:ln w="19050">
            <a:noFill/>
          </a:ln>
        </p:spPr>
        <p:txBody>
          <a:bodyPr/>
          <a:lstStyle/>
          <a:p>
            <a:r>
              <a:rPr lang="en-US"/>
              <a:t>Click icon to add picture</a:t>
            </a:r>
          </a:p>
        </p:txBody>
      </p:sp>
      <p:pic>
        <p:nvPicPr>
          <p:cNvPr id="11" name="Graphic 10">
            <a:extLst>
              <a:ext uri="{FF2B5EF4-FFF2-40B4-BE49-F238E27FC236}">
                <a16:creationId xmlns:a16="http://schemas.microsoft.com/office/drawing/2014/main" id="{F72E494E-99C7-44A6-A4E5-731C6B9E644A}"/>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25641"/>
          <a:stretch/>
        </p:blipFill>
        <p:spPr>
          <a:xfrm rot="10800000">
            <a:off x="4422918" y="-1806"/>
            <a:ext cx="3346165" cy="3251532"/>
          </a:xfrm>
          <a:prstGeom prst="rect">
            <a:avLst/>
          </a:prstGeom>
        </p:spPr>
      </p:pic>
      <p:pic>
        <p:nvPicPr>
          <p:cNvPr id="25" name="Picture 24">
            <a:extLst>
              <a:ext uri="{FF2B5EF4-FFF2-40B4-BE49-F238E27FC236}">
                <a16:creationId xmlns:a16="http://schemas.microsoft.com/office/drawing/2014/main" id="{771E6631-0578-47DC-911F-A021CB495FA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56175" y="170076"/>
            <a:ext cx="3079651" cy="3079651"/>
          </a:xfrm>
          <a:prstGeom prst="rect">
            <a:avLst/>
          </a:prstGeom>
        </p:spPr>
      </p:pic>
      <p:sp>
        <p:nvSpPr>
          <p:cNvPr id="12" name="Rectangle 11">
            <a:extLst>
              <a:ext uri="{FF2B5EF4-FFF2-40B4-BE49-F238E27FC236}">
                <a16:creationId xmlns:a16="http://schemas.microsoft.com/office/drawing/2014/main" id="{58003B41-953A-4DFA-B9D4-480EFCD4B3AA}"/>
              </a:ext>
            </a:extLst>
          </p:cNvPr>
          <p:cNvSpPr/>
          <p:nvPr userDrawn="1"/>
        </p:nvSpPr>
        <p:spPr>
          <a:xfrm>
            <a:off x="0" y="5937125"/>
            <a:ext cx="12202696" cy="9208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1336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Light Blue Vertical Slide">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788E67F-028E-4F8C-B663-81497F817433}"/>
              </a:ext>
            </a:extLst>
          </p:cNvPr>
          <p:cNvSpPr/>
          <p:nvPr userDrawn="1"/>
        </p:nvSpPr>
        <p:spPr>
          <a:xfrm>
            <a:off x="0" y="0"/>
            <a:ext cx="10566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Graphic 3">
            <a:extLst>
              <a:ext uri="{FF2B5EF4-FFF2-40B4-BE49-F238E27FC236}">
                <a16:creationId xmlns:a16="http://schemas.microsoft.com/office/drawing/2014/main" id="{16B3D451-DF17-4D40-B8B4-080142574B7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6974"/>
          <a:stretch/>
        </p:blipFill>
        <p:spPr>
          <a:xfrm>
            <a:off x="255208" y="5293816"/>
            <a:ext cx="1594395" cy="1564185"/>
          </a:xfrm>
          <a:prstGeom prst="rect">
            <a:avLst/>
          </a:prstGeom>
        </p:spPr>
      </p:pic>
      <p:sp>
        <p:nvSpPr>
          <p:cNvPr id="3" name="Text Placeholder 2"/>
          <p:cNvSpPr>
            <a:spLocks noGrp="1"/>
          </p:cNvSpPr>
          <p:nvPr>
            <p:ph type="body" idx="1"/>
          </p:nvPr>
        </p:nvSpPr>
        <p:spPr>
          <a:xfrm>
            <a:off x="1849604" y="1603799"/>
            <a:ext cx="9425312" cy="3560868"/>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hasCustomPrompt="1"/>
          </p:nvPr>
        </p:nvSpPr>
        <p:spPr>
          <a:xfrm>
            <a:off x="1838671" y="455683"/>
            <a:ext cx="9425311" cy="1144389"/>
          </a:xfrm>
        </p:spPr>
        <p:txBody>
          <a:bodyPr anchor="ctr">
            <a:normAutofit/>
          </a:bodyPr>
          <a:lstStyle>
            <a:lvl1pPr>
              <a:defRPr sz="3733" b="1">
                <a:solidFill>
                  <a:schemeClr val="accent5"/>
                </a:solidFill>
                <a:latin typeface="Georgia" panose="02040502050405020303" pitchFamily="18" charset="0"/>
                <a:cs typeface="Arial" panose="020B0604020202020204" pitchFamily="34" charset="0"/>
              </a:defRPr>
            </a:lvl1pPr>
          </a:lstStyle>
          <a:p>
            <a:r>
              <a:rPr lang="en-US"/>
              <a:t>Click To Edit Master Title Style</a:t>
            </a:r>
          </a:p>
        </p:txBody>
      </p:sp>
      <p:pic>
        <p:nvPicPr>
          <p:cNvPr id="22" name="Picture 21">
            <a:extLst>
              <a:ext uri="{FF2B5EF4-FFF2-40B4-BE49-F238E27FC236}">
                <a16:creationId xmlns:a16="http://schemas.microsoft.com/office/drawing/2014/main" id="{6AF94F85-1F49-4212-B133-DBCB4E89CA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768" y="5429101"/>
            <a:ext cx="1419275" cy="1419275"/>
          </a:xfrm>
          <a:prstGeom prst="rect">
            <a:avLst/>
          </a:prstGeom>
        </p:spPr>
      </p:pic>
    </p:spTree>
    <p:extLst>
      <p:ext uri="{BB962C8B-B14F-4D97-AF65-F5344CB8AC3E}">
        <p14:creationId xmlns:p14="http://schemas.microsoft.com/office/powerpoint/2010/main" val="184783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ght Blue Horizontal Slide">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C85C6D-9829-4F8F-948C-4CB75FD5CA45}"/>
              </a:ext>
            </a:extLst>
          </p:cNvPr>
          <p:cNvSpPr/>
          <p:nvPr userDrawn="1"/>
        </p:nvSpPr>
        <p:spPr>
          <a:xfrm>
            <a:off x="0" y="5937125"/>
            <a:ext cx="12202696" cy="9208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 Placeholder 2">
            <a:extLst>
              <a:ext uri="{FF2B5EF4-FFF2-40B4-BE49-F238E27FC236}">
                <a16:creationId xmlns:a16="http://schemas.microsoft.com/office/drawing/2014/main" id="{AF4292E4-44E0-42E6-B854-9ECCF4510BFA}"/>
              </a:ext>
            </a:extLst>
          </p:cNvPr>
          <p:cNvSpPr>
            <a:spLocks noGrp="1"/>
          </p:cNvSpPr>
          <p:nvPr>
            <p:ph type="body" idx="1"/>
          </p:nvPr>
        </p:nvSpPr>
        <p:spPr>
          <a:xfrm>
            <a:off x="915686" y="1603800"/>
            <a:ext cx="9425311" cy="3279253"/>
          </a:xfrm>
        </p:spPr>
        <p:txBody>
          <a:bodyPr/>
          <a:lstStyle>
            <a:lvl1pPr marL="380990" indent="-380990">
              <a:buClr>
                <a:schemeClr val="accent5"/>
              </a:buClr>
              <a:buSzPct val="120000"/>
              <a:buFont typeface="Wingdings" panose="05000000000000000000" pitchFamily="2" charset="2"/>
              <a:buChar char="§"/>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2" name="Title 1">
            <a:extLst>
              <a:ext uri="{FF2B5EF4-FFF2-40B4-BE49-F238E27FC236}">
                <a16:creationId xmlns:a16="http://schemas.microsoft.com/office/drawing/2014/main" id="{B785E701-4333-4658-8D76-A1C50AD9E376}"/>
              </a:ext>
            </a:extLst>
          </p:cNvPr>
          <p:cNvSpPr>
            <a:spLocks noGrp="1"/>
          </p:cNvSpPr>
          <p:nvPr>
            <p:ph type="title" hasCustomPrompt="1"/>
          </p:nvPr>
        </p:nvSpPr>
        <p:spPr>
          <a:xfrm>
            <a:off x="904754" y="455683"/>
            <a:ext cx="9425311" cy="1144389"/>
          </a:xfrm>
        </p:spPr>
        <p:txBody>
          <a:bodyPr anchor="ctr">
            <a:normAutofit/>
          </a:bodyPr>
          <a:lstStyle>
            <a:lvl1pPr>
              <a:defRPr sz="3733" b="1">
                <a:solidFill>
                  <a:schemeClr val="accent5"/>
                </a:solidFill>
                <a:latin typeface="Georgia" panose="02040502050405020303" pitchFamily="18" charset="0"/>
                <a:cs typeface="Arial" panose="020B0604020202020204" pitchFamily="34" charset="0"/>
              </a:defRPr>
            </a:lvl1pPr>
          </a:lstStyle>
          <a:p>
            <a:r>
              <a:rPr lang="en-US"/>
              <a:t>Click To Edit Master Title Style</a:t>
            </a:r>
          </a:p>
        </p:txBody>
      </p:sp>
      <p:pic>
        <p:nvPicPr>
          <p:cNvPr id="7" name="Graphic 6">
            <a:extLst>
              <a:ext uri="{FF2B5EF4-FFF2-40B4-BE49-F238E27FC236}">
                <a16:creationId xmlns:a16="http://schemas.microsoft.com/office/drawing/2014/main" id="{029B9F0D-BBF1-48FF-80AF-37A9878C308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3084"/>
          <a:stretch/>
        </p:blipFill>
        <p:spPr>
          <a:xfrm rot="16200000">
            <a:off x="10560347" y="5020883"/>
            <a:ext cx="1423005" cy="1861701"/>
          </a:xfrm>
          <a:prstGeom prst="rect">
            <a:avLst/>
          </a:prstGeom>
        </p:spPr>
      </p:pic>
      <p:pic>
        <p:nvPicPr>
          <p:cNvPr id="8" name="Picture 7">
            <a:extLst>
              <a:ext uri="{FF2B5EF4-FFF2-40B4-BE49-F238E27FC236}">
                <a16:creationId xmlns:a16="http://schemas.microsoft.com/office/drawing/2014/main" id="{75F31C48-743B-44E0-B45A-0CBAB64CB1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0148" y="5242095"/>
            <a:ext cx="1419275" cy="1419275"/>
          </a:xfrm>
          <a:prstGeom prst="rect">
            <a:avLst/>
          </a:prstGeom>
        </p:spPr>
      </p:pic>
    </p:spTree>
    <p:extLst>
      <p:ext uri="{BB962C8B-B14F-4D97-AF65-F5344CB8AC3E}">
        <p14:creationId xmlns:p14="http://schemas.microsoft.com/office/powerpoint/2010/main" val="42466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um Blue Vertical Slide">
    <p:bg>
      <p:bgPr>
        <a:solidFill>
          <a:schemeClr val="accent5"/>
        </a:solidFill>
        <a:effectLst/>
      </p:bgPr>
    </p:bg>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AE49F387-66B8-4602-B4B3-E4B63BC41452}"/>
              </a:ext>
            </a:extLst>
          </p:cNvPr>
          <p:cNvSpPr>
            <a:spLocks noGrp="1"/>
          </p:cNvSpPr>
          <p:nvPr>
            <p:ph type="body" idx="1"/>
          </p:nvPr>
        </p:nvSpPr>
        <p:spPr>
          <a:xfrm>
            <a:off x="1849604" y="1603799"/>
            <a:ext cx="9425312" cy="3690016"/>
          </a:xfrm>
        </p:spPr>
        <p:txBody>
          <a:bodyPr/>
          <a:lstStyle>
            <a:lvl1pPr marL="380990" indent="-380990">
              <a:buClr>
                <a:schemeClr val="accent1"/>
              </a:buClr>
              <a:buSzPct val="120000"/>
              <a:buFont typeface="Wingdings" panose="05000000000000000000" pitchFamily="2" charset="2"/>
              <a:buChar char="§"/>
              <a:defRPr sz="2400">
                <a:solidFill>
                  <a:schemeClr val="bg1"/>
                </a:solidFill>
              </a:defRPr>
            </a:lvl1pPr>
            <a:lvl2pPr marL="457189" indent="0">
              <a:buNone/>
              <a:defRPr sz="2000">
                <a:solidFill>
                  <a:schemeClr val="bg1"/>
                </a:solidFill>
              </a:defRPr>
            </a:lvl2pPr>
            <a:lvl3pPr marL="914377" indent="0">
              <a:buNone/>
              <a:defRPr sz="1800">
                <a:solidFill>
                  <a:schemeClr val="bg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3" name="Title 1">
            <a:extLst>
              <a:ext uri="{FF2B5EF4-FFF2-40B4-BE49-F238E27FC236}">
                <a16:creationId xmlns:a16="http://schemas.microsoft.com/office/drawing/2014/main" id="{92D4777B-F6D3-4BE2-9B25-ED0DB18DDF54}"/>
              </a:ext>
            </a:extLst>
          </p:cNvPr>
          <p:cNvSpPr>
            <a:spLocks noGrp="1"/>
          </p:cNvSpPr>
          <p:nvPr>
            <p:ph type="title" hasCustomPrompt="1"/>
          </p:nvPr>
        </p:nvSpPr>
        <p:spPr>
          <a:xfrm>
            <a:off x="1838671" y="455683"/>
            <a:ext cx="9425311" cy="1144389"/>
          </a:xfrm>
        </p:spPr>
        <p:txBody>
          <a:bodyPr anchor="ctr">
            <a:normAutofit/>
          </a:bodyPr>
          <a:lstStyle>
            <a:lvl1pPr>
              <a:defRPr sz="3733" b="1">
                <a:solidFill>
                  <a:schemeClr val="bg2"/>
                </a:solidFill>
                <a:latin typeface="Georgia" panose="02040502050405020303" pitchFamily="18" charset="0"/>
                <a:cs typeface="Arial" panose="020B0604020202020204" pitchFamily="34" charset="0"/>
              </a:defRPr>
            </a:lvl1pPr>
          </a:lstStyle>
          <a:p>
            <a:r>
              <a:rPr lang="en-US"/>
              <a:t>Click To Edit Master Title Style</a:t>
            </a:r>
          </a:p>
        </p:txBody>
      </p:sp>
      <p:sp>
        <p:nvSpPr>
          <p:cNvPr id="27" name="Rectangle 26">
            <a:extLst>
              <a:ext uri="{FF2B5EF4-FFF2-40B4-BE49-F238E27FC236}">
                <a16:creationId xmlns:a16="http://schemas.microsoft.com/office/drawing/2014/main" id="{7652954D-361E-4E05-91B0-47143B3478BF}"/>
              </a:ext>
            </a:extLst>
          </p:cNvPr>
          <p:cNvSpPr/>
          <p:nvPr userDrawn="1"/>
        </p:nvSpPr>
        <p:spPr>
          <a:xfrm>
            <a:off x="0" y="0"/>
            <a:ext cx="105664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Graphic 6">
            <a:extLst>
              <a:ext uri="{FF2B5EF4-FFF2-40B4-BE49-F238E27FC236}">
                <a16:creationId xmlns:a16="http://schemas.microsoft.com/office/drawing/2014/main" id="{CD755A59-F179-4BAA-A22A-A3CE826FBD2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6974"/>
          <a:stretch/>
        </p:blipFill>
        <p:spPr>
          <a:xfrm>
            <a:off x="255208" y="5293816"/>
            <a:ext cx="1594395" cy="1564185"/>
          </a:xfrm>
          <a:prstGeom prst="rect">
            <a:avLst/>
          </a:prstGeom>
        </p:spPr>
      </p:pic>
      <p:pic>
        <p:nvPicPr>
          <p:cNvPr id="8" name="Picture 7">
            <a:extLst>
              <a:ext uri="{FF2B5EF4-FFF2-40B4-BE49-F238E27FC236}">
                <a16:creationId xmlns:a16="http://schemas.microsoft.com/office/drawing/2014/main" id="{740451E5-29DD-4478-9603-0ABAA4D221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768" y="5429101"/>
            <a:ext cx="1419275" cy="1419275"/>
          </a:xfrm>
          <a:prstGeom prst="rect">
            <a:avLst/>
          </a:prstGeom>
        </p:spPr>
      </p:pic>
    </p:spTree>
    <p:extLst>
      <p:ext uri="{BB962C8B-B14F-4D97-AF65-F5344CB8AC3E}">
        <p14:creationId xmlns:p14="http://schemas.microsoft.com/office/powerpoint/2010/main" val="294717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um Blue Horizontal Slide">
    <p:bg>
      <p:bgPr>
        <a:solidFill>
          <a:schemeClr val="accent5"/>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C85C6D-9829-4F8F-948C-4CB75FD5CA45}"/>
              </a:ext>
            </a:extLst>
          </p:cNvPr>
          <p:cNvSpPr/>
          <p:nvPr userDrawn="1"/>
        </p:nvSpPr>
        <p:spPr>
          <a:xfrm>
            <a:off x="0" y="5937125"/>
            <a:ext cx="12202696" cy="920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 Placeholder 2">
            <a:extLst>
              <a:ext uri="{FF2B5EF4-FFF2-40B4-BE49-F238E27FC236}">
                <a16:creationId xmlns:a16="http://schemas.microsoft.com/office/drawing/2014/main" id="{AF4292E4-44E0-42E6-B854-9ECCF4510BFA}"/>
              </a:ext>
            </a:extLst>
          </p:cNvPr>
          <p:cNvSpPr>
            <a:spLocks noGrp="1"/>
          </p:cNvSpPr>
          <p:nvPr>
            <p:ph type="body" idx="1"/>
          </p:nvPr>
        </p:nvSpPr>
        <p:spPr>
          <a:xfrm>
            <a:off x="915686" y="1603800"/>
            <a:ext cx="9425311" cy="3279253"/>
          </a:xfrm>
        </p:spPr>
        <p:txBody>
          <a:bodyPr/>
          <a:lstStyle>
            <a:lvl1pPr marL="380990" indent="-380990">
              <a:buClr>
                <a:schemeClr val="bg2"/>
              </a:buClr>
              <a:buSzPct val="120000"/>
              <a:buFont typeface="Wingdings" panose="05000000000000000000" pitchFamily="2" charset="2"/>
              <a:buChar char="§"/>
              <a:defRPr sz="2400">
                <a:solidFill>
                  <a:schemeClr val="bg1"/>
                </a:solidFill>
              </a:defRPr>
            </a:lvl1pPr>
            <a:lvl2pPr marL="457189" indent="0">
              <a:buNone/>
              <a:defRPr sz="2000">
                <a:solidFill>
                  <a:schemeClr val="bg1"/>
                </a:solidFill>
              </a:defRPr>
            </a:lvl2pPr>
            <a:lvl3pPr marL="914377" indent="0">
              <a:buNone/>
              <a:defRPr sz="1800">
                <a:solidFill>
                  <a:schemeClr val="bg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2" name="Title 1">
            <a:extLst>
              <a:ext uri="{FF2B5EF4-FFF2-40B4-BE49-F238E27FC236}">
                <a16:creationId xmlns:a16="http://schemas.microsoft.com/office/drawing/2014/main" id="{B785E701-4333-4658-8D76-A1C50AD9E376}"/>
              </a:ext>
            </a:extLst>
          </p:cNvPr>
          <p:cNvSpPr>
            <a:spLocks noGrp="1"/>
          </p:cNvSpPr>
          <p:nvPr>
            <p:ph type="title" hasCustomPrompt="1"/>
          </p:nvPr>
        </p:nvSpPr>
        <p:spPr>
          <a:xfrm>
            <a:off x="904754" y="455683"/>
            <a:ext cx="9425311" cy="1144389"/>
          </a:xfrm>
        </p:spPr>
        <p:txBody>
          <a:bodyPr anchor="ctr">
            <a:normAutofit/>
          </a:bodyPr>
          <a:lstStyle>
            <a:lvl1pPr>
              <a:defRPr sz="3733" b="1">
                <a:solidFill>
                  <a:schemeClr val="bg2"/>
                </a:solidFill>
                <a:latin typeface="Georgia" panose="02040502050405020303" pitchFamily="18" charset="0"/>
                <a:cs typeface="Arial" panose="020B0604020202020204" pitchFamily="34" charset="0"/>
              </a:defRPr>
            </a:lvl1pPr>
          </a:lstStyle>
          <a:p>
            <a:r>
              <a:rPr lang="en-US"/>
              <a:t>Click To Edit Master Title Style</a:t>
            </a:r>
          </a:p>
        </p:txBody>
      </p:sp>
      <p:pic>
        <p:nvPicPr>
          <p:cNvPr id="9" name="Graphic 8">
            <a:extLst>
              <a:ext uri="{FF2B5EF4-FFF2-40B4-BE49-F238E27FC236}">
                <a16:creationId xmlns:a16="http://schemas.microsoft.com/office/drawing/2014/main" id="{11F9B886-16C6-42CD-8747-D3C456096D5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3084"/>
          <a:stretch/>
        </p:blipFill>
        <p:spPr>
          <a:xfrm rot="16200000">
            <a:off x="10560347" y="5020883"/>
            <a:ext cx="1423005" cy="1861701"/>
          </a:xfrm>
          <a:prstGeom prst="rect">
            <a:avLst/>
          </a:prstGeom>
        </p:spPr>
      </p:pic>
      <p:pic>
        <p:nvPicPr>
          <p:cNvPr id="10" name="Picture 9">
            <a:extLst>
              <a:ext uri="{FF2B5EF4-FFF2-40B4-BE49-F238E27FC236}">
                <a16:creationId xmlns:a16="http://schemas.microsoft.com/office/drawing/2014/main" id="{FA77B65A-B414-4D42-A4C8-EE62BAF5CB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0148" y="5242095"/>
            <a:ext cx="1419275" cy="1419275"/>
          </a:xfrm>
          <a:prstGeom prst="rect">
            <a:avLst/>
          </a:prstGeom>
        </p:spPr>
      </p:pic>
    </p:spTree>
    <p:extLst>
      <p:ext uri="{BB962C8B-B14F-4D97-AF65-F5344CB8AC3E}">
        <p14:creationId xmlns:p14="http://schemas.microsoft.com/office/powerpoint/2010/main" val="206927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Blue Vertical Slide">
    <p:bg>
      <p:bgPr>
        <a:solidFill>
          <a:schemeClr val="tx1"/>
        </a:solidFill>
        <a:effectLst/>
      </p:bgPr>
    </p:bg>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0433E645-DFC3-4E96-B58F-4C4A7026B52F}"/>
              </a:ext>
            </a:extLst>
          </p:cNvPr>
          <p:cNvSpPr>
            <a:spLocks noGrp="1"/>
          </p:cNvSpPr>
          <p:nvPr>
            <p:ph type="body" idx="1"/>
          </p:nvPr>
        </p:nvSpPr>
        <p:spPr>
          <a:xfrm>
            <a:off x="1849603" y="1603800"/>
            <a:ext cx="9414379" cy="3546977"/>
          </a:xfrm>
          <a:noFill/>
        </p:spPr>
        <p:txBody>
          <a:bodyPr/>
          <a:lstStyle>
            <a:lvl1pPr marL="380990" indent="-380990">
              <a:buClr>
                <a:schemeClr val="accent1"/>
              </a:buClr>
              <a:buSzPct val="120000"/>
              <a:buFont typeface="Wingdings" panose="05000000000000000000" pitchFamily="2" charset="2"/>
              <a:buChar char="§"/>
              <a:defRPr sz="2400">
                <a:solidFill>
                  <a:schemeClr val="bg1"/>
                </a:solidFill>
              </a:defRPr>
            </a:lvl1pPr>
            <a:lvl2pPr marL="457189" indent="0">
              <a:buNone/>
              <a:defRPr sz="2000">
                <a:solidFill>
                  <a:schemeClr val="bg1"/>
                </a:solidFill>
              </a:defRPr>
            </a:lvl2pPr>
            <a:lvl3pPr marL="914377" indent="0">
              <a:buNone/>
              <a:defRPr sz="1800">
                <a:solidFill>
                  <a:schemeClr val="bg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4" name="Title 1">
            <a:extLst>
              <a:ext uri="{FF2B5EF4-FFF2-40B4-BE49-F238E27FC236}">
                <a16:creationId xmlns:a16="http://schemas.microsoft.com/office/drawing/2014/main" id="{1B603FA1-AA97-49DF-BFC9-90E00E0DD67F}"/>
              </a:ext>
            </a:extLst>
          </p:cNvPr>
          <p:cNvSpPr>
            <a:spLocks noGrp="1"/>
          </p:cNvSpPr>
          <p:nvPr>
            <p:ph type="title" hasCustomPrompt="1"/>
          </p:nvPr>
        </p:nvSpPr>
        <p:spPr>
          <a:xfrm>
            <a:off x="1838671" y="455683"/>
            <a:ext cx="9425311" cy="1144389"/>
          </a:xfrm>
        </p:spPr>
        <p:txBody>
          <a:bodyPr anchor="ctr">
            <a:normAutofit/>
          </a:bodyPr>
          <a:lstStyle>
            <a:lvl1pPr>
              <a:defRPr sz="3733" b="1">
                <a:solidFill>
                  <a:schemeClr val="bg2"/>
                </a:solidFill>
                <a:latin typeface="Georgia" panose="02040502050405020303" pitchFamily="18" charset="0"/>
                <a:cs typeface="Arial" panose="020B0604020202020204" pitchFamily="34" charset="0"/>
              </a:defRPr>
            </a:lvl1pPr>
          </a:lstStyle>
          <a:p>
            <a:r>
              <a:rPr lang="en-US"/>
              <a:t>Click To Edit Master Title Style</a:t>
            </a:r>
          </a:p>
        </p:txBody>
      </p:sp>
      <p:sp>
        <p:nvSpPr>
          <p:cNvPr id="25" name="Rectangle 24">
            <a:extLst>
              <a:ext uri="{FF2B5EF4-FFF2-40B4-BE49-F238E27FC236}">
                <a16:creationId xmlns:a16="http://schemas.microsoft.com/office/drawing/2014/main" id="{F09C3B74-94D6-4631-9A99-88C20F7E709F}"/>
              </a:ext>
            </a:extLst>
          </p:cNvPr>
          <p:cNvSpPr/>
          <p:nvPr userDrawn="1"/>
        </p:nvSpPr>
        <p:spPr>
          <a:xfrm>
            <a:off x="0" y="0"/>
            <a:ext cx="10566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Graphic 6">
            <a:extLst>
              <a:ext uri="{FF2B5EF4-FFF2-40B4-BE49-F238E27FC236}">
                <a16:creationId xmlns:a16="http://schemas.microsoft.com/office/drawing/2014/main" id="{747D0266-3065-4A21-AF62-9168C350AD4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6974"/>
          <a:stretch/>
        </p:blipFill>
        <p:spPr>
          <a:xfrm>
            <a:off x="255208" y="5293816"/>
            <a:ext cx="1594395" cy="1564185"/>
          </a:xfrm>
          <a:prstGeom prst="rect">
            <a:avLst/>
          </a:prstGeom>
        </p:spPr>
      </p:pic>
      <p:pic>
        <p:nvPicPr>
          <p:cNvPr id="8" name="Picture 7">
            <a:extLst>
              <a:ext uri="{FF2B5EF4-FFF2-40B4-BE49-F238E27FC236}">
                <a16:creationId xmlns:a16="http://schemas.microsoft.com/office/drawing/2014/main" id="{4F583455-C7AB-4BCE-8FAF-6B7D27D115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768" y="5429101"/>
            <a:ext cx="1419275" cy="1419275"/>
          </a:xfrm>
          <a:prstGeom prst="rect">
            <a:avLst/>
          </a:prstGeom>
        </p:spPr>
      </p:pic>
    </p:spTree>
    <p:extLst>
      <p:ext uri="{BB962C8B-B14F-4D97-AF65-F5344CB8AC3E}">
        <p14:creationId xmlns:p14="http://schemas.microsoft.com/office/powerpoint/2010/main" val="35356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Blue Horizontal Slide">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C85C6D-9829-4F8F-948C-4CB75FD5CA45}"/>
              </a:ext>
            </a:extLst>
          </p:cNvPr>
          <p:cNvSpPr/>
          <p:nvPr userDrawn="1"/>
        </p:nvSpPr>
        <p:spPr>
          <a:xfrm>
            <a:off x="0" y="5937125"/>
            <a:ext cx="12202696" cy="9208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 Placeholder 2">
            <a:extLst>
              <a:ext uri="{FF2B5EF4-FFF2-40B4-BE49-F238E27FC236}">
                <a16:creationId xmlns:a16="http://schemas.microsoft.com/office/drawing/2014/main" id="{AF4292E4-44E0-42E6-B854-9ECCF4510BFA}"/>
              </a:ext>
            </a:extLst>
          </p:cNvPr>
          <p:cNvSpPr>
            <a:spLocks noGrp="1"/>
          </p:cNvSpPr>
          <p:nvPr>
            <p:ph type="body" idx="1"/>
          </p:nvPr>
        </p:nvSpPr>
        <p:spPr>
          <a:xfrm>
            <a:off x="915686" y="1603800"/>
            <a:ext cx="9425311" cy="3279253"/>
          </a:xfrm>
        </p:spPr>
        <p:txBody>
          <a:bodyPr/>
          <a:lstStyle>
            <a:lvl1pPr marL="380990" indent="-380990">
              <a:buClr>
                <a:schemeClr val="bg2"/>
              </a:buClr>
              <a:buSzPct val="120000"/>
              <a:buFont typeface="Wingdings" panose="05000000000000000000" pitchFamily="2" charset="2"/>
              <a:buChar char="§"/>
              <a:defRPr sz="2400">
                <a:solidFill>
                  <a:schemeClr val="bg1"/>
                </a:solidFill>
              </a:defRPr>
            </a:lvl1pPr>
            <a:lvl2pPr marL="457189" indent="0">
              <a:buNone/>
              <a:defRPr sz="2000">
                <a:solidFill>
                  <a:schemeClr val="bg1"/>
                </a:solidFill>
              </a:defRPr>
            </a:lvl2pPr>
            <a:lvl3pPr marL="914377" indent="0">
              <a:buNone/>
              <a:defRPr sz="1800">
                <a:solidFill>
                  <a:schemeClr val="bg1"/>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
        <p:nvSpPr>
          <p:cNvPr id="22" name="Title 1">
            <a:extLst>
              <a:ext uri="{FF2B5EF4-FFF2-40B4-BE49-F238E27FC236}">
                <a16:creationId xmlns:a16="http://schemas.microsoft.com/office/drawing/2014/main" id="{B785E701-4333-4658-8D76-A1C50AD9E376}"/>
              </a:ext>
            </a:extLst>
          </p:cNvPr>
          <p:cNvSpPr>
            <a:spLocks noGrp="1"/>
          </p:cNvSpPr>
          <p:nvPr>
            <p:ph type="title" hasCustomPrompt="1"/>
          </p:nvPr>
        </p:nvSpPr>
        <p:spPr>
          <a:xfrm>
            <a:off x="904754" y="455683"/>
            <a:ext cx="9425311" cy="1144389"/>
          </a:xfrm>
        </p:spPr>
        <p:txBody>
          <a:bodyPr anchor="ctr">
            <a:normAutofit/>
          </a:bodyPr>
          <a:lstStyle>
            <a:lvl1pPr>
              <a:defRPr sz="3733" b="1">
                <a:solidFill>
                  <a:schemeClr val="bg2"/>
                </a:solidFill>
                <a:latin typeface="Georgia" panose="02040502050405020303" pitchFamily="18" charset="0"/>
                <a:cs typeface="Arial" panose="020B0604020202020204" pitchFamily="34" charset="0"/>
              </a:defRPr>
            </a:lvl1pPr>
          </a:lstStyle>
          <a:p>
            <a:r>
              <a:rPr lang="en-US"/>
              <a:t>Click To Edit Master Title Style</a:t>
            </a:r>
          </a:p>
        </p:txBody>
      </p:sp>
      <p:pic>
        <p:nvPicPr>
          <p:cNvPr id="7" name="Graphic 6">
            <a:extLst>
              <a:ext uri="{FF2B5EF4-FFF2-40B4-BE49-F238E27FC236}">
                <a16:creationId xmlns:a16="http://schemas.microsoft.com/office/drawing/2014/main" id="{2407AF79-C5AB-4342-8EF3-4F6674B6126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3084"/>
          <a:stretch/>
        </p:blipFill>
        <p:spPr>
          <a:xfrm rot="16200000">
            <a:off x="10560347" y="5020883"/>
            <a:ext cx="1423005" cy="1861701"/>
          </a:xfrm>
          <a:prstGeom prst="rect">
            <a:avLst/>
          </a:prstGeom>
        </p:spPr>
      </p:pic>
      <p:pic>
        <p:nvPicPr>
          <p:cNvPr id="8" name="Picture 7">
            <a:extLst>
              <a:ext uri="{FF2B5EF4-FFF2-40B4-BE49-F238E27FC236}">
                <a16:creationId xmlns:a16="http://schemas.microsoft.com/office/drawing/2014/main" id="{FBC8A2CA-50AC-4305-8F72-455BC1C159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0148" y="5242095"/>
            <a:ext cx="1419275" cy="1419275"/>
          </a:xfrm>
          <a:prstGeom prst="rect">
            <a:avLst/>
          </a:prstGeom>
        </p:spPr>
      </p:pic>
    </p:spTree>
    <p:extLst>
      <p:ext uri="{BB962C8B-B14F-4D97-AF65-F5344CB8AC3E}">
        <p14:creationId xmlns:p14="http://schemas.microsoft.com/office/powerpoint/2010/main" val="262584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 internal distribution only</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03113-8C22-4FC8-ACE9-61503917764B}" type="slidenum">
              <a:rPr lang="en-US" smtClean="0"/>
              <a:t>‹#›</a:t>
            </a:fld>
            <a:endParaRPr lang="en-US"/>
          </a:p>
        </p:txBody>
      </p:sp>
    </p:spTree>
    <p:extLst>
      <p:ext uri="{BB962C8B-B14F-4D97-AF65-F5344CB8AC3E}">
        <p14:creationId xmlns:p14="http://schemas.microsoft.com/office/powerpoint/2010/main" val="405616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defTabSz="914377"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EDB37-4D6F-4469-8C62-495A070331C5}" type="datetimeFigureOut">
              <a:rPr lang="en-US" smtClean="0"/>
              <a:t>8/12/2021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03113-8C22-4FC8-ACE9-61503917764B}" type="slidenum">
              <a:rPr lang="en-US" smtClean="0"/>
              <a:t>‹#›</a:t>
            </a:fld>
            <a:endParaRPr lang="en-US"/>
          </a:p>
        </p:txBody>
      </p:sp>
    </p:spTree>
    <p:extLst>
      <p:ext uri="{BB962C8B-B14F-4D97-AF65-F5344CB8AC3E}">
        <p14:creationId xmlns:p14="http://schemas.microsoft.com/office/powerpoint/2010/main" val="14239526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377"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a.gov/arpa/coal-communities/"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0.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image" Target="../media/image41.png"/><Relationship Id="rId1" Type="http://schemas.openxmlformats.org/officeDocument/2006/relationships/slideLayout" Target="../slideLayouts/slideLayout10.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9.png"/><Relationship Id="rId7" Type="http://schemas.openxmlformats.org/officeDocument/2006/relationships/image" Target="../media/image67.sv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65.sv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da.gov/funding-opportunities/" TargetMode="External"/><Relationship Id="rId7" Type="http://schemas.openxmlformats.org/officeDocument/2006/relationships/image" Target="../media/image72.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hyperlink" Target="https://eda.gov/contact" TargetMode="External"/><Relationship Id="rId4" Type="http://schemas.openxmlformats.org/officeDocument/2006/relationships/hyperlink" Target="https://eda.gov/resources/directo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eda.gov/arpa/"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www.eda.gov/arpa"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3.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eda.gov/about/investment-priorities/"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4.xml"/><Relationship Id="rId1" Type="http://schemas.openxmlformats.org/officeDocument/2006/relationships/tags" Target="../tags/tag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E9CD-05CF-47AC-93B9-3ABCB2F5FBB8}"/>
              </a:ext>
            </a:extLst>
          </p:cNvPr>
          <p:cNvSpPr>
            <a:spLocks noGrp="1"/>
          </p:cNvSpPr>
          <p:nvPr>
            <p:ph type="ctrTitle"/>
          </p:nvPr>
        </p:nvSpPr>
        <p:spPr>
          <a:xfrm>
            <a:off x="-1" y="4689613"/>
            <a:ext cx="12202697" cy="920875"/>
          </a:xfrm>
        </p:spPr>
        <p:txBody>
          <a:bodyPr/>
          <a:lstStyle/>
          <a:p>
            <a:r>
              <a:rPr lang="en-US">
                <a:latin typeface="Georgia"/>
                <a:cs typeface="Arial"/>
              </a:rPr>
              <a:t>Economic Development Administration (EDA)</a:t>
            </a:r>
            <a:br>
              <a:rPr lang="en-US">
                <a:latin typeface="Georgia"/>
                <a:cs typeface="Arial"/>
              </a:rPr>
            </a:br>
            <a:r>
              <a:rPr lang="en-US">
                <a:latin typeface="Georgia"/>
                <a:cs typeface="Arial"/>
              </a:rPr>
              <a:t>American Rescue Plan</a:t>
            </a:r>
            <a:br>
              <a:rPr lang="en-US" sz="2000">
                <a:latin typeface="Georgia"/>
                <a:cs typeface="Arial"/>
              </a:rPr>
            </a:br>
            <a:br>
              <a:rPr lang="en-US" sz="2000">
                <a:latin typeface="Georgia"/>
                <a:cs typeface="Arial"/>
              </a:rPr>
            </a:br>
            <a:r>
              <a:rPr lang="en-US" sz="2830" i="1">
                <a:latin typeface="Georgia"/>
                <a:cs typeface="Arial"/>
              </a:rPr>
              <a:t>INVESTING IN AMERICA’S COMMUNITIES</a:t>
            </a:r>
            <a:endParaRPr lang="en-US" sz="2830" i="1"/>
          </a:p>
        </p:txBody>
      </p:sp>
      <p:pic>
        <p:nvPicPr>
          <p:cNvPr id="6" name="Picture 5">
            <a:extLst>
              <a:ext uri="{FF2B5EF4-FFF2-40B4-BE49-F238E27FC236}">
                <a16:creationId xmlns:a16="http://schemas.microsoft.com/office/drawing/2014/main" id="{0F0F4FAC-79E4-4BF7-9DE7-E48A5EF366B9}"/>
              </a:ext>
            </a:extLst>
          </p:cNvPr>
          <p:cNvPicPr>
            <a:picLocks noChangeAspect="1"/>
          </p:cNvPicPr>
          <p:nvPr/>
        </p:nvPicPr>
        <p:blipFill rotWithShape="1">
          <a:blip r:embed="rId2"/>
          <a:srcRect l="10671"/>
          <a:stretch/>
        </p:blipFill>
        <p:spPr>
          <a:xfrm>
            <a:off x="4171406" y="166412"/>
            <a:ext cx="3849189" cy="3693449"/>
          </a:xfrm>
          <a:prstGeom prst="rect">
            <a:avLst/>
          </a:prstGeom>
        </p:spPr>
      </p:pic>
    </p:spTree>
    <p:extLst>
      <p:ext uri="{BB962C8B-B14F-4D97-AF65-F5344CB8AC3E}">
        <p14:creationId xmlns:p14="http://schemas.microsoft.com/office/powerpoint/2010/main" val="159368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5D1BF2-9C0F-4448-BC59-AD624C43AE53}"/>
              </a:ext>
            </a:extLst>
          </p:cNvPr>
          <p:cNvSpPr txBox="1"/>
          <p:nvPr/>
        </p:nvSpPr>
        <p:spPr>
          <a:xfrm>
            <a:off x="3587077" y="246540"/>
            <a:ext cx="1576616" cy="365760"/>
          </a:xfrm>
          <a:prstGeom prst="rect">
            <a:avLst/>
          </a:prstGeom>
          <a:noFill/>
          <a:ln w="28575">
            <a:solidFill>
              <a:schemeClr val="accent1">
                <a:lumMod val="50000"/>
              </a:schemeClr>
            </a:solidFill>
          </a:ln>
        </p:spPr>
        <p:txBody>
          <a:bodyPr wrap="square" rtlCol="0">
            <a:spAutoFit/>
          </a:bodyPr>
          <a:lstStyle>
            <a:defPPr>
              <a:defRPr lang="en-US"/>
            </a:defPPr>
            <a:lvl1pPr>
              <a:spcAft>
                <a:spcPts val="1000"/>
              </a:spcAft>
              <a:defRPr sz="1200" b="1"/>
            </a:lvl1pPr>
          </a:lstStyle>
          <a:p>
            <a:pPr defTabSz="609585">
              <a:spcAft>
                <a:spcPts val="1333"/>
              </a:spcAft>
            </a:pPr>
            <a:r>
              <a:rPr lang="en-US" sz="1867">
                <a:solidFill>
                  <a:srgbClr val="002B51"/>
                </a:solidFill>
                <a:latin typeface="Arial"/>
                <a:cs typeface="Arial"/>
              </a:rPr>
              <a:t>Description</a:t>
            </a:r>
          </a:p>
        </p:txBody>
      </p:sp>
      <p:sp>
        <p:nvSpPr>
          <p:cNvPr id="8" name="TextBox 7">
            <a:extLst>
              <a:ext uri="{FF2B5EF4-FFF2-40B4-BE49-F238E27FC236}">
                <a16:creationId xmlns:a16="http://schemas.microsoft.com/office/drawing/2014/main" id="{C8435488-D00E-4CCD-9839-F57DACB2AE88}"/>
              </a:ext>
            </a:extLst>
          </p:cNvPr>
          <p:cNvSpPr txBox="1"/>
          <p:nvPr/>
        </p:nvSpPr>
        <p:spPr>
          <a:xfrm>
            <a:off x="816114" y="246540"/>
            <a:ext cx="1361029" cy="365760"/>
          </a:xfrm>
          <a:prstGeom prst="rect">
            <a:avLst/>
          </a:prstGeom>
          <a:noFill/>
          <a:ln w="28575">
            <a:solidFill>
              <a:schemeClr val="accent1">
                <a:lumMod val="50000"/>
              </a:schemeClr>
            </a:solidFill>
          </a:ln>
        </p:spPr>
        <p:txBody>
          <a:bodyPr wrap="square" rtlCol="0">
            <a:spAutoFit/>
          </a:bodyPr>
          <a:lstStyle/>
          <a:p>
            <a:pPr defTabSz="609585">
              <a:spcAft>
                <a:spcPts val="1333"/>
              </a:spcAft>
            </a:pPr>
            <a:r>
              <a:rPr lang="en-US" sz="1867" b="1">
                <a:solidFill>
                  <a:srgbClr val="002B51"/>
                </a:solidFill>
                <a:latin typeface="Arial"/>
                <a:cs typeface="Arial"/>
              </a:rPr>
              <a:t>NOFOs</a:t>
            </a:r>
          </a:p>
        </p:txBody>
      </p:sp>
      <p:sp>
        <p:nvSpPr>
          <p:cNvPr id="9" name="Oval 8">
            <a:extLst>
              <a:ext uri="{FF2B5EF4-FFF2-40B4-BE49-F238E27FC236}">
                <a16:creationId xmlns:a16="http://schemas.microsoft.com/office/drawing/2014/main" id="{0A9C1D4A-F454-42A7-A14F-8D548EC4D386}"/>
              </a:ext>
            </a:extLst>
          </p:cNvPr>
          <p:cNvSpPr/>
          <p:nvPr/>
        </p:nvSpPr>
        <p:spPr>
          <a:xfrm>
            <a:off x="233216" y="952672"/>
            <a:ext cx="382581" cy="380897"/>
          </a:xfrm>
          <a:prstGeom prst="ellipse">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a:solidFill>
                  <a:srgbClr val="FFFFFF"/>
                </a:solidFill>
                <a:latin typeface="Arial"/>
                <a:cs typeface="Arial"/>
              </a:rPr>
              <a:t>1</a:t>
            </a:r>
          </a:p>
        </p:txBody>
      </p:sp>
      <p:sp>
        <p:nvSpPr>
          <p:cNvPr id="10" name="TextBox 9">
            <a:extLst>
              <a:ext uri="{FF2B5EF4-FFF2-40B4-BE49-F238E27FC236}">
                <a16:creationId xmlns:a16="http://schemas.microsoft.com/office/drawing/2014/main" id="{2A7373F4-74D3-4B02-96C2-1A91B8AA82F9}"/>
              </a:ext>
            </a:extLst>
          </p:cNvPr>
          <p:cNvSpPr txBox="1"/>
          <p:nvPr/>
        </p:nvSpPr>
        <p:spPr>
          <a:xfrm>
            <a:off x="670662" y="1713621"/>
            <a:ext cx="2675565" cy="584775"/>
          </a:xfrm>
          <a:prstGeom prst="rect">
            <a:avLst/>
          </a:prstGeom>
          <a:noFill/>
        </p:spPr>
        <p:txBody>
          <a:bodyPr wrap="square" rtlCol="0">
            <a:spAutoFit/>
          </a:bodyPr>
          <a:lstStyle/>
          <a:p>
            <a:pPr defTabSz="609585">
              <a:spcAft>
                <a:spcPts val="1333"/>
              </a:spcAft>
            </a:pPr>
            <a:r>
              <a:rPr lang="en-US" sz="1600" b="1">
                <a:solidFill>
                  <a:srgbClr val="002B51"/>
                </a:solidFill>
                <a:latin typeface="Arial"/>
                <a:cs typeface="Arial"/>
              </a:rPr>
              <a:t>Build Back Better Regional Challenge</a:t>
            </a:r>
          </a:p>
        </p:txBody>
      </p:sp>
      <p:sp>
        <p:nvSpPr>
          <p:cNvPr id="11" name="TextBox 10">
            <a:extLst>
              <a:ext uri="{FF2B5EF4-FFF2-40B4-BE49-F238E27FC236}">
                <a16:creationId xmlns:a16="http://schemas.microsoft.com/office/drawing/2014/main" id="{689EAA89-E5A3-4245-B49C-CC4E2E49FEDE}"/>
              </a:ext>
            </a:extLst>
          </p:cNvPr>
          <p:cNvSpPr txBox="1"/>
          <p:nvPr/>
        </p:nvSpPr>
        <p:spPr>
          <a:xfrm>
            <a:off x="3476905" y="1693621"/>
            <a:ext cx="8427015" cy="615553"/>
          </a:xfrm>
          <a:prstGeom prst="rect">
            <a:avLst/>
          </a:prstGeom>
          <a:noFill/>
        </p:spPr>
        <p:txBody>
          <a:bodyPr wrap="square" lIns="121920" tIns="60960" rIns="121920" bIns="60960" rtlCol="0" anchor="t">
            <a:spAutoFit/>
          </a:bodyPr>
          <a:lstStyle/>
          <a:p>
            <a:pPr defTabSz="609585">
              <a:spcAft>
                <a:spcPts val="1333"/>
              </a:spcAft>
            </a:pPr>
            <a:r>
              <a:rPr lang="en-US" sz="1600" dirty="0">
                <a:solidFill>
                  <a:srgbClr val="002B51"/>
                </a:solidFill>
                <a:latin typeface="Arial"/>
                <a:cs typeface="Arial"/>
              </a:rPr>
              <a:t>Transform 20-30 economically distressed regions through substantial investment through groups of 3-8 projects, totaling ~$25-75M per region; open to proposals up to $100M</a:t>
            </a:r>
          </a:p>
        </p:txBody>
      </p:sp>
      <p:grpSp>
        <p:nvGrpSpPr>
          <p:cNvPr id="13" name="Group 12">
            <a:extLst>
              <a:ext uri="{FF2B5EF4-FFF2-40B4-BE49-F238E27FC236}">
                <a16:creationId xmlns:a16="http://schemas.microsoft.com/office/drawing/2014/main" id="{AFC32F19-EB52-4A5F-B2E6-17B7CB74DD8B}"/>
              </a:ext>
            </a:extLst>
          </p:cNvPr>
          <p:cNvGrpSpPr/>
          <p:nvPr/>
        </p:nvGrpSpPr>
        <p:grpSpPr>
          <a:xfrm>
            <a:off x="670662" y="3263993"/>
            <a:ext cx="11233257" cy="830998"/>
            <a:chOff x="-3608041" y="1494116"/>
            <a:chExt cx="10314219" cy="1018636"/>
          </a:xfrm>
        </p:grpSpPr>
        <p:sp>
          <p:nvSpPr>
            <p:cNvPr id="15" name="TextBox 14">
              <a:extLst>
                <a:ext uri="{FF2B5EF4-FFF2-40B4-BE49-F238E27FC236}">
                  <a16:creationId xmlns:a16="http://schemas.microsoft.com/office/drawing/2014/main" id="{88AC92C0-4628-4F2E-B894-C6A2F74EB434}"/>
                </a:ext>
              </a:extLst>
            </p:cNvPr>
            <p:cNvSpPr txBox="1"/>
            <p:nvPr/>
          </p:nvSpPr>
          <p:spPr>
            <a:xfrm>
              <a:off x="-3608041" y="1494116"/>
              <a:ext cx="2006365" cy="1018636"/>
            </a:xfrm>
            <a:prstGeom prst="rect">
              <a:avLst/>
            </a:prstGeom>
            <a:noFill/>
          </p:spPr>
          <p:txBody>
            <a:bodyPr wrap="square" rtlCol="0">
              <a:spAutoFit/>
            </a:bodyPr>
            <a:lstStyle/>
            <a:p>
              <a:pPr defTabSz="609585">
                <a:spcAft>
                  <a:spcPts val="1333"/>
                </a:spcAft>
              </a:pPr>
              <a:r>
                <a:rPr lang="en-US" sz="1600" b="1">
                  <a:solidFill>
                    <a:srgbClr val="002B51"/>
                  </a:solidFill>
                  <a:latin typeface="Arial"/>
                  <a:cs typeface="Arial"/>
                </a:rPr>
                <a:t>Economic Adjustment Assistance</a:t>
              </a:r>
            </a:p>
          </p:txBody>
        </p:sp>
        <p:sp>
          <p:nvSpPr>
            <p:cNvPr id="16" name="TextBox 15">
              <a:extLst>
                <a:ext uri="{FF2B5EF4-FFF2-40B4-BE49-F238E27FC236}">
                  <a16:creationId xmlns:a16="http://schemas.microsoft.com/office/drawing/2014/main" id="{CF0D65EE-08D9-41A8-87E6-B4207CE7574E}"/>
                </a:ext>
              </a:extLst>
            </p:cNvPr>
            <p:cNvSpPr txBox="1"/>
            <p:nvPr/>
          </p:nvSpPr>
          <p:spPr>
            <a:xfrm>
              <a:off x="-1031388" y="1597960"/>
              <a:ext cx="7737566" cy="754544"/>
            </a:xfrm>
            <a:prstGeom prst="rect">
              <a:avLst/>
            </a:prstGeom>
            <a:noFill/>
          </p:spPr>
          <p:txBody>
            <a:bodyPr wrap="square" lIns="121920" tIns="60960" rIns="121920" bIns="60960" rtlCol="0" anchor="t">
              <a:spAutoFit/>
            </a:bodyPr>
            <a:lstStyle/>
            <a:p>
              <a:pPr defTabSz="609585">
                <a:spcAft>
                  <a:spcPts val="1333"/>
                </a:spcAft>
              </a:pPr>
              <a:r>
                <a:rPr lang="en-US" sz="1600" dirty="0">
                  <a:solidFill>
                    <a:srgbClr val="002B51"/>
                  </a:solidFill>
                  <a:latin typeface="Arial"/>
                  <a:cs typeface="Arial"/>
                </a:rPr>
                <a:t>Invest in infrastructure, technical assistance, planning, and revolving loan programs through competitive grants available to every community</a:t>
              </a:r>
              <a:endParaRPr lang="en-US" sz="1600" b="1" dirty="0">
                <a:solidFill>
                  <a:srgbClr val="002B51"/>
                </a:solidFill>
                <a:latin typeface="Arial"/>
                <a:cs typeface="Arial"/>
              </a:endParaRPr>
            </a:p>
          </p:txBody>
        </p:sp>
      </p:grpSp>
      <p:grpSp>
        <p:nvGrpSpPr>
          <p:cNvPr id="18" name="Group 17">
            <a:extLst>
              <a:ext uri="{FF2B5EF4-FFF2-40B4-BE49-F238E27FC236}">
                <a16:creationId xmlns:a16="http://schemas.microsoft.com/office/drawing/2014/main" id="{8EAE9F63-C61D-4445-85A5-A6C78EE1BC28}"/>
              </a:ext>
            </a:extLst>
          </p:cNvPr>
          <p:cNvGrpSpPr/>
          <p:nvPr/>
        </p:nvGrpSpPr>
        <p:grpSpPr>
          <a:xfrm>
            <a:off x="233218" y="2494396"/>
            <a:ext cx="11089511" cy="1407917"/>
            <a:chOff x="341791" y="3171137"/>
            <a:chExt cx="11579793" cy="1470162"/>
          </a:xfrm>
        </p:grpSpPr>
        <p:sp>
          <p:nvSpPr>
            <p:cNvPr id="19" name="Oval 18">
              <a:extLst>
                <a:ext uri="{FF2B5EF4-FFF2-40B4-BE49-F238E27FC236}">
                  <a16:creationId xmlns:a16="http://schemas.microsoft.com/office/drawing/2014/main" id="{E3166379-0B3C-4A20-9ED7-6D42B556982E}"/>
                </a:ext>
              </a:extLst>
            </p:cNvPr>
            <p:cNvSpPr/>
            <p:nvPr/>
          </p:nvSpPr>
          <p:spPr>
            <a:xfrm>
              <a:off x="341791" y="4243561"/>
              <a:ext cx="399494" cy="397738"/>
            </a:xfrm>
            <a:prstGeom prst="ellipse">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a:solidFill>
                    <a:srgbClr val="FFFFFF"/>
                  </a:solidFill>
                  <a:latin typeface="Arial"/>
                  <a:cs typeface="Arial"/>
                </a:rPr>
                <a:t>4</a:t>
              </a:r>
            </a:p>
          </p:txBody>
        </p:sp>
        <p:sp>
          <p:nvSpPr>
            <p:cNvPr id="20" name="TextBox 19">
              <a:extLst>
                <a:ext uri="{FF2B5EF4-FFF2-40B4-BE49-F238E27FC236}">
                  <a16:creationId xmlns:a16="http://schemas.microsoft.com/office/drawing/2014/main" id="{1CB2FD67-2545-4CF9-B43A-787028D41749}"/>
                </a:ext>
              </a:extLst>
            </p:cNvPr>
            <p:cNvSpPr txBox="1"/>
            <p:nvPr/>
          </p:nvSpPr>
          <p:spPr>
            <a:xfrm>
              <a:off x="793648" y="3171183"/>
              <a:ext cx="2503505" cy="610628"/>
            </a:xfrm>
            <a:prstGeom prst="rect">
              <a:avLst/>
            </a:prstGeom>
            <a:noFill/>
          </p:spPr>
          <p:txBody>
            <a:bodyPr wrap="square" rtlCol="0">
              <a:spAutoFit/>
            </a:bodyPr>
            <a:lstStyle/>
            <a:p>
              <a:pPr defTabSz="609585">
                <a:spcAft>
                  <a:spcPts val="1333"/>
                </a:spcAft>
              </a:pPr>
              <a:r>
                <a:rPr lang="en-US" sz="1600" b="1" dirty="0">
                  <a:solidFill>
                    <a:srgbClr val="002B51"/>
                  </a:solidFill>
                  <a:cs typeface="Arial"/>
                </a:rPr>
                <a:t>Travel, Tourism, &amp; Outdoor Recreation</a:t>
              </a:r>
            </a:p>
          </p:txBody>
        </p:sp>
        <p:sp>
          <p:nvSpPr>
            <p:cNvPr id="21" name="TextBox 20">
              <a:extLst>
                <a:ext uri="{FF2B5EF4-FFF2-40B4-BE49-F238E27FC236}">
                  <a16:creationId xmlns:a16="http://schemas.microsoft.com/office/drawing/2014/main" id="{198BA1BD-CCF6-4D0D-82E9-FB2F4BC2A291}"/>
                </a:ext>
              </a:extLst>
            </p:cNvPr>
            <p:cNvSpPr txBox="1"/>
            <p:nvPr/>
          </p:nvSpPr>
          <p:spPr>
            <a:xfrm>
              <a:off x="3754605" y="3171137"/>
              <a:ext cx="8166979" cy="642767"/>
            </a:xfrm>
            <a:prstGeom prst="rect">
              <a:avLst/>
            </a:prstGeom>
            <a:noFill/>
          </p:spPr>
          <p:txBody>
            <a:bodyPr wrap="square" lIns="121920" tIns="60960" rIns="121920" bIns="60960" rtlCol="0" anchor="t">
              <a:spAutoFit/>
            </a:bodyPr>
            <a:lstStyle/>
            <a:p>
              <a:pPr defTabSz="609585">
                <a:spcAft>
                  <a:spcPts val="1333"/>
                </a:spcAft>
              </a:pPr>
              <a:r>
                <a:rPr lang="en-US" sz="1600">
                  <a:solidFill>
                    <a:srgbClr val="002B51"/>
                  </a:solidFill>
                  <a:latin typeface="Arial"/>
                  <a:cs typeface="Arial"/>
                </a:rPr>
                <a:t>Accelerate communities impacted by COVID-related travel and tourism decline through state grants ($510M) and competitive grants ($240M)</a:t>
              </a:r>
              <a:endParaRPr lang="en-US" sz="1600" b="1">
                <a:solidFill>
                  <a:srgbClr val="002B51"/>
                </a:solidFill>
                <a:latin typeface="Arial"/>
                <a:cs typeface="Arial"/>
              </a:endParaRPr>
            </a:p>
          </p:txBody>
        </p:sp>
      </p:grpSp>
      <p:grpSp>
        <p:nvGrpSpPr>
          <p:cNvPr id="23" name="Group 22">
            <a:extLst>
              <a:ext uri="{FF2B5EF4-FFF2-40B4-BE49-F238E27FC236}">
                <a16:creationId xmlns:a16="http://schemas.microsoft.com/office/drawing/2014/main" id="{395D3E2E-12E2-46A0-86AE-075C17F84065}"/>
              </a:ext>
            </a:extLst>
          </p:cNvPr>
          <p:cNvGrpSpPr/>
          <p:nvPr/>
        </p:nvGrpSpPr>
        <p:grpSpPr>
          <a:xfrm>
            <a:off x="675767" y="782851"/>
            <a:ext cx="11228152" cy="1000274"/>
            <a:chOff x="761913" y="831939"/>
            <a:chExt cx="10684189" cy="1044507"/>
          </a:xfrm>
        </p:grpSpPr>
        <p:sp>
          <p:nvSpPr>
            <p:cNvPr id="25" name="TextBox 24">
              <a:extLst>
                <a:ext uri="{FF2B5EF4-FFF2-40B4-BE49-F238E27FC236}">
                  <a16:creationId xmlns:a16="http://schemas.microsoft.com/office/drawing/2014/main" id="{B64B1C97-C39B-4144-B766-CAD08FB7AD5F}"/>
                </a:ext>
              </a:extLst>
            </p:cNvPr>
            <p:cNvSpPr txBox="1"/>
            <p:nvPr/>
          </p:nvSpPr>
          <p:spPr>
            <a:xfrm>
              <a:off x="761913" y="844110"/>
              <a:ext cx="2149883" cy="899883"/>
            </a:xfrm>
            <a:prstGeom prst="rect">
              <a:avLst/>
            </a:prstGeom>
            <a:noFill/>
          </p:spPr>
          <p:txBody>
            <a:bodyPr wrap="square" lIns="121920" tIns="60960" rIns="121920" bIns="60960" rtlCol="0" anchor="t">
              <a:spAutoFit/>
            </a:bodyPr>
            <a:lstStyle/>
            <a:p>
              <a:pPr defTabSz="609585">
                <a:spcAft>
                  <a:spcPts val="1333"/>
                </a:spcAft>
              </a:pPr>
              <a:r>
                <a:rPr lang="en-US" sz="1600" b="1">
                  <a:solidFill>
                    <a:srgbClr val="002B51"/>
                  </a:solidFill>
                  <a:latin typeface="Arial"/>
                  <a:cs typeface="Arial"/>
                </a:rPr>
                <a:t>Statewide Planning, Research, &amp; Networks</a:t>
              </a:r>
            </a:p>
          </p:txBody>
        </p:sp>
        <p:sp>
          <p:nvSpPr>
            <p:cNvPr id="26" name="TextBox 25">
              <a:extLst>
                <a:ext uri="{FF2B5EF4-FFF2-40B4-BE49-F238E27FC236}">
                  <a16:creationId xmlns:a16="http://schemas.microsoft.com/office/drawing/2014/main" id="{BADE9E61-E704-4B9E-81BF-A14321B1BF2E}"/>
                </a:ext>
              </a:extLst>
            </p:cNvPr>
            <p:cNvSpPr txBox="1"/>
            <p:nvPr/>
          </p:nvSpPr>
          <p:spPr>
            <a:xfrm>
              <a:off x="3427345" y="831939"/>
              <a:ext cx="8018757" cy="1044507"/>
            </a:xfrm>
            <a:prstGeom prst="rect">
              <a:avLst/>
            </a:prstGeom>
            <a:noFill/>
          </p:spPr>
          <p:txBody>
            <a:bodyPr wrap="square" lIns="121920" tIns="60960" rIns="121920" bIns="60960" rtlCol="0" anchor="t">
              <a:spAutoFit/>
            </a:bodyPr>
            <a:lstStyle/>
            <a:p>
              <a:pPr defTabSz="609585"/>
              <a:endParaRPr lang="en-US" sz="700">
                <a:solidFill>
                  <a:srgbClr val="002B51"/>
                </a:solidFill>
                <a:latin typeface="Arial"/>
                <a:cs typeface="Arial"/>
              </a:endParaRPr>
            </a:p>
            <a:p>
              <a:pPr defTabSz="609585"/>
              <a:r>
                <a:rPr lang="en-US" sz="1600">
                  <a:solidFill>
                    <a:srgbClr val="002B51"/>
                  </a:solidFill>
                  <a:latin typeface="Arial"/>
                  <a:cs typeface="Arial"/>
                </a:rPr>
                <a:t>Invest in economic plans, research to assess the effectiveness of EDA's programs, and support for stakeholder communities around key EDA initiatives</a:t>
              </a:r>
              <a:endParaRPr lang="en-US" sz="1600">
                <a:solidFill>
                  <a:srgbClr val="002B51"/>
                </a:solidFill>
                <a:latin typeface="Arial" panose="020B0604020202020204"/>
                <a:ea typeface="+mn-lt"/>
                <a:cs typeface="Arial" panose="020B0604020202020204"/>
              </a:endParaRPr>
            </a:p>
            <a:p>
              <a:pPr defTabSz="609585">
                <a:spcAft>
                  <a:spcPts val="1333"/>
                </a:spcAft>
              </a:pPr>
              <a:endParaRPr lang="en-US" sz="1600">
                <a:solidFill>
                  <a:srgbClr val="002B51"/>
                </a:solidFill>
                <a:latin typeface="Arial"/>
                <a:cs typeface="Arial"/>
              </a:endParaRPr>
            </a:p>
          </p:txBody>
        </p:sp>
      </p:grpSp>
      <p:grpSp>
        <p:nvGrpSpPr>
          <p:cNvPr id="28" name="Group 27">
            <a:extLst>
              <a:ext uri="{FF2B5EF4-FFF2-40B4-BE49-F238E27FC236}">
                <a16:creationId xmlns:a16="http://schemas.microsoft.com/office/drawing/2014/main" id="{0E6A7428-A13D-4E9F-89D2-C69C8AB3C4A7}"/>
              </a:ext>
            </a:extLst>
          </p:cNvPr>
          <p:cNvGrpSpPr/>
          <p:nvPr/>
        </p:nvGrpSpPr>
        <p:grpSpPr>
          <a:xfrm>
            <a:off x="225528" y="1813002"/>
            <a:ext cx="10836739" cy="4012485"/>
            <a:chOff x="367153" y="1964444"/>
            <a:chExt cx="10878663" cy="4189885"/>
          </a:xfrm>
        </p:grpSpPr>
        <p:sp>
          <p:nvSpPr>
            <p:cNvPr id="29" name="TextBox 28">
              <a:extLst>
                <a:ext uri="{FF2B5EF4-FFF2-40B4-BE49-F238E27FC236}">
                  <a16:creationId xmlns:a16="http://schemas.microsoft.com/office/drawing/2014/main" id="{CE998D42-1BA6-4994-AED5-E9F214ADCEB4}"/>
                </a:ext>
              </a:extLst>
            </p:cNvPr>
            <p:cNvSpPr txBox="1"/>
            <p:nvPr/>
          </p:nvSpPr>
          <p:spPr>
            <a:xfrm>
              <a:off x="819134" y="5415145"/>
              <a:ext cx="2103019" cy="610629"/>
            </a:xfrm>
            <a:prstGeom prst="rect">
              <a:avLst/>
            </a:prstGeom>
            <a:noFill/>
          </p:spPr>
          <p:txBody>
            <a:bodyPr wrap="square" lIns="91440" tIns="45720" rIns="91440" bIns="45720" rtlCol="0" anchor="t">
              <a:spAutoFit/>
            </a:bodyPr>
            <a:lstStyle/>
            <a:p>
              <a:pPr defTabSz="609585">
                <a:spcAft>
                  <a:spcPts val="1333"/>
                </a:spcAft>
              </a:pPr>
              <a:r>
                <a:rPr lang="en-US" sz="1600" b="1" dirty="0">
                  <a:solidFill>
                    <a:srgbClr val="002B51"/>
                  </a:solidFill>
                  <a:latin typeface="Arial"/>
                  <a:cs typeface="Arial"/>
                </a:rPr>
                <a:t>Good Jobs Challenge</a:t>
              </a:r>
            </a:p>
          </p:txBody>
        </p:sp>
        <p:sp>
          <p:nvSpPr>
            <p:cNvPr id="30" name="Oval 29">
              <a:extLst>
                <a:ext uri="{FF2B5EF4-FFF2-40B4-BE49-F238E27FC236}">
                  <a16:creationId xmlns:a16="http://schemas.microsoft.com/office/drawing/2014/main" id="{37D6AA6C-B530-4E96-9453-AF46C45B4FE4}"/>
                </a:ext>
              </a:extLst>
            </p:cNvPr>
            <p:cNvSpPr/>
            <p:nvPr/>
          </p:nvSpPr>
          <p:spPr>
            <a:xfrm>
              <a:off x="367153" y="1964444"/>
              <a:ext cx="399494" cy="397738"/>
            </a:xfrm>
            <a:prstGeom prst="ellipse">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a:solidFill>
                    <a:srgbClr val="FFFFFF"/>
                  </a:solidFill>
                  <a:latin typeface="Arial"/>
                  <a:cs typeface="Arial"/>
                </a:rPr>
                <a:t>2</a:t>
              </a:r>
            </a:p>
          </p:txBody>
        </p:sp>
        <p:sp>
          <p:nvSpPr>
            <p:cNvPr id="31" name="TextBox 30">
              <a:extLst>
                <a:ext uri="{FF2B5EF4-FFF2-40B4-BE49-F238E27FC236}">
                  <a16:creationId xmlns:a16="http://schemas.microsoft.com/office/drawing/2014/main" id="{3B06AE86-A42D-4B25-ABF4-6C29A466B0DC}"/>
                </a:ext>
              </a:extLst>
            </p:cNvPr>
            <p:cNvSpPr txBox="1"/>
            <p:nvPr/>
          </p:nvSpPr>
          <p:spPr>
            <a:xfrm>
              <a:off x="3667602" y="5286592"/>
              <a:ext cx="7578214" cy="867737"/>
            </a:xfrm>
            <a:prstGeom prst="rect">
              <a:avLst/>
            </a:prstGeom>
            <a:noFill/>
          </p:spPr>
          <p:txBody>
            <a:bodyPr wrap="square" rtlCol="0">
              <a:spAutoFit/>
            </a:bodyPr>
            <a:lstStyle/>
            <a:p>
              <a:pPr defTabSz="609585">
                <a:spcAft>
                  <a:spcPts val="1333"/>
                </a:spcAft>
              </a:pPr>
              <a:r>
                <a:rPr lang="en-US" sz="1600">
                  <a:solidFill>
                    <a:srgbClr val="002B51"/>
                  </a:solidFill>
                  <a:latin typeface="Arial" panose="020B0604020202020204"/>
                </a:rPr>
                <a:t>Establish or strengthen regional systems to train workers with in-demand skills through employer-driven training, supporting participants with wrap-around services and employer commitments to hire</a:t>
              </a:r>
              <a:endParaRPr lang="en-US" sz="1600" b="1">
                <a:solidFill>
                  <a:srgbClr val="002B51"/>
                </a:solidFill>
                <a:latin typeface="Arial"/>
                <a:cs typeface="Arial"/>
              </a:endParaRPr>
            </a:p>
          </p:txBody>
        </p:sp>
      </p:grpSp>
      <p:cxnSp>
        <p:nvCxnSpPr>
          <p:cNvPr id="34" name="Straight Connector 33">
            <a:extLst>
              <a:ext uri="{FF2B5EF4-FFF2-40B4-BE49-F238E27FC236}">
                <a16:creationId xmlns:a16="http://schemas.microsoft.com/office/drawing/2014/main" id="{E22FC44F-CEDF-45CF-952D-BCD6F80A1B04}"/>
              </a:ext>
            </a:extLst>
          </p:cNvPr>
          <p:cNvCxnSpPr>
            <a:cxnSpLocks/>
          </p:cNvCxnSpPr>
          <p:nvPr/>
        </p:nvCxnSpPr>
        <p:spPr>
          <a:xfrm flipV="1">
            <a:off x="339822" y="702311"/>
            <a:ext cx="1156409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5FE240-800D-4FF7-98D5-F738AA921917}"/>
              </a:ext>
            </a:extLst>
          </p:cNvPr>
          <p:cNvCxnSpPr>
            <a:cxnSpLocks/>
          </p:cNvCxnSpPr>
          <p:nvPr/>
        </p:nvCxnSpPr>
        <p:spPr>
          <a:xfrm flipV="1">
            <a:off x="333953" y="1638648"/>
            <a:ext cx="11660902" cy="1"/>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DE98129-06EF-452C-9C52-ADD03E2C338C}"/>
              </a:ext>
            </a:extLst>
          </p:cNvPr>
          <p:cNvCxnSpPr>
            <a:cxnSpLocks/>
          </p:cNvCxnSpPr>
          <p:nvPr/>
        </p:nvCxnSpPr>
        <p:spPr>
          <a:xfrm flipV="1">
            <a:off x="320841" y="2377203"/>
            <a:ext cx="11583079" cy="0"/>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7098B4-FDE1-43CA-9120-CB2000B51E6C}"/>
              </a:ext>
            </a:extLst>
          </p:cNvPr>
          <p:cNvCxnSpPr>
            <a:cxnSpLocks/>
          </p:cNvCxnSpPr>
          <p:nvPr/>
        </p:nvCxnSpPr>
        <p:spPr>
          <a:xfrm flipV="1">
            <a:off x="320841" y="3213772"/>
            <a:ext cx="11583078" cy="1"/>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C17D224-125D-426E-9FD0-FD777A5BB7D5}"/>
              </a:ext>
            </a:extLst>
          </p:cNvPr>
          <p:cNvCxnSpPr>
            <a:cxnSpLocks/>
          </p:cNvCxnSpPr>
          <p:nvPr/>
        </p:nvCxnSpPr>
        <p:spPr>
          <a:xfrm flipV="1">
            <a:off x="320841" y="4122965"/>
            <a:ext cx="11637943" cy="0"/>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27325CBA-B65C-4A47-987C-4CD9F82DD5C5}"/>
              </a:ext>
            </a:extLst>
          </p:cNvPr>
          <p:cNvSpPr/>
          <p:nvPr/>
        </p:nvSpPr>
        <p:spPr>
          <a:xfrm>
            <a:off x="233217" y="5178662"/>
            <a:ext cx="382580" cy="380897"/>
          </a:xfrm>
          <a:prstGeom prst="ellipse">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a:solidFill>
                  <a:srgbClr val="FFFFFF"/>
                </a:solidFill>
                <a:latin typeface="Arial"/>
                <a:cs typeface="Arial"/>
              </a:rPr>
              <a:t>6</a:t>
            </a:r>
          </a:p>
        </p:txBody>
      </p:sp>
      <p:sp>
        <p:nvSpPr>
          <p:cNvPr id="60" name="TextBox 59">
            <a:extLst>
              <a:ext uri="{FF2B5EF4-FFF2-40B4-BE49-F238E27FC236}">
                <a16:creationId xmlns:a16="http://schemas.microsoft.com/office/drawing/2014/main" id="{6F2A69CB-ADAC-4701-9622-165F5A12DDEE}"/>
              </a:ext>
            </a:extLst>
          </p:cNvPr>
          <p:cNvSpPr txBox="1"/>
          <p:nvPr/>
        </p:nvSpPr>
        <p:spPr>
          <a:xfrm>
            <a:off x="659983" y="4234506"/>
            <a:ext cx="2275124" cy="584775"/>
          </a:xfrm>
          <a:prstGeom prst="rect">
            <a:avLst/>
          </a:prstGeom>
          <a:noFill/>
        </p:spPr>
        <p:txBody>
          <a:bodyPr wrap="square" rtlCol="0">
            <a:spAutoFit/>
          </a:bodyPr>
          <a:lstStyle/>
          <a:p>
            <a:pPr defTabSz="609585">
              <a:spcAft>
                <a:spcPts val="1333"/>
              </a:spcAft>
            </a:pPr>
            <a:r>
              <a:rPr lang="en-US" sz="1600" b="1">
                <a:solidFill>
                  <a:srgbClr val="002B51"/>
                </a:solidFill>
                <a:latin typeface="Arial"/>
                <a:cs typeface="Arial"/>
              </a:rPr>
              <a:t>Indigenous Communities</a:t>
            </a:r>
          </a:p>
        </p:txBody>
      </p:sp>
      <p:sp>
        <p:nvSpPr>
          <p:cNvPr id="63" name="Oval 62">
            <a:extLst>
              <a:ext uri="{FF2B5EF4-FFF2-40B4-BE49-F238E27FC236}">
                <a16:creationId xmlns:a16="http://schemas.microsoft.com/office/drawing/2014/main" id="{29D96906-0553-4D25-85C4-01B0FEE50969}"/>
              </a:ext>
            </a:extLst>
          </p:cNvPr>
          <p:cNvSpPr/>
          <p:nvPr/>
        </p:nvSpPr>
        <p:spPr>
          <a:xfrm>
            <a:off x="217841" y="2571105"/>
            <a:ext cx="397955" cy="380897"/>
          </a:xfrm>
          <a:prstGeom prst="ellipse">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a:solidFill>
                  <a:srgbClr val="FFFFFF"/>
                </a:solidFill>
                <a:latin typeface="Arial"/>
                <a:cs typeface="Arial"/>
              </a:rPr>
              <a:t>3</a:t>
            </a:r>
          </a:p>
        </p:txBody>
      </p:sp>
      <p:cxnSp>
        <p:nvCxnSpPr>
          <p:cNvPr id="64" name="Straight Connector 63">
            <a:extLst>
              <a:ext uri="{FF2B5EF4-FFF2-40B4-BE49-F238E27FC236}">
                <a16:creationId xmlns:a16="http://schemas.microsoft.com/office/drawing/2014/main" id="{1D708400-E748-4AA3-A5BC-7A690D388AD6}"/>
              </a:ext>
            </a:extLst>
          </p:cNvPr>
          <p:cNvCxnSpPr>
            <a:cxnSpLocks/>
          </p:cNvCxnSpPr>
          <p:nvPr/>
        </p:nvCxnSpPr>
        <p:spPr>
          <a:xfrm flipV="1">
            <a:off x="320841" y="4926118"/>
            <a:ext cx="11583079" cy="0"/>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9E8C5BD2-F050-431D-BF23-411EEE43352B}"/>
              </a:ext>
            </a:extLst>
          </p:cNvPr>
          <p:cNvSpPr/>
          <p:nvPr/>
        </p:nvSpPr>
        <p:spPr>
          <a:xfrm>
            <a:off x="233217" y="4379069"/>
            <a:ext cx="382580" cy="380897"/>
          </a:xfrm>
          <a:prstGeom prst="ellipse">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a:solidFill>
                  <a:srgbClr val="FFFFFF"/>
                </a:solidFill>
                <a:latin typeface="Arial"/>
                <a:cs typeface="Arial"/>
              </a:rPr>
              <a:t>5</a:t>
            </a:r>
          </a:p>
        </p:txBody>
      </p:sp>
      <p:sp>
        <p:nvSpPr>
          <p:cNvPr id="66" name="Rectangle 65">
            <a:extLst>
              <a:ext uri="{FF2B5EF4-FFF2-40B4-BE49-F238E27FC236}">
                <a16:creationId xmlns:a16="http://schemas.microsoft.com/office/drawing/2014/main" id="{44DA678D-459C-48F1-9915-4516E3842077}"/>
              </a:ext>
            </a:extLst>
          </p:cNvPr>
          <p:cNvSpPr/>
          <p:nvPr/>
        </p:nvSpPr>
        <p:spPr>
          <a:xfrm>
            <a:off x="3542076" y="4252071"/>
            <a:ext cx="8361843" cy="615553"/>
          </a:xfrm>
          <a:prstGeom prst="rect">
            <a:avLst/>
          </a:prstGeom>
        </p:spPr>
        <p:txBody>
          <a:bodyPr wrap="square" lIns="121920" tIns="60960" rIns="121920" bIns="60960" anchor="t">
            <a:spAutoFit/>
          </a:bodyPr>
          <a:lstStyle/>
          <a:p>
            <a:pPr defTabSz="609585"/>
            <a:r>
              <a:rPr lang="en-US" sz="1600" dirty="0">
                <a:solidFill>
                  <a:srgbClr val="002B51"/>
                </a:solidFill>
                <a:latin typeface="Arial"/>
                <a:cs typeface="Arial"/>
              </a:rPr>
              <a:t>Additional Economic Adjustment Assistance funds to specifically support Indigenous communities</a:t>
            </a:r>
          </a:p>
        </p:txBody>
      </p:sp>
      <p:sp>
        <p:nvSpPr>
          <p:cNvPr id="3" name="TextBox 2">
            <a:extLst>
              <a:ext uri="{FF2B5EF4-FFF2-40B4-BE49-F238E27FC236}">
                <a16:creationId xmlns:a16="http://schemas.microsoft.com/office/drawing/2014/main" id="{3E07FD78-5CDC-467B-9183-CB811D12BD05}"/>
              </a:ext>
            </a:extLst>
          </p:cNvPr>
          <p:cNvSpPr txBox="1"/>
          <p:nvPr/>
        </p:nvSpPr>
        <p:spPr>
          <a:xfrm>
            <a:off x="2716075" y="1017629"/>
            <a:ext cx="760829" cy="338554"/>
          </a:xfrm>
          <a:prstGeom prst="rect">
            <a:avLst/>
          </a:prstGeom>
          <a:noFill/>
        </p:spPr>
        <p:txBody>
          <a:bodyPr wrap="square" rtlCol="0">
            <a:spAutoFit/>
          </a:bodyPr>
          <a:lstStyle/>
          <a:p>
            <a:pPr defTabSz="609585"/>
            <a:r>
              <a:rPr lang="en-US" sz="1600" b="1">
                <a:solidFill>
                  <a:srgbClr val="002B51"/>
                </a:solidFill>
                <a:latin typeface="Arial" panose="020B0604020202020204"/>
              </a:rPr>
              <a:t>$90M</a:t>
            </a:r>
          </a:p>
        </p:txBody>
      </p:sp>
      <p:sp>
        <p:nvSpPr>
          <p:cNvPr id="39" name="TextBox 38">
            <a:extLst>
              <a:ext uri="{FF2B5EF4-FFF2-40B4-BE49-F238E27FC236}">
                <a16:creationId xmlns:a16="http://schemas.microsoft.com/office/drawing/2014/main" id="{712F086F-25E0-485A-908B-9C9E0F6A40D9}"/>
              </a:ext>
            </a:extLst>
          </p:cNvPr>
          <p:cNvSpPr txBox="1"/>
          <p:nvPr/>
        </p:nvSpPr>
        <p:spPr>
          <a:xfrm>
            <a:off x="2769894" y="1793023"/>
            <a:ext cx="669687" cy="338554"/>
          </a:xfrm>
          <a:prstGeom prst="rect">
            <a:avLst/>
          </a:prstGeom>
          <a:noFill/>
        </p:spPr>
        <p:txBody>
          <a:bodyPr wrap="square" rtlCol="0">
            <a:spAutoFit/>
          </a:bodyPr>
          <a:lstStyle/>
          <a:p>
            <a:pPr defTabSz="609585"/>
            <a:r>
              <a:rPr lang="en-US" sz="1600" b="1">
                <a:solidFill>
                  <a:srgbClr val="002B51"/>
                </a:solidFill>
                <a:latin typeface="Arial" panose="020B0604020202020204"/>
              </a:rPr>
              <a:t>$1B</a:t>
            </a:r>
          </a:p>
        </p:txBody>
      </p:sp>
      <p:sp>
        <p:nvSpPr>
          <p:cNvPr id="40" name="TextBox 39">
            <a:extLst>
              <a:ext uri="{FF2B5EF4-FFF2-40B4-BE49-F238E27FC236}">
                <a16:creationId xmlns:a16="http://schemas.microsoft.com/office/drawing/2014/main" id="{18776982-99C0-4E4F-9FC6-68A3439E6AD3}"/>
              </a:ext>
            </a:extLst>
          </p:cNvPr>
          <p:cNvSpPr txBox="1"/>
          <p:nvPr/>
        </p:nvSpPr>
        <p:spPr>
          <a:xfrm>
            <a:off x="2671149" y="2596373"/>
            <a:ext cx="873865" cy="338554"/>
          </a:xfrm>
          <a:prstGeom prst="rect">
            <a:avLst/>
          </a:prstGeom>
          <a:noFill/>
        </p:spPr>
        <p:txBody>
          <a:bodyPr wrap="square" rtlCol="0">
            <a:spAutoFit/>
          </a:bodyPr>
          <a:lstStyle/>
          <a:p>
            <a:pPr defTabSz="609585"/>
            <a:r>
              <a:rPr lang="en-US" sz="1600" b="1">
                <a:solidFill>
                  <a:srgbClr val="002B51"/>
                </a:solidFill>
                <a:latin typeface="Arial" panose="020B0604020202020204"/>
              </a:rPr>
              <a:t>$750M</a:t>
            </a:r>
          </a:p>
        </p:txBody>
      </p:sp>
      <p:sp>
        <p:nvSpPr>
          <p:cNvPr id="41" name="TextBox 40">
            <a:extLst>
              <a:ext uri="{FF2B5EF4-FFF2-40B4-BE49-F238E27FC236}">
                <a16:creationId xmlns:a16="http://schemas.microsoft.com/office/drawing/2014/main" id="{A3D89AF5-29B4-4078-B80B-DEFFC6EF6D28}"/>
              </a:ext>
            </a:extLst>
          </p:cNvPr>
          <p:cNvSpPr txBox="1"/>
          <p:nvPr/>
        </p:nvSpPr>
        <p:spPr>
          <a:xfrm>
            <a:off x="2648066" y="3468606"/>
            <a:ext cx="873865" cy="338554"/>
          </a:xfrm>
          <a:prstGeom prst="rect">
            <a:avLst/>
          </a:prstGeom>
          <a:noFill/>
        </p:spPr>
        <p:txBody>
          <a:bodyPr wrap="square" rtlCol="0">
            <a:spAutoFit/>
          </a:bodyPr>
          <a:lstStyle/>
          <a:p>
            <a:pPr defTabSz="609585"/>
            <a:r>
              <a:rPr lang="en-US" sz="1600" b="1">
                <a:solidFill>
                  <a:srgbClr val="002B51"/>
                </a:solidFill>
                <a:latin typeface="Arial" panose="020B0604020202020204"/>
              </a:rPr>
              <a:t>$500M</a:t>
            </a:r>
          </a:p>
        </p:txBody>
      </p:sp>
      <p:sp>
        <p:nvSpPr>
          <p:cNvPr id="42" name="TextBox 41">
            <a:extLst>
              <a:ext uri="{FF2B5EF4-FFF2-40B4-BE49-F238E27FC236}">
                <a16:creationId xmlns:a16="http://schemas.microsoft.com/office/drawing/2014/main" id="{364880B9-6B92-4BE2-BC9F-305C9D91E077}"/>
              </a:ext>
            </a:extLst>
          </p:cNvPr>
          <p:cNvSpPr txBox="1"/>
          <p:nvPr/>
        </p:nvSpPr>
        <p:spPr>
          <a:xfrm>
            <a:off x="2670364" y="4338499"/>
            <a:ext cx="873865" cy="338554"/>
          </a:xfrm>
          <a:prstGeom prst="rect">
            <a:avLst/>
          </a:prstGeom>
          <a:noFill/>
        </p:spPr>
        <p:txBody>
          <a:bodyPr wrap="square" rtlCol="0">
            <a:spAutoFit/>
          </a:bodyPr>
          <a:lstStyle/>
          <a:p>
            <a:pPr defTabSz="609585"/>
            <a:r>
              <a:rPr lang="en-US" sz="1600" b="1">
                <a:solidFill>
                  <a:srgbClr val="002B51"/>
                </a:solidFill>
                <a:latin typeface="Arial" panose="020B0604020202020204"/>
              </a:rPr>
              <a:t>$100M</a:t>
            </a:r>
          </a:p>
        </p:txBody>
      </p:sp>
      <p:sp>
        <p:nvSpPr>
          <p:cNvPr id="44" name="TextBox 43">
            <a:extLst>
              <a:ext uri="{FF2B5EF4-FFF2-40B4-BE49-F238E27FC236}">
                <a16:creationId xmlns:a16="http://schemas.microsoft.com/office/drawing/2014/main" id="{AE2DA087-5B95-4BAF-B64D-EF1731A7EC01}"/>
              </a:ext>
            </a:extLst>
          </p:cNvPr>
          <p:cNvSpPr txBox="1"/>
          <p:nvPr/>
        </p:nvSpPr>
        <p:spPr>
          <a:xfrm>
            <a:off x="2671148" y="5174717"/>
            <a:ext cx="873865" cy="338554"/>
          </a:xfrm>
          <a:prstGeom prst="rect">
            <a:avLst/>
          </a:prstGeom>
          <a:noFill/>
        </p:spPr>
        <p:txBody>
          <a:bodyPr wrap="square" rtlCol="0">
            <a:spAutoFit/>
          </a:bodyPr>
          <a:lstStyle/>
          <a:p>
            <a:pPr defTabSz="609585"/>
            <a:r>
              <a:rPr lang="en-US" sz="1600" b="1">
                <a:solidFill>
                  <a:srgbClr val="002B51"/>
                </a:solidFill>
                <a:latin typeface="Arial" panose="020B0604020202020204"/>
              </a:rPr>
              <a:t>$500M</a:t>
            </a:r>
          </a:p>
        </p:txBody>
      </p:sp>
      <p:sp>
        <p:nvSpPr>
          <p:cNvPr id="47" name="Rectangle: Rounded Corners 46">
            <a:extLst>
              <a:ext uri="{FF2B5EF4-FFF2-40B4-BE49-F238E27FC236}">
                <a16:creationId xmlns:a16="http://schemas.microsoft.com/office/drawing/2014/main" id="{5BD745DF-B792-48E0-8BEC-3AD0EAC2B27F}"/>
              </a:ext>
            </a:extLst>
          </p:cNvPr>
          <p:cNvSpPr/>
          <p:nvPr/>
        </p:nvSpPr>
        <p:spPr>
          <a:xfrm>
            <a:off x="92543" y="3244506"/>
            <a:ext cx="11756317" cy="824601"/>
          </a:xfrm>
          <a:prstGeom prst="roundRect">
            <a:avLst/>
          </a:prstGeom>
          <a:solidFill>
            <a:srgbClr val="5CB7E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Arial" panose="020B0604020202020204"/>
            </a:endParaRPr>
          </a:p>
        </p:txBody>
      </p:sp>
      <p:sp>
        <p:nvSpPr>
          <p:cNvPr id="49" name="Rectangle 48">
            <a:extLst>
              <a:ext uri="{FF2B5EF4-FFF2-40B4-BE49-F238E27FC236}">
                <a16:creationId xmlns:a16="http://schemas.microsoft.com/office/drawing/2014/main" id="{6235CFCE-3855-4D88-A422-EF72E11CD56A}"/>
              </a:ext>
            </a:extLst>
          </p:cNvPr>
          <p:cNvSpPr/>
          <p:nvPr/>
        </p:nvSpPr>
        <p:spPr>
          <a:xfrm>
            <a:off x="3406253" y="5838595"/>
            <a:ext cx="5122823" cy="386924"/>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2133">
                <a:solidFill>
                  <a:srgbClr val="FFFFFF"/>
                </a:solidFill>
                <a:latin typeface="Arial" panose="020B0604020202020204"/>
              </a:rPr>
              <a:t>$300M </a:t>
            </a:r>
            <a:r>
              <a:rPr lang="en-US" sz="2133" i="1">
                <a:solidFill>
                  <a:srgbClr val="FFFFFF"/>
                </a:solidFill>
                <a:latin typeface="Arial" panose="020B0604020202020204"/>
              </a:rPr>
              <a:t>Coal Communities Commitment</a:t>
            </a:r>
          </a:p>
        </p:txBody>
      </p:sp>
      <p:sp>
        <p:nvSpPr>
          <p:cNvPr id="50" name="Rectangle: Rounded Corners 49">
            <a:extLst>
              <a:ext uri="{FF2B5EF4-FFF2-40B4-BE49-F238E27FC236}">
                <a16:creationId xmlns:a16="http://schemas.microsoft.com/office/drawing/2014/main" id="{5F007F62-8009-4098-8C45-CF620D3871D3}"/>
              </a:ext>
            </a:extLst>
          </p:cNvPr>
          <p:cNvSpPr/>
          <p:nvPr/>
        </p:nvSpPr>
        <p:spPr>
          <a:xfrm>
            <a:off x="89502" y="1650977"/>
            <a:ext cx="11756317" cy="694243"/>
          </a:xfrm>
          <a:prstGeom prst="roundRect">
            <a:avLst/>
          </a:prstGeom>
          <a:solidFill>
            <a:srgbClr val="5CB7E7">
              <a:alpha val="2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Arial" panose="020B0604020202020204"/>
            </a:endParaRPr>
          </a:p>
        </p:txBody>
      </p:sp>
      <p:sp>
        <p:nvSpPr>
          <p:cNvPr id="51" name="Rectangle 50">
            <a:extLst>
              <a:ext uri="{FF2B5EF4-FFF2-40B4-BE49-F238E27FC236}">
                <a16:creationId xmlns:a16="http://schemas.microsoft.com/office/drawing/2014/main" id="{18A69193-AB38-4339-A942-AF2D70277817}"/>
              </a:ext>
            </a:extLst>
          </p:cNvPr>
          <p:cNvSpPr/>
          <p:nvPr/>
        </p:nvSpPr>
        <p:spPr>
          <a:xfrm>
            <a:off x="10974580" y="2239274"/>
            <a:ext cx="1020275" cy="367423"/>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867">
                <a:solidFill>
                  <a:srgbClr val="FFFFFF"/>
                </a:solidFill>
                <a:latin typeface="Arial" panose="020B0604020202020204"/>
              </a:rPr>
              <a:t>$100M</a:t>
            </a:r>
            <a:endParaRPr lang="en-US" sz="1867" i="1">
              <a:solidFill>
                <a:srgbClr val="FFFFFF"/>
              </a:solidFill>
              <a:latin typeface="Arial" panose="020B0604020202020204"/>
            </a:endParaRPr>
          </a:p>
        </p:txBody>
      </p:sp>
      <p:sp>
        <p:nvSpPr>
          <p:cNvPr id="52" name="Rectangle 51">
            <a:extLst>
              <a:ext uri="{FF2B5EF4-FFF2-40B4-BE49-F238E27FC236}">
                <a16:creationId xmlns:a16="http://schemas.microsoft.com/office/drawing/2014/main" id="{607705F3-6266-457F-9FCC-9A0BFB04C1EF}"/>
              </a:ext>
            </a:extLst>
          </p:cNvPr>
          <p:cNvSpPr/>
          <p:nvPr/>
        </p:nvSpPr>
        <p:spPr>
          <a:xfrm>
            <a:off x="10974580" y="3794655"/>
            <a:ext cx="1020275" cy="367423"/>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867" dirty="0">
                <a:solidFill>
                  <a:srgbClr val="FFFFFF"/>
                </a:solidFill>
                <a:latin typeface="Arial" panose="020B0604020202020204"/>
              </a:rPr>
              <a:t>$200M</a:t>
            </a:r>
            <a:endParaRPr lang="en-US" sz="1867" i="1" dirty="0">
              <a:solidFill>
                <a:srgbClr val="FFFFFF"/>
              </a:solidFill>
              <a:latin typeface="Arial" panose="020B0604020202020204"/>
            </a:endParaRPr>
          </a:p>
        </p:txBody>
      </p:sp>
      <p:sp>
        <p:nvSpPr>
          <p:cNvPr id="53" name="TextBox 52">
            <a:extLst>
              <a:ext uri="{FF2B5EF4-FFF2-40B4-BE49-F238E27FC236}">
                <a16:creationId xmlns:a16="http://schemas.microsoft.com/office/drawing/2014/main" id="{1A2927C1-E70A-4D73-BD16-030BF7E04E10}"/>
              </a:ext>
            </a:extLst>
          </p:cNvPr>
          <p:cNvSpPr txBox="1"/>
          <p:nvPr/>
        </p:nvSpPr>
        <p:spPr>
          <a:xfrm>
            <a:off x="4094817" y="6420034"/>
            <a:ext cx="3745689" cy="338554"/>
          </a:xfrm>
          <a:prstGeom prst="rect">
            <a:avLst/>
          </a:prstGeom>
          <a:noFill/>
        </p:spPr>
        <p:txBody>
          <a:bodyPr wrap="square" lIns="91440" tIns="45720" rIns="91440" bIns="45720" rtlCol="0" anchor="t">
            <a:spAutoFit/>
          </a:bodyPr>
          <a:lstStyle/>
          <a:p>
            <a:r>
              <a:rPr lang="en-US" sz="1600" b="1" dirty="0">
                <a:solidFill>
                  <a:schemeClr val="bg1"/>
                </a:solidFill>
                <a:hlinkClick r:id="rId3">
                  <a:extLst>
                    <a:ext uri="{A12FA001-AC4F-418D-AE19-62706E023703}">
                      <ahyp:hlinkClr xmlns:ahyp="http://schemas.microsoft.com/office/drawing/2018/hyperlinkcolor" val="tx"/>
                    </a:ext>
                  </a:extLst>
                </a:hlinkClick>
              </a:rPr>
              <a:t>Visit our website</a:t>
            </a:r>
            <a:r>
              <a:rPr lang="en-US" sz="1600" dirty="0">
                <a:solidFill>
                  <a:schemeClr val="bg1"/>
                </a:solidFill>
              </a:rPr>
              <a:t> for more information</a:t>
            </a:r>
          </a:p>
        </p:txBody>
      </p:sp>
      <p:sp>
        <p:nvSpPr>
          <p:cNvPr id="55" name="TextBox 54">
            <a:extLst>
              <a:ext uri="{FF2B5EF4-FFF2-40B4-BE49-F238E27FC236}">
                <a16:creationId xmlns:a16="http://schemas.microsoft.com/office/drawing/2014/main" id="{2E057027-C8C5-4ABF-AF1E-D1DADE5B4858}"/>
              </a:ext>
            </a:extLst>
          </p:cNvPr>
          <p:cNvSpPr txBox="1"/>
          <p:nvPr/>
        </p:nvSpPr>
        <p:spPr>
          <a:xfrm>
            <a:off x="66588" y="6455307"/>
            <a:ext cx="549207" cy="379656"/>
          </a:xfrm>
          <a:prstGeom prst="rect">
            <a:avLst/>
          </a:prstGeom>
          <a:noFill/>
        </p:spPr>
        <p:txBody>
          <a:bodyPr wrap="square" lIns="91440" tIns="45720" rIns="91440" bIns="45720" rtlCol="0" anchor="t">
            <a:spAutoFit/>
          </a:bodyPr>
          <a:lstStyle/>
          <a:p>
            <a:pPr defTabSz="609585"/>
            <a:r>
              <a:rPr lang="en-US" sz="1850">
                <a:solidFill>
                  <a:srgbClr val="FFFFFF"/>
                </a:solidFill>
                <a:latin typeface="Arial" panose="020B0604020202020204"/>
              </a:rPr>
              <a:t>12</a:t>
            </a:r>
            <a:endParaRPr lang="en-US" sz="1867">
              <a:solidFill>
                <a:srgbClr val="FFFFFF"/>
              </a:solidFill>
              <a:latin typeface="Arial" panose="020B0604020202020204"/>
            </a:endParaRPr>
          </a:p>
        </p:txBody>
      </p:sp>
      <p:pic>
        <p:nvPicPr>
          <p:cNvPr id="2" name="Picture 1">
            <a:extLst>
              <a:ext uri="{FF2B5EF4-FFF2-40B4-BE49-F238E27FC236}">
                <a16:creationId xmlns:a16="http://schemas.microsoft.com/office/drawing/2014/main" id="{683ED5AB-F8DC-49C6-A4DC-6C9984EAED37}"/>
              </a:ext>
            </a:extLst>
          </p:cNvPr>
          <p:cNvPicPr>
            <a:picLocks noChangeAspect="1"/>
          </p:cNvPicPr>
          <p:nvPr/>
        </p:nvPicPr>
        <p:blipFill rotWithShape="1">
          <a:blip r:embed="rId4"/>
          <a:srcRect l="5214" t="5618" r="4889"/>
          <a:stretch/>
        </p:blipFill>
        <p:spPr>
          <a:xfrm>
            <a:off x="10620433" y="5317034"/>
            <a:ext cx="1313466" cy="1287286"/>
          </a:xfrm>
          <a:prstGeom prst="rect">
            <a:avLst/>
          </a:prstGeom>
        </p:spPr>
      </p:pic>
      <p:sp>
        <p:nvSpPr>
          <p:cNvPr id="56" name="TextBox 55">
            <a:extLst>
              <a:ext uri="{FF2B5EF4-FFF2-40B4-BE49-F238E27FC236}">
                <a16:creationId xmlns:a16="http://schemas.microsoft.com/office/drawing/2014/main" id="{49FA3020-E89B-4C2E-87C9-458013605C7A}"/>
              </a:ext>
            </a:extLst>
          </p:cNvPr>
          <p:cNvSpPr txBox="1"/>
          <p:nvPr/>
        </p:nvSpPr>
        <p:spPr>
          <a:xfrm>
            <a:off x="6775555" y="246540"/>
            <a:ext cx="4988230" cy="365760"/>
          </a:xfrm>
          <a:prstGeom prst="rect">
            <a:avLst/>
          </a:prstGeom>
          <a:noFill/>
          <a:ln w="28575">
            <a:solidFill>
              <a:schemeClr val="accent4"/>
            </a:solidFill>
          </a:ln>
        </p:spPr>
        <p:txBody>
          <a:bodyPr wrap="square" lIns="121920" tIns="60960" rIns="121920" bIns="60960" rtlCol="0" anchor="t">
            <a:spAutoFit/>
          </a:bodyPr>
          <a:lstStyle>
            <a:defPPr>
              <a:defRPr lang="en-US"/>
            </a:defPPr>
            <a:lvl1pPr>
              <a:spcAft>
                <a:spcPts val="1000"/>
              </a:spcAft>
              <a:defRPr sz="1200" b="1"/>
            </a:lvl1pPr>
          </a:lstStyle>
          <a:p>
            <a:pPr defTabSz="609585">
              <a:spcAft>
                <a:spcPts val="1333"/>
              </a:spcAft>
            </a:pPr>
            <a:r>
              <a:rPr lang="en-US" sz="1867">
                <a:solidFill>
                  <a:srgbClr val="002B51"/>
                </a:solidFill>
                <a:latin typeface="Arial"/>
                <a:cs typeface="Arial"/>
              </a:rPr>
              <a:t>Total American Rescue Plan funding: $3B</a:t>
            </a:r>
          </a:p>
        </p:txBody>
      </p:sp>
    </p:spTree>
    <p:extLst>
      <p:ext uri="{BB962C8B-B14F-4D97-AF65-F5344CB8AC3E}">
        <p14:creationId xmlns:p14="http://schemas.microsoft.com/office/powerpoint/2010/main" val="125660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3D5ABBC-553A-494C-92EC-C606FB84AC21}"/>
              </a:ext>
            </a:extLst>
          </p:cNvPr>
          <p:cNvSpPr>
            <a:spLocks noGrp="1"/>
          </p:cNvSpPr>
          <p:nvPr>
            <p:ph type="body" idx="1"/>
          </p:nvPr>
        </p:nvSpPr>
        <p:spPr>
          <a:xfrm>
            <a:off x="1838671" y="1600072"/>
            <a:ext cx="9639384" cy="750155"/>
          </a:xfrm>
        </p:spPr>
        <p:txBody>
          <a:bodyPr>
            <a:normAutofit/>
          </a:bodyPr>
          <a:lstStyle/>
          <a:p>
            <a:pPr marL="0" indent="0" defTabSz="609585">
              <a:buNone/>
            </a:pPr>
            <a:r>
              <a:rPr lang="en-US" sz="2000" i="1">
                <a:solidFill>
                  <a:srgbClr val="002B51"/>
                </a:solidFill>
                <a:cs typeface="Arial"/>
              </a:rPr>
              <a:t>Invest in economic plans, research to assess the effectiveness of EDA's programs, and support stakeholder communities around key EDA initiatives</a:t>
            </a:r>
            <a:endParaRPr lang="en-US" sz="2000" i="1">
              <a:solidFill>
                <a:srgbClr val="002B51"/>
              </a:solidFill>
              <a:ea typeface="+mn-lt"/>
              <a:cs typeface="Arial" panose="020B0604020202020204"/>
            </a:endParaRPr>
          </a:p>
        </p:txBody>
      </p:sp>
      <p:sp>
        <p:nvSpPr>
          <p:cNvPr id="11" name="Title 10">
            <a:extLst>
              <a:ext uri="{FF2B5EF4-FFF2-40B4-BE49-F238E27FC236}">
                <a16:creationId xmlns:a16="http://schemas.microsoft.com/office/drawing/2014/main" id="{D9319494-4A5E-402F-A1EF-F6681FDC2662}"/>
              </a:ext>
            </a:extLst>
          </p:cNvPr>
          <p:cNvSpPr>
            <a:spLocks noGrp="1"/>
          </p:cNvSpPr>
          <p:nvPr>
            <p:ph type="title"/>
          </p:nvPr>
        </p:nvSpPr>
        <p:spPr>
          <a:xfrm>
            <a:off x="1838671" y="455683"/>
            <a:ext cx="9706664" cy="1156112"/>
          </a:xfrm>
        </p:spPr>
        <p:txBody>
          <a:bodyPr>
            <a:normAutofit fontScale="90000"/>
          </a:bodyPr>
          <a:lstStyle/>
          <a:p>
            <a:r>
              <a:rPr lang="en-US">
                <a:latin typeface="Georgia"/>
                <a:cs typeface="Arial"/>
              </a:rPr>
              <a:t>Statewide Planning, Research, &amp; Networks</a:t>
            </a:r>
            <a:br>
              <a:rPr lang="en-US"/>
            </a:br>
            <a:r>
              <a:rPr lang="en-US" sz="2933">
                <a:latin typeface="Georgia"/>
                <a:cs typeface="Arial"/>
              </a:rPr>
              <a:t>$90 million</a:t>
            </a:r>
            <a:endParaRPr lang="en-US">
              <a:latin typeface="Georgia"/>
              <a:cs typeface="Arial"/>
            </a:endParaRPr>
          </a:p>
        </p:txBody>
      </p:sp>
      <p:cxnSp>
        <p:nvCxnSpPr>
          <p:cNvPr id="4" name="Straight Connector 3">
            <a:extLst>
              <a:ext uri="{FF2B5EF4-FFF2-40B4-BE49-F238E27FC236}">
                <a16:creationId xmlns:a16="http://schemas.microsoft.com/office/drawing/2014/main" id="{67AE19F6-650C-4618-AF83-1E0D950543E1}"/>
              </a:ext>
            </a:extLst>
          </p:cNvPr>
          <p:cNvCxnSpPr>
            <a:cxnSpLocks/>
          </p:cNvCxnSpPr>
          <p:nvPr/>
        </p:nvCxnSpPr>
        <p:spPr>
          <a:xfrm flipV="1">
            <a:off x="6320805" y="2418717"/>
            <a:ext cx="0" cy="4012753"/>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Title 10">
            <a:extLst>
              <a:ext uri="{FF2B5EF4-FFF2-40B4-BE49-F238E27FC236}">
                <a16:creationId xmlns:a16="http://schemas.microsoft.com/office/drawing/2014/main" id="{3CB58F7D-09B7-4D2F-A3EC-95782F16FD8E}"/>
              </a:ext>
            </a:extLst>
          </p:cNvPr>
          <p:cNvSpPr txBox="1">
            <a:spLocks/>
          </p:cNvSpPr>
          <p:nvPr/>
        </p:nvSpPr>
        <p:spPr>
          <a:xfrm>
            <a:off x="1523692" y="2334949"/>
            <a:ext cx="5074779" cy="75015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800" b="1" kern="1200">
                <a:solidFill>
                  <a:schemeClr val="accent5"/>
                </a:solidFill>
                <a:latin typeface="Georgia" panose="02040502050405020303" pitchFamily="18" charset="0"/>
                <a:ea typeface="+mj-ea"/>
                <a:cs typeface="Arial" panose="020B0604020202020204" pitchFamily="34" charset="0"/>
              </a:defRPr>
            </a:lvl1pPr>
          </a:lstStyle>
          <a:p>
            <a:pPr defTabSz="914377"/>
            <a:r>
              <a:rPr lang="en-US" sz="2400" dirty="0">
                <a:solidFill>
                  <a:srgbClr val="005C90"/>
                </a:solidFill>
              </a:rPr>
              <a:t>Statewide Planning: $59M</a:t>
            </a:r>
          </a:p>
        </p:txBody>
      </p:sp>
      <p:sp>
        <p:nvSpPr>
          <p:cNvPr id="10" name="Title 10">
            <a:extLst>
              <a:ext uri="{FF2B5EF4-FFF2-40B4-BE49-F238E27FC236}">
                <a16:creationId xmlns:a16="http://schemas.microsoft.com/office/drawing/2014/main" id="{3ADB53DA-6291-479F-99DD-5692047F57DE}"/>
              </a:ext>
            </a:extLst>
          </p:cNvPr>
          <p:cNvSpPr txBox="1">
            <a:spLocks/>
          </p:cNvSpPr>
          <p:nvPr/>
        </p:nvSpPr>
        <p:spPr>
          <a:xfrm>
            <a:off x="6529408" y="2276335"/>
            <a:ext cx="5630592" cy="808211"/>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defRPr sz="2800" b="1" kern="1200">
                <a:solidFill>
                  <a:schemeClr val="accent5"/>
                </a:solidFill>
                <a:latin typeface="Georgia" panose="02040502050405020303" pitchFamily="18" charset="0"/>
                <a:ea typeface="+mj-ea"/>
                <a:cs typeface="Arial" panose="020B0604020202020204" pitchFamily="34" charset="0"/>
              </a:defRPr>
            </a:lvl1pPr>
          </a:lstStyle>
          <a:p>
            <a:pPr defTabSz="914377"/>
            <a:r>
              <a:rPr lang="en-US" sz="2400">
                <a:solidFill>
                  <a:srgbClr val="005C90"/>
                </a:solidFill>
                <a:latin typeface="Georgia"/>
                <a:cs typeface="Arial"/>
              </a:rPr>
              <a:t>Research &amp; Networks: $31M</a:t>
            </a:r>
          </a:p>
        </p:txBody>
      </p:sp>
      <p:sp>
        <p:nvSpPr>
          <p:cNvPr id="8" name="Rectangle 7">
            <a:extLst>
              <a:ext uri="{FF2B5EF4-FFF2-40B4-BE49-F238E27FC236}">
                <a16:creationId xmlns:a16="http://schemas.microsoft.com/office/drawing/2014/main" id="{09E679CB-E0A2-4E61-B126-7C9313180DC8}"/>
              </a:ext>
            </a:extLst>
          </p:cNvPr>
          <p:cNvSpPr/>
          <p:nvPr/>
        </p:nvSpPr>
        <p:spPr>
          <a:xfrm>
            <a:off x="1523693" y="3085104"/>
            <a:ext cx="4522081" cy="779572"/>
          </a:xfrm>
          <a:prstGeom prst="rect">
            <a:avLst/>
          </a:prstGeom>
        </p:spPr>
        <p:txBody>
          <a:bodyPr wrap="square" lIns="121920" tIns="60960" rIns="121920" bIns="60960" anchor="t">
            <a:spAutoFit/>
          </a:bodyPr>
          <a:lstStyle/>
          <a:p>
            <a:pPr defTabSz="609585">
              <a:spcAft>
                <a:spcPts val="2000"/>
              </a:spcAft>
            </a:pPr>
            <a:r>
              <a:rPr lang="en-US" sz="2133" dirty="0">
                <a:solidFill>
                  <a:srgbClr val="002B51"/>
                </a:solidFill>
                <a:latin typeface="Arial" panose="020B0604020202020204"/>
              </a:rPr>
              <a:t>$1 million planning grants to each state and territory</a:t>
            </a:r>
            <a:endParaRPr lang="en-US" sz="2400" dirty="0">
              <a:solidFill>
                <a:srgbClr val="002B51"/>
              </a:solidFill>
              <a:latin typeface="Arial" panose="020B0604020202020204"/>
            </a:endParaRPr>
          </a:p>
        </p:txBody>
      </p:sp>
      <p:sp>
        <p:nvSpPr>
          <p:cNvPr id="13" name="Rectangle 12">
            <a:extLst>
              <a:ext uri="{FF2B5EF4-FFF2-40B4-BE49-F238E27FC236}">
                <a16:creationId xmlns:a16="http://schemas.microsoft.com/office/drawing/2014/main" id="{7A52EE04-D26F-4F7A-86BD-D34CA7BA6E99}"/>
              </a:ext>
            </a:extLst>
          </p:cNvPr>
          <p:cNvSpPr/>
          <p:nvPr/>
        </p:nvSpPr>
        <p:spPr>
          <a:xfrm>
            <a:off x="6519942" y="3010374"/>
            <a:ext cx="5411897" cy="3431709"/>
          </a:xfrm>
          <a:prstGeom prst="rect">
            <a:avLst/>
          </a:prstGeom>
        </p:spPr>
        <p:txBody>
          <a:bodyPr wrap="square" lIns="121920" tIns="60960" rIns="121920" bIns="60960" anchor="t">
            <a:spAutoFit/>
          </a:bodyPr>
          <a:lstStyle/>
          <a:p>
            <a:pPr marL="380990" indent="-380990" defTabSz="609585">
              <a:buFont typeface="Arial"/>
              <a:buChar char="•"/>
            </a:pPr>
            <a:r>
              <a:rPr lang="en-US" b="1" dirty="0">
                <a:solidFill>
                  <a:srgbClr val="002B51"/>
                </a:solidFill>
                <a:latin typeface="Arial" panose="020B0604020202020204"/>
              </a:rPr>
              <a:t>Research &amp; Evaluation: </a:t>
            </a:r>
            <a:r>
              <a:rPr lang="en-US" dirty="0">
                <a:solidFill>
                  <a:srgbClr val="002B51"/>
                </a:solidFill>
                <a:latin typeface="Arial" panose="020B0604020202020204"/>
              </a:rPr>
              <a:t>Fund projects to study </a:t>
            </a:r>
            <a:r>
              <a:rPr lang="en-US" dirty="0">
                <a:latin typeface="Arial" panose="020B0604020202020204"/>
              </a:rPr>
              <a:t>the implementation of EDA’s American Rescue Plan programs; identify valuable </a:t>
            </a:r>
            <a:r>
              <a:rPr lang="en-US" dirty="0">
                <a:solidFill>
                  <a:srgbClr val="002B51"/>
                </a:solidFill>
                <a:latin typeface="Arial" panose="020B0604020202020204"/>
              </a:rPr>
              <a:t>strategies, data, and trends; and inform future EDA grant-making</a:t>
            </a:r>
          </a:p>
          <a:p>
            <a:pPr marL="380990" indent="-380990" defTabSz="609585">
              <a:buFont typeface="Arial"/>
              <a:buChar char="•"/>
            </a:pPr>
            <a:endParaRPr lang="en-US" sz="1200" b="1" dirty="0">
              <a:solidFill>
                <a:srgbClr val="002B51"/>
              </a:solidFill>
              <a:latin typeface="Arial" panose="020B0604020202020204"/>
              <a:cs typeface="Arial" panose="020B0604020202020204"/>
            </a:endParaRPr>
          </a:p>
          <a:p>
            <a:pPr marL="380990" indent="-380990" defTabSz="609585">
              <a:buFont typeface="Arial"/>
              <a:buChar char="•"/>
            </a:pPr>
            <a:r>
              <a:rPr lang="en-US" b="1" dirty="0">
                <a:solidFill>
                  <a:srgbClr val="002B51"/>
                </a:solidFill>
                <a:latin typeface="Arial" panose="020B0604020202020204"/>
              </a:rPr>
              <a:t>Communities of Practice: </a:t>
            </a:r>
            <a:r>
              <a:rPr lang="en-US" dirty="0">
                <a:solidFill>
                  <a:srgbClr val="002B51"/>
                </a:solidFill>
                <a:latin typeface="Arial" panose="020B0604020202020204"/>
              </a:rPr>
              <a:t>Fund the launch and operations of communities of practice across key groups of EDA stakeholders (UCs, RLFs, EDDs, etc.) and other American Rescue Plan programs (Build Back Better Regional Challenge, Good Jobs Challenge, etc.)</a:t>
            </a:r>
            <a:endParaRPr lang="en-US" dirty="0">
              <a:solidFill>
                <a:srgbClr val="002B51"/>
              </a:solidFill>
              <a:latin typeface="Arial" panose="020B0604020202020204"/>
              <a:cs typeface="Arial" panose="020B0604020202020204"/>
            </a:endParaRPr>
          </a:p>
        </p:txBody>
      </p:sp>
      <p:sp>
        <p:nvSpPr>
          <p:cNvPr id="15" name="TextBox 14">
            <a:extLst>
              <a:ext uri="{FF2B5EF4-FFF2-40B4-BE49-F238E27FC236}">
                <a16:creationId xmlns:a16="http://schemas.microsoft.com/office/drawing/2014/main" id="{E82FBB34-26C2-4841-A4F5-F8D6477539CA}"/>
              </a:ext>
            </a:extLst>
          </p:cNvPr>
          <p:cNvSpPr txBox="1"/>
          <p:nvPr/>
        </p:nvSpPr>
        <p:spPr>
          <a:xfrm>
            <a:off x="11478055" y="6431469"/>
            <a:ext cx="453788" cy="379656"/>
          </a:xfrm>
          <a:prstGeom prst="rect">
            <a:avLst/>
          </a:prstGeom>
          <a:noFill/>
        </p:spPr>
        <p:txBody>
          <a:bodyPr wrap="square" lIns="91440" tIns="45720" rIns="91440" bIns="45720" rtlCol="0" anchor="t">
            <a:spAutoFit/>
          </a:bodyPr>
          <a:lstStyle/>
          <a:p>
            <a:pPr defTabSz="609585"/>
            <a:r>
              <a:rPr lang="en-US" sz="1850">
                <a:solidFill>
                  <a:srgbClr val="002B51"/>
                </a:solidFill>
                <a:latin typeface="Arial" panose="020B0604020202020204"/>
              </a:rPr>
              <a:t>13</a:t>
            </a:r>
            <a:endParaRPr lang="en-US" sz="1867">
              <a:solidFill>
                <a:srgbClr val="002B51"/>
              </a:solidFill>
              <a:latin typeface="Arial" panose="020B0604020202020204"/>
            </a:endParaRPr>
          </a:p>
        </p:txBody>
      </p:sp>
      <p:pic>
        <p:nvPicPr>
          <p:cNvPr id="2" name="Picture 1">
            <a:extLst>
              <a:ext uri="{FF2B5EF4-FFF2-40B4-BE49-F238E27FC236}">
                <a16:creationId xmlns:a16="http://schemas.microsoft.com/office/drawing/2014/main" id="{6D1F731B-9F8E-4675-AC54-1712EE640EC0}"/>
              </a:ext>
            </a:extLst>
          </p:cNvPr>
          <p:cNvPicPr>
            <a:picLocks noChangeAspect="1"/>
          </p:cNvPicPr>
          <p:nvPr/>
        </p:nvPicPr>
        <p:blipFill rotWithShape="1">
          <a:blip r:embed="rId2"/>
          <a:srcRect l="7048"/>
          <a:stretch/>
        </p:blipFill>
        <p:spPr>
          <a:xfrm>
            <a:off x="335906" y="5332491"/>
            <a:ext cx="1491343" cy="1525509"/>
          </a:xfrm>
          <a:prstGeom prst="ellipse">
            <a:avLst/>
          </a:prstGeom>
        </p:spPr>
      </p:pic>
      <p:grpSp>
        <p:nvGrpSpPr>
          <p:cNvPr id="21" name="Group 20">
            <a:extLst>
              <a:ext uri="{FF2B5EF4-FFF2-40B4-BE49-F238E27FC236}">
                <a16:creationId xmlns:a16="http://schemas.microsoft.com/office/drawing/2014/main" id="{ED018040-E901-4D51-9866-3CB463136A21}"/>
              </a:ext>
            </a:extLst>
          </p:cNvPr>
          <p:cNvGrpSpPr/>
          <p:nvPr/>
        </p:nvGrpSpPr>
        <p:grpSpPr>
          <a:xfrm>
            <a:off x="3154629" y="3960156"/>
            <a:ext cx="2837777" cy="2434531"/>
            <a:chOff x="3154629" y="3801132"/>
            <a:chExt cx="2837777" cy="2434531"/>
          </a:xfrm>
        </p:grpSpPr>
        <p:grpSp>
          <p:nvGrpSpPr>
            <p:cNvPr id="20" name="Group 19">
              <a:extLst>
                <a:ext uri="{FF2B5EF4-FFF2-40B4-BE49-F238E27FC236}">
                  <a16:creationId xmlns:a16="http://schemas.microsoft.com/office/drawing/2014/main" id="{097E2806-8EFE-43D5-8BDA-A52FCC0BE660}"/>
                </a:ext>
              </a:extLst>
            </p:cNvPr>
            <p:cNvGrpSpPr/>
            <p:nvPr/>
          </p:nvGrpSpPr>
          <p:grpSpPr>
            <a:xfrm>
              <a:off x="3154629" y="3801132"/>
              <a:ext cx="1908442" cy="1580905"/>
              <a:chOff x="3154629" y="3801132"/>
              <a:chExt cx="1908442" cy="1580905"/>
            </a:xfrm>
          </p:grpSpPr>
          <p:sp>
            <p:nvSpPr>
              <p:cNvPr id="7" name="Isosceles Triangle 6">
                <a:extLst>
                  <a:ext uri="{FF2B5EF4-FFF2-40B4-BE49-F238E27FC236}">
                    <a16:creationId xmlns:a16="http://schemas.microsoft.com/office/drawing/2014/main" id="{8F5C3232-5537-413E-AA43-84DE66264032}"/>
                  </a:ext>
                </a:extLst>
              </p:cNvPr>
              <p:cNvSpPr/>
              <p:nvPr/>
            </p:nvSpPr>
            <p:spPr>
              <a:xfrm>
                <a:off x="3154629" y="3801132"/>
                <a:ext cx="1908442" cy="1580905"/>
              </a:xfrm>
              <a:prstGeom prst="triangle">
                <a:avLst/>
              </a:prstGeom>
              <a:solidFill>
                <a:srgbClr val="FFE090">
                  <a:alpha val="40000"/>
                </a:srgbClr>
              </a:solidFill>
              <a:ln w="57150">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descr="Map with pin">
                <a:extLst>
                  <a:ext uri="{FF2B5EF4-FFF2-40B4-BE49-F238E27FC236}">
                    <a16:creationId xmlns:a16="http://schemas.microsoft.com/office/drawing/2014/main" id="{AE83C640-BE84-4629-8752-D094BE9F5B12}"/>
                  </a:ext>
                </a:extLst>
              </p:cNvPr>
              <p:cNvSpPr/>
              <p:nvPr/>
            </p:nvSpPr>
            <p:spPr>
              <a:xfrm>
                <a:off x="3578481" y="4393483"/>
                <a:ext cx="1082370" cy="919661"/>
              </a:xfrm>
              <a:prstGeom prst="rect">
                <a:avLst/>
              </a:prstGeom>
              <a:blipFill>
                <a:blip r:embed="rId3">
                  <a:extLst>
                    <a:ext uri="{96DAC541-7B7A-43D3-8B79-37D633B846F1}">
                      <asvg:svgBlip xmlns:asvg="http://schemas.microsoft.com/office/drawing/2016/SVG/main" r:embed="rId4"/>
                    </a:ext>
                  </a:extLst>
                </a:blip>
                <a:srcRect/>
                <a:stretch>
                  <a:fillRect t="-18000" b="-18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5" name="Group 4">
              <a:extLst>
                <a:ext uri="{FF2B5EF4-FFF2-40B4-BE49-F238E27FC236}">
                  <a16:creationId xmlns:a16="http://schemas.microsoft.com/office/drawing/2014/main" id="{9E320EE8-576F-4FFD-AF9F-FB0810264017}"/>
                </a:ext>
              </a:extLst>
            </p:cNvPr>
            <p:cNvGrpSpPr/>
            <p:nvPr/>
          </p:nvGrpSpPr>
          <p:grpSpPr>
            <a:xfrm>
              <a:off x="4288292" y="5277302"/>
              <a:ext cx="1371600" cy="958361"/>
              <a:chOff x="2474551" y="4599553"/>
              <a:chExt cx="1371600" cy="958361"/>
            </a:xfrm>
          </p:grpSpPr>
          <p:sp>
            <p:nvSpPr>
              <p:cNvPr id="14" name="Rectangle: Rounded Corners 13">
                <a:extLst>
                  <a:ext uri="{FF2B5EF4-FFF2-40B4-BE49-F238E27FC236}">
                    <a16:creationId xmlns:a16="http://schemas.microsoft.com/office/drawing/2014/main" id="{504B56AB-A7DE-44D1-B743-75D205D9B689}"/>
                  </a:ext>
                </a:extLst>
              </p:cNvPr>
              <p:cNvSpPr/>
              <p:nvPr/>
            </p:nvSpPr>
            <p:spPr>
              <a:xfrm>
                <a:off x="2474551" y="4599553"/>
                <a:ext cx="1371600" cy="958361"/>
              </a:xfrm>
              <a:prstGeom prst="roundRect">
                <a:avLst/>
              </a:prstGeom>
              <a:solidFill>
                <a:srgbClr val="A02A1D">
                  <a:alpha val="24000"/>
                </a:srgbClr>
              </a:solidFill>
              <a:ln w="57150">
                <a:solidFill>
                  <a:srgbClr val="A02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descr="Research with solid fill">
                <a:extLst>
                  <a:ext uri="{FF2B5EF4-FFF2-40B4-BE49-F238E27FC236}">
                    <a16:creationId xmlns:a16="http://schemas.microsoft.com/office/drawing/2014/main" id="{6DDF9408-3E9A-48AB-A76F-B24ECD18F0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00953" y="4641317"/>
                <a:ext cx="914400" cy="914400"/>
              </a:xfrm>
              <a:prstGeom prst="rect">
                <a:avLst/>
              </a:prstGeom>
            </p:spPr>
          </p:pic>
        </p:grpSp>
        <p:grpSp>
          <p:nvGrpSpPr>
            <p:cNvPr id="6" name="Group 5">
              <a:extLst>
                <a:ext uri="{FF2B5EF4-FFF2-40B4-BE49-F238E27FC236}">
                  <a16:creationId xmlns:a16="http://schemas.microsoft.com/office/drawing/2014/main" id="{21A3C7AE-3161-4C05-BB1A-657CE5E5CCEE}"/>
                </a:ext>
              </a:extLst>
            </p:cNvPr>
            <p:cNvGrpSpPr/>
            <p:nvPr/>
          </p:nvGrpSpPr>
          <p:grpSpPr>
            <a:xfrm>
              <a:off x="4638391" y="4019749"/>
              <a:ext cx="1354015" cy="1354015"/>
              <a:chOff x="3945719" y="5217263"/>
              <a:chExt cx="1354015" cy="1354015"/>
            </a:xfrm>
          </p:grpSpPr>
          <p:sp>
            <p:nvSpPr>
              <p:cNvPr id="16" name="Oval 15">
                <a:extLst>
                  <a:ext uri="{FF2B5EF4-FFF2-40B4-BE49-F238E27FC236}">
                    <a16:creationId xmlns:a16="http://schemas.microsoft.com/office/drawing/2014/main" id="{5ABB26FD-4C38-4FFD-B88D-02A2456C0A2F}"/>
                  </a:ext>
                </a:extLst>
              </p:cNvPr>
              <p:cNvSpPr/>
              <p:nvPr/>
            </p:nvSpPr>
            <p:spPr>
              <a:xfrm>
                <a:off x="3945719" y="5217263"/>
                <a:ext cx="1354015" cy="1354015"/>
              </a:xfrm>
              <a:prstGeom prst="ellipse">
                <a:avLst/>
              </a:prstGeom>
              <a:solidFill>
                <a:srgbClr val="002B51">
                  <a:alpha val="24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9" descr="Connections with solid fill">
                <a:extLst>
                  <a:ext uri="{FF2B5EF4-FFF2-40B4-BE49-F238E27FC236}">
                    <a16:creationId xmlns:a16="http://schemas.microsoft.com/office/drawing/2014/main" id="{F0D3C338-6202-4DCA-9A16-8FA43A9FD1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3980" y="5375524"/>
                <a:ext cx="1037492" cy="1046284"/>
              </a:xfrm>
              <a:prstGeom prst="rect">
                <a:avLst/>
              </a:prstGeom>
            </p:spPr>
          </p:pic>
        </p:grpSp>
      </p:grpSp>
    </p:spTree>
    <p:extLst>
      <p:ext uri="{BB962C8B-B14F-4D97-AF65-F5344CB8AC3E}">
        <p14:creationId xmlns:p14="http://schemas.microsoft.com/office/powerpoint/2010/main" val="2298937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Extract 16">
            <a:extLst>
              <a:ext uri="{FF2B5EF4-FFF2-40B4-BE49-F238E27FC236}">
                <a16:creationId xmlns:a16="http://schemas.microsoft.com/office/drawing/2014/main" id="{C95BCE4A-EC41-4FE1-9FE4-3F1F9804244C}"/>
              </a:ext>
            </a:extLst>
          </p:cNvPr>
          <p:cNvSpPr/>
          <p:nvPr/>
        </p:nvSpPr>
        <p:spPr>
          <a:xfrm rot="2160000">
            <a:off x="10866428" y="3313750"/>
            <a:ext cx="1123260" cy="1228536"/>
          </a:xfrm>
          <a:prstGeom prst="flowChartExtract">
            <a:avLst/>
          </a:prstGeom>
          <a:solidFill>
            <a:schemeClr val="accent2">
              <a:lumMod val="75000"/>
              <a:alpha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609585"/>
            <a:endParaRPr lang="en-US" sz="2400">
              <a:solidFill>
                <a:srgbClr val="FFFFFF"/>
              </a:solidFill>
              <a:latin typeface="Arial" panose="020B0604020202020204"/>
            </a:endParaRPr>
          </a:p>
        </p:txBody>
      </p:sp>
      <p:sp>
        <p:nvSpPr>
          <p:cNvPr id="20" name="Oval 19">
            <a:extLst>
              <a:ext uri="{FF2B5EF4-FFF2-40B4-BE49-F238E27FC236}">
                <a16:creationId xmlns:a16="http://schemas.microsoft.com/office/drawing/2014/main" id="{08671632-E64D-43A4-834A-A10C4A8BDF4A}"/>
              </a:ext>
            </a:extLst>
          </p:cNvPr>
          <p:cNvSpPr/>
          <p:nvPr/>
        </p:nvSpPr>
        <p:spPr>
          <a:xfrm>
            <a:off x="11017103" y="4071171"/>
            <a:ext cx="66521" cy="6132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609585"/>
            <a:endParaRPr lang="en-US" sz="2400">
              <a:solidFill>
                <a:srgbClr val="FFFFFF"/>
              </a:solidFill>
              <a:latin typeface="Arial" panose="020B0604020202020204"/>
            </a:endParaRPr>
          </a:p>
        </p:txBody>
      </p:sp>
      <p:sp>
        <p:nvSpPr>
          <p:cNvPr id="21" name="Oval 20">
            <a:extLst>
              <a:ext uri="{FF2B5EF4-FFF2-40B4-BE49-F238E27FC236}">
                <a16:creationId xmlns:a16="http://schemas.microsoft.com/office/drawing/2014/main" id="{39C1BD4C-8D2D-44A5-ADF6-6BEE02A427AA}"/>
              </a:ext>
            </a:extLst>
          </p:cNvPr>
          <p:cNvSpPr/>
          <p:nvPr/>
        </p:nvSpPr>
        <p:spPr>
          <a:xfrm>
            <a:off x="11541851" y="3870412"/>
            <a:ext cx="66521" cy="6132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609585"/>
            <a:endParaRPr lang="en-US" sz="2400">
              <a:solidFill>
                <a:srgbClr val="FFFFFF"/>
              </a:solidFill>
              <a:latin typeface="Arial" panose="020B0604020202020204"/>
            </a:endParaRPr>
          </a:p>
        </p:txBody>
      </p:sp>
      <p:sp>
        <p:nvSpPr>
          <p:cNvPr id="22" name="Oval 21">
            <a:extLst>
              <a:ext uri="{FF2B5EF4-FFF2-40B4-BE49-F238E27FC236}">
                <a16:creationId xmlns:a16="http://schemas.microsoft.com/office/drawing/2014/main" id="{D9A22458-9D1B-4AC7-BCC5-CB02327482F8}"/>
              </a:ext>
            </a:extLst>
          </p:cNvPr>
          <p:cNvSpPr/>
          <p:nvPr/>
        </p:nvSpPr>
        <p:spPr>
          <a:xfrm>
            <a:off x="11405687" y="4280504"/>
            <a:ext cx="66521" cy="6132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609585"/>
            <a:endParaRPr lang="en-US" sz="2400">
              <a:solidFill>
                <a:srgbClr val="FFFFFF"/>
              </a:solidFill>
              <a:latin typeface="Arial" panose="020B0604020202020204"/>
            </a:endParaRPr>
          </a:p>
        </p:txBody>
      </p:sp>
      <p:sp>
        <p:nvSpPr>
          <p:cNvPr id="24" name="TextBox 9">
            <a:extLst>
              <a:ext uri="{FF2B5EF4-FFF2-40B4-BE49-F238E27FC236}">
                <a16:creationId xmlns:a16="http://schemas.microsoft.com/office/drawing/2014/main" id="{7C1A50D9-96A7-490F-9891-FA9815537C9C}"/>
              </a:ext>
            </a:extLst>
          </p:cNvPr>
          <p:cNvSpPr txBox="1"/>
          <p:nvPr/>
        </p:nvSpPr>
        <p:spPr>
          <a:xfrm>
            <a:off x="10245696" y="3793211"/>
            <a:ext cx="1271729" cy="492443"/>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a:lstStyle>
          <a:p>
            <a:pPr defTabSz="609585"/>
            <a:r>
              <a:rPr lang="en-US" sz="1200">
                <a:solidFill>
                  <a:srgbClr val="002B51"/>
                </a:solidFill>
                <a:latin typeface="Arial" panose="020B0604020202020204"/>
                <a:ea typeface="ＭＳ Ｐゴシック"/>
              </a:rPr>
              <a:t>Transportation hub</a:t>
            </a:r>
            <a:endParaRPr lang="en-US" sz="1200">
              <a:solidFill>
                <a:srgbClr val="002B51"/>
              </a:solidFill>
              <a:latin typeface="Arial" panose="020B0604020202020204"/>
            </a:endParaRPr>
          </a:p>
        </p:txBody>
      </p:sp>
      <p:sp>
        <p:nvSpPr>
          <p:cNvPr id="25" name="TextBox 10">
            <a:extLst>
              <a:ext uri="{FF2B5EF4-FFF2-40B4-BE49-F238E27FC236}">
                <a16:creationId xmlns:a16="http://schemas.microsoft.com/office/drawing/2014/main" id="{DC75233E-3A63-4C51-9A6D-46EA2613F627}"/>
              </a:ext>
            </a:extLst>
          </p:cNvPr>
          <p:cNvSpPr txBox="1"/>
          <p:nvPr/>
        </p:nvSpPr>
        <p:spPr>
          <a:xfrm>
            <a:off x="11354935" y="3391457"/>
            <a:ext cx="1020299" cy="492443"/>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a:lstStyle>
          <a:p>
            <a:pPr defTabSz="609585"/>
            <a:r>
              <a:rPr lang="en-US" sz="1200">
                <a:solidFill>
                  <a:srgbClr val="002B51"/>
                </a:solidFill>
                <a:latin typeface="Arial" panose="020B0604020202020204"/>
                <a:ea typeface="ＭＳ Ｐゴシック"/>
              </a:rPr>
              <a:t>Mid-size town</a:t>
            </a:r>
            <a:endParaRPr lang="en-US" sz="1600">
              <a:solidFill>
                <a:srgbClr val="002B51"/>
              </a:solidFill>
              <a:latin typeface="Arial" panose="020B0604020202020204"/>
            </a:endParaRPr>
          </a:p>
        </p:txBody>
      </p:sp>
      <p:sp>
        <p:nvSpPr>
          <p:cNvPr id="26" name="TextBox 11">
            <a:extLst>
              <a:ext uri="{FF2B5EF4-FFF2-40B4-BE49-F238E27FC236}">
                <a16:creationId xmlns:a16="http://schemas.microsoft.com/office/drawing/2014/main" id="{67F43AAD-4CBD-4F2B-BC37-E870936D59AA}"/>
              </a:ext>
            </a:extLst>
          </p:cNvPr>
          <p:cNvSpPr txBox="1"/>
          <p:nvPr/>
        </p:nvSpPr>
        <p:spPr>
          <a:xfrm>
            <a:off x="10787851" y="4223140"/>
            <a:ext cx="934043" cy="677108"/>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a:lstStyle>
          <a:p>
            <a:pPr defTabSz="609585"/>
            <a:r>
              <a:rPr lang="en-US" sz="1200">
                <a:solidFill>
                  <a:srgbClr val="002B51"/>
                </a:solidFill>
                <a:latin typeface="Arial" panose="020B0604020202020204"/>
                <a:ea typeface="ＭＳ Ｐゴシック"/>
              </a:rPr>
              <a:t>Small industrial town</a:t>
            </a:r>
            <a:endParaRPr lang="en-US" sz="1600">
              <a:solidFill>
                <a:srgbClr val="002B51"/>
              </a:solidFill>
              <a:latin typeface="Arial" panose="020B0604020202020204"/>
            </a:endParaRPr>
          </a:p>
        </p:txBody>
      </p:sp>
      <p:sp>
        <p:nvSpPr>
          <p:cNvPr id="27" name="TextBox 12">
            <a:extLst>
              <a:ext uri="{FF2B5EF4-FFF2-40B4-BE49-F238E27FC236}">
                <a16:creationId xmlns:a16="http://schemas.microsoft.com/office/drawing/2014/main" id="{DB82AD8E-F5B0-4CF3-A6ED-26AD5140102F}"/>
              </a:ext>
            </a:extLst>
          </p:cNvPr>
          <p:cNvSpPr txBox="1"/>
          <p:nvPr/>
        </p:nvSpPr>
        <p:spPr>
          <a:xfrm>
            <a:off x="10074405" y="2892074"/>
            <a:ext cx="2201931" cy="615553"/>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a:lstStyle>
          <a:p>
            <a:pPr defTabSz="609585">
              <a:spcBef>
                <a:spcPts val="0"/>
              </a:spcBef>
              <a:spcAft>
                <a:spcPts val="400"/>
              </a:spcAft>
            </a:pPr>
            <a:r>
              <a:rPr lang="en-US" sz="1600" b="1">
                <a:solidFill>
                  <a:srgbClr val="002B51"/>
                </a:solidFill>
                <a:latin typeface="Georgia" panose="02040502050405020303" pitchFamily="18" charset="0"/>
              </a:rPr>
              <a:t>Entrepreneurship Cluster </a:t>
            </a:r>
            <a:r>
              <a:rPr lang="en-US" sz="1600">
                <a:solidFill>
                  <a:srgbClr val="002B51"/>
                </a:solidFill>
                <a:latin typeface="Georgia" panose="02040502050405020303" pitchFamily="18" charset="0"/>
              </a:rPr>
              <a:t>($25M)</a:t>
            </a:r>
          </a:p>
        </p:txBody>
      </p:sp>
      <p:sp>
        <p:nvSpPr>
          <p:cNvPr id="38" name="Title 10">
            <a:extLst>
              <a:ext uri="{FF2B5EF4-FFF2-40B4-BE49-F238E27FC236}">
                <a16:creationId xmlns:a16="http://schemas.microsoft.com/office/drawing/2014/main" id="{F5E19B60-ED70-4206-A1D5-10F1BCC47320}"/>
              </a:ext>
            </a:extLst>
          </p:cNvPr>
          <p:cNvSpPr txBox="1">
            <a:spLocks/>
          </p:cNvSpPr>
          <p:nvPr/>
        </p:nvSpPr>
        <p:spPr>
          <a:xfrm>
            <a:off x="397928" y="391354"/>
            <a:ext cx="10633747" cy="867316"/>
          </a:xfrm>
          <a:prstGeom prst="rect">
            <a:avLst/>
          </a:prstGeom>
        </p:spPr>
        <p:txBody>
          <a:bodyPr vert="horz" lIns="121920" tIns="60960" rIns="121920" bIns="60960" rtlCol="0" anchor="ctr">
            <a:normAutofit fontScale="75000" lnSpcReduction="20000"/>
          </a:bodyPr>
          <a:lstStyle>
            <a:lvl1pPr algn="l" defTabSz="685800" rtl="0" eaLnBrk="1" latinLnBrk="0" hangingPunct="1">
              <a:lnSpc>
                <a:spcPct val="90000"/>
              </a:lnSpc>
              <a:spcBef>
                <a:spcPct val="0"/>
              </a:spcBef>
              <a:buNone/>
              <a:defRPr sz="2800" b="1" kern="1200">
                <a:solidFill>
                  <a:schemeClr val="accent5"/>
                </a:solidFill>
                <a:latin typeface="Georgia" panose="02040502050405020303" pitchFamily="18" charset="0"/>
                <a:ea typeface="+mj-ea"/>
                <a:cs typeface="Arial" panose="020B0604020202020204" pitchFamily="34" charset="0"/>
              </a:defRPr>
            </a:lvl1pPr>
          </a:lstStyle>
          <a:p>
            <a:pPr defTabSz="914377"/>
            <a:r>
              <a:rPr lang="en-US" sz="4933">
                <a:solidFill>
                  <a:srgbClr val="005C90"/>
                </a:solidFill>
              </a:rPr>
              <a:t>Build Back Better Regional Challenge</a:t>
            </a:r>
          </a:p>
          <a:p>
            <a:pPr defTabSz="914377"/>
            <a:r>
              <a:rPr lang="en-US" sz="3867">
                <a:solidFill>
                  <a:srgbClr val="005C90"/>
                </a:solidFill>
              </a:rPr>
              <a:t>$1 Billion</a:t>
            </a:r>
          </a:p>
        </p:txBody>
      </p:sp>
      <p:sp>
        <p:nvSpPr>
          <p:cNvPr id="60" name="Flowchart: Extract 59">
            <a:extLst>
              <a:ext uri="{FF2B5EF4-FFF2-40B4-BE49-F238E27FC236}">
                <a16:creationId xmlns:a16="http://schemas.microsoft.com/office/drawing/2014/main" id="{D8842815-88F9-47AB-AB0A-69B7CC9010B0}"/>
              </a:ext>
            </a:extLst>
          </p:cNvPr>
          <p:cNvSpPr/>
          <p:nvPr/>
        </p:nvSpPr>
        <p:spPr>
          <a:xfrm rot="6773645">
            <a:off x="10214945" y="1348011"/>
            <a:ext cx="1618431" cy="1770269"/>
          </a:xfrm>
          <a:prstGeom prst="flowChartExtract">
            <a:avLst/>
          </a:prstGeom>
          <a:solidFill>
            <a:schemeClr val="bg2">
              <a:alpha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609585"/>
            <a:endParaRPr lang="en-US" sz="2400">
              <a:solidFill>
                <a:srgbClr val="FFFFFF"/>
              </a:solidFill>
              <a:latin typeface="Arial" panose="020B0604020202020204"/>
            </a:endParaRPr>
          </a:p>
        </p:txBody>
      </p:sp>
      <p:sp>
        <p:nvSpPr>
          <p:cNvPr id="61" name="Oval 60">
            <a:extLst>
              <a:ext uri="{FF2B5EF4-FFF2-40B4-BE49-F238E27FC236}">
                <a16:creationId xmlns:a16="http://schemas.microsoft.com/office/drawing/2014/main" id="{A9C11F9A-A640-404B-9D7E-D4DDB1AA2A9A}"/>
              </a:ext>
            </a:extLst>
          </p:cNvPr>
          <p:cNvSpPr/>
          <p:nvPr/>
        </p:nvSpPr>
        <p:spPr>
          <a:xfrm>
            <a:off x="10818769" y="2422552"/>
            <a:ext cx="66521" cy="6132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609585"/>
            <a:endParaRPr lang="en-US" sz="2400">
              <a:solidFill>
                <a:srgbClr val="FFFFFF"/>
              </a:solidFill>
              <a:latin typeface="Arial" panose="020B0604020202020204"/>
            </a:endParaRPr>
          </a:p>
        </p:txBody>
      </p:sp>
      <p:sp>
        <p:nvSpPr>
          <p:cNvPr id="63" name="Oval 62">
            <a:extLst>
              <a:ext uri="{FF2B5EF4-FFF2-40B4-BE49-F238E27FC236}">
                <a16:creationId xmlns:a16="http://schemas.microsoft.com/office/drawing/2014/main" id="{FE38057E-24A3-4F78-9E4F-CCAF8617CE62}"/>
              </a:ext>
            </a:extLst>
          </p:cNvPr>
          <p:cNvSpPr/>
          <p:nvPr/>
        </p:nvSpPr>
        <p:spPr>
          <a:xfrm>
            <a:off x="10185574" y="2377867"/>
            <a:ext cx="66521" cy="6132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609585"/>
            <a:endParaRPr lang="en-US" sz="2400">
              <a:solidFill>
                <a:srgbClr val="FFFFFF"/>
              </a:solidFill>
              <a:latin typeface="Arial" panose="020B0604020202020204"/>
            </a:endParaRPr>
          </a:p>
        </p:txBody>
      </p:sp>
      <p:sp>
        <p:nvSpPr>
          <p:cNvPr id="64" name="Star: 5 Points 63">
            <a:extLst>
              <a:ext uri="{FF2B5EF4-FFF2-40B4-BE49-F238E27FC236}">
                <a16:creationId xmlns:a16="http://schemas.microsoft.com/office/drawing/2014/main" id="{15CD1D35-27CB-487B-AF3E-6C133ED211CC}"/>
              </a:ext>
            </a:extLst>
          </p:cNvPr>
          <p:cNvSpPr/>
          <p:nvPr/>
        </p:nvSpPr>
        <p:spPr>
          <a:xfrm>
            <a:off x="10677576" y="1540482"/>
            <a:ext cx="142957" cy="139421"/>
          </a:xfrm>
          <a:prstGeom prst="star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609585"/>
            <a:endParaRPr lang="en-US" sz="2400">
              <a:solidFill>
                <a:srgbClr val="FFFFFF"/>
              </a:solidFill>
              <a:latin typeface="Arial" panose="020B0604020202020204"/>
            </a:endParaRPr>
          </a:p>
        </p:txBody>
      </p:sp>
      <p:sp>
        <p:nvSpPr>
          <p:cNvPr id="65" name="TextBox 9">
            <a:extLst>
              <a:ext uri="{FF2B5EF4-FFF2-40B4-BE49-F238E27FC236}">
                <a16:creationId xmlns:a16="http://schemas.microsoft.com/office/drawing/2014/main" id="{A742206D-F471-4E8A-9891-9636ACD5E1E1}"/>
              </a:ext>
            </a:extLst>
          </p:cNvPr>
          <p:cNvSpPr txBox="1"/>
          <p:nvPr/>
        </p:nvSpPr>
        <p:spPr>
          <a:xfrm>
            <a:off x="10458862" y="1763248"/>
            <a:ext cx="872521" cy="677108"/>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a:lstStyle>
          <a:p>
            <a:pPr defTabSz="609585"/>
            <a:r>
              <a:rPr lang="en-US" sz="1200">
                <a:solidFill>
                  <a:srgbClr val="002B51"/>
                </a:solidFill>
                <a:latin typeface="Arial" panose="020B0604020202020204"/>
                <a:ea typeface="ＭＳ Ｐゴシック"/>
              </a:rPr>
              <a:t>Mid-size coastal town</a:t>
            </a:r>
            <a:endParaRPr lang="en-US" sz="1200">
              <a:solidFill>
                <a:srgbClr val="002B51"/>
              </a:solidFill>
              <a:latin typeface="Arial" panose="020B0604020202020204"/>
            </a:endParaRPr>
          </a:p>
        </p:txBody>
      </p:sp>
      <p:sp>
        <p:nvSpPr>
          <p:cNvPr id="66" name="TextBox 10">
            <a:extLst>
              <a:ext uri="{FF2B5EF4-FFF2-40B4-BE49-F238E27FC236}">
                <a16:creationId xmlns:a16="http://schemas.microsoft.com/office/drawing/2014/main" id="{EB278B75-D8AC-424F-9D20-242BAA21C361}"/>
              </a:ext>
            </a:extLst>
          </p:cNvPr>
          <p:cNvSpPr txBox="1"/>
          <p:nvPr/>
        </p:nvSpPr>
        <p:spPr>
          <a:xfrm>
            <a:off x="10037639" y="1271867"/>
            <a:ext cx="1042666" cy="307777"/>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a:lstStyle>
          <a:p>
            <a:pPr algn="ctr" defTabSz="609585"/>
            <a:r>
              <a:rPr lang="en-US" sz="1200">
                <a:solidFill>
                  <a:srgbClr val="002B51"/>
                </a:solidFill>
                <a:latin typeface="Arial" panose="020B0604020202020204"/>
                <a:ea typeface="ＭＳ Ｐゴシック"/>
              </a:rPr>
              <a:t>Capitol city</a:t>
            </a:r>
            <a:endParaRPr lang="en-US" sz="1600">
              <a:solidFill>
                <a:srgbClr val="002B51"/>
              </a:solidFill>
              <a:latin typeface="Arial" panose="020B0604020202020204"/>
            </a:endParaRPr>
          </a:p>
        </p:txBody>
      </p:sp>
      <p:sp>
        <p:nvSpPr>
          <p:cNvPr id="67" name="TextBox 11">
            <a:extLst>
              <a:ext uri="{FF2B5EF4-FFF2-40B4-BE49-F238E27FC236}">
                <a16:creationId xmlns:a16="http://schemas.microsoft.com/office/drawing/2014/main" id="{F7FB41B5-D1EF-4879-80E1-C594F71ACD90}"/>
              </a:ext>
            </a:extLst>
          </p:cNvPr>
          <p:cNvSpPr txBox="1"/>
          <p:nvPr/>
        </p:nvSpPr>
        <p:spPr>
          <a:xfrm>
            <a:off x="9611989" y="2040232"/>
            <a:ext cx="973962" cy="492443"/>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a:lstStyle>
          <a:p>
            <a:pPr defTabSz="609585"/>
            <a:r>
              <a:rPr lang="en-US" sz="1200">
                <a:solidFill>
                  <a:srgbClr val="002B51"/>
                </a:solidFill>
                <a:latin typeface="Arial" panose="020B0604020202020204"/>
                <a:ea typeface="ＭＳ Ｐゴシック"/>
              </a:rPr>
              <a:t>University town</a:t>
            </a:r>
            <a:endParaRPr lang="en-US" sz="1600">
              <a:solidFill>
                <a:srgbClr val="002B51"/>
              </a:solidFill>
              <a:latin typeface="Arial" panose="020B0604020202020204"/>
            </a:endParaRPr>
          </a:p>
        </p:txBody>
      </p:sp>
      <p:sp>
        <p:nvSpPr>
          <p:cNvPr id="68" name="TextBox 14">
            <a:extLst>
              <a:ext uri="{FF2B5EF4-FFF2-40B4-BE49-F238E27FC236}">
                <a16:creationId xmlns:a16="http://schemas.microsoft.com/office/drawing/2014/main" id="{B067ACC5-5989-4CB5-B921-EE26C1015839}"/>
              </a:ext>
            </a:extLst>
          </p:cNvPr>
          <p:cNvSpPr txBox="1"/>
          <p:nvPr/>
        </p:nvSpPr>
        <p:spPr>
          <a:xfrm>
            <a:off x="10805718" y="1886066"/>
            <a:ext cx="1271729" cy="492443"/>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a:lstStyle>
          <a:p>
            <a:pPr algn="ctr" defTabSz="609585"/>
            <a:r>
              <a:rPr lang="en-US" sz="1200" b="1">
                <a:solidFill>
                  <a:srgbClr val="002B51"/>
                </a:solidFill>
                <a:latin typeface="Arial" panose="020B0604020202020204"/>
                <a:ea typeface="ＭＳ Ｐゴシック"/>
              </a:rPr>
              <a:t>Major</a:t>
            </a:r>
          </a:p>
          <a:p>
            <a:pPr algn="ctr" defTabSz="609585"/>
            <a:r>
              <a:rPr lang="en-US" sz="1200" b="1">
                <a:solidFill>
                  <a:srgbClr val="002B51"/>
                </a:solidFill>
                <a:latin typeface="Arial" panose="020B0604020202020204"/>
                <a:ea typeface="ＭＳ Ｐゴシック"/>
              </a:rPr>
              <a:t>city</a:t>
            </a:r>
            <a:endParaRPr lang="en-US" sz="1200" b="1">
              <a:solidFill>
                <a:srgbClr val="002B51"/>
              </a:solidFill>
              <a:latin typeface="Arial" panose="020B0604020202020204"/>
            </a:endParaRPr>
          </a:p>
        </p:txBody>
      </p:sp>
      <p:sp>
        <p:nvSpPr>
          <p:cNvPr id="69" name="TextBox 12">
            <a:extLst>
              <a:ext uri="{FF2B5EF4-FFF2-40B4-BE49-F238E27FC236}">
                <a16:creationId xmlns:a16="http://schemas.microsoft.com/office/drawing/2014/main" id="{8918D1DC-4B8D-43EC-9C3C-ED2CFDCA64B4}"/>
              </a:ext>
            </a:extLst>
          </p:cNvPr>
          <p:cNvSpPr txBox="1"/>
          <p:nvPr/>
        </p:nvSpPr>
        <p:spPr>
          <a:xfrm>
            <a:off x="11042821" y="844110"/>
            <a:ext cx="1500825" cy="943848"/>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a:lstStyle>
          <a:p>
            <a:pPr defTabSz="609585">
              <a:spcBef>
                <a:spcPts val="0"/>
              </a:spcBef>
              <a:spcAft>
                <a:spcPts val="400"/>
              </a:spcAft>
            </a:pPr>
            <a:r>
              <a:rPr lang="en-US" sz="1600" b="1">
                <a:solidFill>
                  <a:srgbClr val="002B51"/>
                </a:solidFill>
                <a:latin typeface="Georgia" panose="02040502050405020303" pitchFamily="18" charset="0"/>
              </a:rPr>
              <a:t>Services Cluster</a:t>
            </a:r>
          </a:p>
          <a:p>
            <a:pPr defTabSz="609585">
              <a:spcBef>
                <a:spcPts val="0"/>
              </a:spcBef>
              <a:spcAft>
                <a:spcPts val="400"/>
              </a:spcAft>
            </a:pPr>
            <a:r>
              <a:rPr lang="en-US" sz="1600">
                <a:solidFill>
                  <a:srgbClr val="002B51"/>
                </a:solidFill>
                <a:latin typeface="Georgia" panose="02040502050405020303" pitchFamily="18" charset="0"/>
              </a:rPr>
              <a:t>($50M)</a:t>
            </a:r>
          </a:p>
        </p:txBody>
      </p:sp>
      <p:sp>
        <p:nvSpPr>
          <p:cNvPr id="58" name="TextBox 12">
            <a:extLst>
              <a:ext uri="{FF2B5EF4-FFF2-40B4-BE49-F238E27FC236}">
                <a16:creationId xmlns:a16="http://schemas.microsoft.com/office/drawing/2014/main" id="{30618B71-10DB-48E2-B3E3-623BC71E0686}"/>
              </a:ext>
            </a:extLst>
          </p:cNvPr>
          <p:cNvSpPr txBox="1"/>
          <p:nvPr/>
        </p:nvSpPr>
        <p:spPr>
          <a:xfrm>
            <a:off x="6797751" y="2580804"/>
            <a:ext cx="2677329" cy="666849"/>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a:lstStyle>
          <a:p>
            <a:pPr defTabSz="609585">
              <a:spcBef>
                <a:spcPts val="0"/>
              </a:spcBef>
              <a:spcAft>
                <a:spcPts val="400"/>
              </a:spcAft>
            </a:pPr>
            <a:r>
              <a:rPr lang="en-US" sz="1600" b="1">
                <a:solidFill>
                  <a:srgbClr val="002B51"/>
                </a:solidFill>
                <a:latin typeface="Georgia" panose="02040502050405020303" pitchFamily="18" charset="0"/>
              </a:rPr>
              <a:t>Manufacturing Cluster</a:t>
            </a:r>
          </a:p>
          <a:p>
            <a:pPr defTabSz="609585">
              <a:spcBef>
                <a:spcPts val="0"/>
              </a:spcBef>
              <a:spcAft>
                <a:spcPts val="400"/>
              </a:spcAft>
            </a:pPr>
            <a:r>
              <a:rPr lang="en-US" sz="1600">
                <a:solidFill>
                  <a:srgbClr val="002B51"/>
                </a:solidFill>
                <a:latin typeface="Georgia" panose="02040502050405020303" pitchFamily="18" charset="0"/>
              </a:rPr>
              <a:t>($80M)</a:t>
            </a:r>
          </a:p>
        </p:txBody>
      </p:sp>
      <p:sp>
        <p:nvSpPr>
          <p:cNvPr id="9" name="Oval 8">
            <a:extLst>
              <a:ext uri="{FF2B5EF4-FFF2-40B4-BE49-F238E27FC236}">
                <a16:creationId xmlns:a16="http://schemas.microsoft.com/office/drawing/2014/main" id="{0B5B54D3-7136-43A6-B38E-708579C4D234}"/>
              </a:ext>
            </a:extLst>
          </p:cNvPr>
          <p:cNvSpPr/>
          <p:nvPr/>
        </p:nvSpPr>
        <p:spPr>
          <a:xfrm>
            <a:off x="7260082" y="3008266"/>
            <a:ext cx="2721698" cy="141445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Arial" panose="020B0604020202020204"/>
            </a:endParaRPr>
          </a:p>
        </p:txBody>
      </p:sp>
      <p:sp>
        <p:nvSpPr>
          <p:cNvPr id="50" name="Oval 49">
            <a:extLst>
              <a:ext uri="{FF2B5EF4-FFF2-40B4-BE49-F238E27FC236}">
                <a16:creationId xmlns:a16="http://schemas.microsoft.com/office/drawing/2014/main" id="{80A316C2-D086-404F-AB66-C04EA46AAB51}"/>
              </a:ext>
            </a:extLst>
          </p:cNvPr>
          <p:cNvSpPr/>
          <p:nvPr/>
        </p:nvSpPr>
        <p:spPr>
          <a:xfrm>
            <a:off x="9504391" y="3734855"/>
            <a:ext cx="66521" cy="6132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609585"/>
            <a:endParaRPr lang="en-US" sz="2400">
              <a:solidFill>
                <a:srgbClr val="FFFFFF"/>
              </a:solidFill>
              <a:latin typeface="Arial" panose="020B0604020202020204"/>
            </a:endParaRPr>
          </a:p>
        </p:txBody>
      </p:sp>
      <p:sp>
        <p:nvSpPr>
          <p:cNvPr id="54" name="TextBox 9">
            <a:extLst>
              <a:ext uri="{FF2B5EF4-FFF2-40B4-BE49-F238E27FC236}">
                <a16:creationId xmlns:a16="http://schemas.microsoft.com/office/drawing/2014/main" id="{6B46BF9B-73DE-457C-9831-63D500CBC823}"/>
              </a:ext>
            </a:extLst>
          </p:cNvPr>
          <p:cNvSpPr txBox="1"/>
          <p:nvPr/>
        </p:nvSpPr>
        <p:spPr>
          <a:xfrm>
            <a:off x="7786278" y="3831273"/>
            <a:ext cx="1042666" cy="492443"/>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a:lstStyle>
          <a:p>
            <a:pPr defTabSz="609585"/>
            <a:r>
              <a:rPr lang="en-US" sz="1200">
                <a:solidFill>
                  <a:srgbClr val="002B51"/>
                </a:solidFill>
                <a:latin typeface="Arial" panose="020B0604020202020204"/>
                <a:ea typeface="ＭＳ Ｐゴシック"/>
              </a:rPr>
              <a:t>University town</a:t>
            </a:r>
            <a:endParaRPr lang="en-US" sz="1200">
              <a:solidFill>
                <a:srgbClr val="002B51"/>
              </a:solidFill>
              <a:latin typeface="Arial" panose="020B0604020202020204"/>
            </a:endParaRPr>
          </a:p>
        </p:txBody>
      </p:sp>
      <p:sp>
        <p:nvSpPr>
          <p:cNvPr id="55" name="TextBox 10">
            <a:extLst>
              <a:ext uri="{FF2B5EF4-FFF2-40B4-BE49-F238E27FC236}">
                <a16:creationId xmlns:a16="http://schemas.microsoft.com/office/drawing/2014/main" id="{3F665F69-BAFB-48D2-A962-B03027886DB9}"/>
              </a:ext>
            </a:extLst>
          </p:cNvPr>
          <p:cNvSpPr txBox="1"/>
          <p:nvPr/>
        </p:nvSpPr>
        <p:spPr>
          <a:xfrm>
            <a:off x="8025491" y="3303736"/>
            <a:ext cx="1042666" cy="492443"/>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a:lstStyle>
          <a:p>
            <a:pPr algn="ctr" defTabSz="609585"/>
            <a:r>
              <a:rPr lang="en-US" sz="1200">
                <a:solidFill>
                  <a:srgbClr val="002B51"/>
                </a:solidFill>
                <a:latin typeface="Arial" panose="020B0604020202020204"/>
                <a:ea typeface="ＭＳ Ｐゴシック"/>
              </a:rPr>
              <a:t>Capitol</a:t>
            </a:r>
          </a:p>
          <a:p>
            <a:pPr algn="ctr" defTabSz="609585"/>
            <a:r>
              <a:rPr lang="en-US" sz="1200">
                <a:solidFill>
                  <a:srgbClr val="002B51"/>
                </a:solidFill>
                <a:latin typeface="Arial" panose="020B0604020202020204"/>
                <a:ea typeface="ＭＳ Ｐゴシック"/>
              </a:rPr>
              <a:t>city</a:t>
            </a:r>
            <a:endParaRPr lang="en-US" sz="1600">
              <a:solidFill>
                <a:srgbClr val="002B51"/>
              </a:solidFill>
              <a:latin typeface="Arial" panose="020B0604020202020204"/>
            </a:endParaRPr>
          </a:p>
        </p:txBody>
      </p:sp>
      <p:sp>
        <p:nvSpPr>
          <p:cNvPr id="57" name="TextBox 14">
            <a:extLst>
              <a:ext uri="{FF2B5EF4-FFF2-40B4-BE49-F238E27FC236}">
                <a16:creationId xmlns:a16="http://schemas.microsoft.com/office/drawing/2014/main" id="{1295DC4A-C923-4338-9E16-1931142DED38}"/>
              </a:ext>
            </a:extLst>
          </p:cNvPr>
          <p:cNvSpPr txBox="1"/>
          <p:nvPr/>
        </p:nvSpPr>
        <p:spPr>
          <a:xfrm>
            <a:off x="8180236" y="2960484"/>
            <a:ext cx="1271729" cy="307777"/>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a:lstStyle>
          <a:p>
            <a:pPr algn="ctr" defTabSz="609585"/>
            <a:r>
              <a:rPr lang="en-US" sz="1200" b="1">
                <a:solidFill>
                  <a:srgbClr val="002B51"/>
                </a:solidFill>
                <a:latin typeface="Arial" panose="020B0604020202020204"/>
                <a:ea typeface="ＭＳ Ｐゴシック"/>
              </a:rPr>
              <a:t>Major city</a:t>
            </a:r>
            <a:endParaRPr lang="en-US" sz="1200" b="1">
              <a:solidFill>
                <a:srgbClr val="002B51"/>
              </a:solidFill>
              <a:latin typeface="Arial" panose="020B0604020202020204"/>
            </a:endParaRPr>
          </a:p>
        </p:txBody>
      </p:sp>
      <p:sp>
        <p:nvSpPr>
          <p:cNvPr id="71" name="TextBox 11">
            <a:extLst>
              <a:ext uri="{FF2B5EF4-FFF2-40B4-BE49-F238E27FC236}">
                <a16:creationId xmlns:a16="http://schemas.microsoft.com/office/drawing/2014/main" id="{B173907A-98E4-4A67-99DD-B557FF65C6EC}"/>
              </a:ext>
            </a:extLst>
          </p:cNvPr>
          <p:cNvSpPr txBox="1"/>
          <p:nvPr/>
        </p:nvSpPr>
        <p:spPr>
          <a:xfrm>
            <a:off x="8915956" y="3635078"/>
            <a:ext cx="934043" cy="677108"/>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a:lstStyle>
          <a:p>
            <a:pPr defTabSz="609585"/>
            <a:r>
              <a:rPr lang="en-US" sz="1200">
                <a:solidFill>
                  <a:srgbClr val="002B51"/>
                </a:solidFill>
                <a:latin typeface="Arial" panose="020B0604020202020204"/>
                <a:ea typeface="ＭＳ Ｐゴシック"/>
              </a:rPr>
              <a:t>Major industrial town</a:t>
            </a:r>
            <a:endParaRPr lang="en-US" sz="1600">
              <a:solidFill>
                <a:srgbClr val="002B51"/>
              </a:solidFill>
              <a:latin typeface="Arial" panose="020B0604020202020204"/>
            </a:endParaRPr>
          </a:p>
        </p:txBody>
      </p:sp>
      <p:sp>
        <p:nvSpPr>
          <p:cNvPr id="72" name="Star: 5 Points 71">
            <a:extLst>
              <a:ext uri="{FF2B5EF4-FFF2-40B4-BE49-F238E27FC236}">
                <a16:creationId xmlns:a16="http://schemas.microsoft.com/office/drawing/2014/main" id="{804F1A74-682D-4542-A8D3-43577ED434D0}"/>
              </a:ext>
            </a:extLst>
          </p:cNvPr>
          <p:cNvSpPr/>
          <p:nvPr/>
        </p:nvSpPr>
        <p:spPr>
          <a:xfrm>
            <a:off x="8772999" y="3565140"/>
            <a:ext cx="142957" cy="139421"/>
          </a:xfrm>
          <a:prstGeom prst="star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609585"/>
            <a:endParaRPr lang="en-US" sz="2400">
              <a:solidFill>
                <a:srgbClr val="FFFFFF"/>
              </a:solidFill>
              <a:latin typeface="Arial" panose="020B0604020202020204"/>
            </a:endParaRPr>
          </a:p>
        </p:txBody>
      </p:sp>
      <p:sp>
        <p:nvSpPr>
          <p:cNvPr id="73" name="TextBox 14">
            <a:extLst>
              <a:ext uri="{FF2B5EF4-FFF2-40B4-BE49-F238E27FC236}">
                <a16:creationId xmlns:a16="http://schemas.microsoft.com/office/drawing/2014/main" id="{E830036D-1E1B-41B1-9BB1-93544F7EE747}"/>
              </a:ext>
            </a:extLst>
          </p:cNvPr>
          <p:cNvSpPr txBox="1"/>
          <p:nvPr/>
        </p:nvSpPr>
        <p:spPr>
          <a:xfrm>
            <a:off x="7007809" y="3412566"/>
            <a:ext cx="1271729" cy="307777"/>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a:lstStyle>
          <a:p>
            <a:pPr algn="ctr" defTabSz="609585"/>
            <a:r>
              <a:rPr lang="en-US" sz="1200" b="1">
                <a:solidFill>
                  <a:srgbClr val="002B51"/>
                </a:solidFill>
                <a:latin typeface="Arial" panose="020B0604020202020204"/>
                <a:ea typeface="ＭＳ Ｐゴシック"/>
              </a:rPr>
              <a:t>Major city</a:t>
            </a:r>
            <a:endParaRPr lang="en-US" sz="1200" b="1">
              <a:solidFill>
                <a:srgbClr val="002B51"/>
              </a:solidFill>
              <a:latin typeface="Arial" panose="020B0604020202020204"/>
            </a:endParaRPr>
          </a:p>
        </p:txBody>
      </p:sp>
      <p:sp>
        <p:nvSpPr>
          <p:cNvPr id="75" name="Rectangle 74">
            <a:extLst>
              <a:ext uri="{FF2B5EF4-FFF2-40B4-BE49-F238E27FC236}">
                <a16:creationId xmlns:a16="http://schemas.microsoft.com/office/drawing/2014/main" id="{E45390BA-7EAF-49F4-840D-BEF8C18985EC}"/>
              </a:ext>
            </a:extLst>
          </p:cNvPr>
          <p:cNvSpPr/>
          <p:nvPr/>
        </p:nvSpPr>
        <p:spPr>
          <a:xfrm>
            <a:off x="3331466" y="4968383"/>
            <a:ext cx="5529066" cy="584775"/>
          </a:xfrm>
          <a:prstGeom prst="rect">
            <a:avLst/>
          </a:prstGeom>
          <a:solidFill>
            <a:schemeClr val="accent2"/>
          </a:solidFill>
        </p:spPr>
        <p:txBody>
          <a:bodyPr wrap="square">
            <a:spAutoFit/>
          </a:bodyPr>
          <a:lstStyle/>
          <a:p>
            <a:pPr algn="ctr" defTabSz="609585"/>
            <a:r>
              <a:rPr lang="en-US" sz="1600" b="1">
                <a:solidFill>
                  <a:srgbClr val="002B51"/>
                </a:solidFill>
                <a:latin typeface="Georgia" panose="02040502050405020303" pitchFamily="18" charset="0"/>
              </a:rPr>
              <a:t>Projects can include:</a:t>
            </a:r>
            <a:r>
              <a:rPr lang="en-US" sz="1600">
                <a:solidFill>
                  <a:srgbClr val="002B51"/>
                </a:solidFill>
                <a:latin typeface="Georgia" panose="02040502050405020303" pitchFamily="18" charset="0"/>
              </a:rPr>
              <a:t> </a:t>
            </a:r>
          </a:p>
          <a:p>
            <a:pPr algn="ctr" defTabSz="609585"/>
            <a:r>
              <a:rPr lang="en-US" sz="1600">
                <a:solidFill>
                  <a:srgbClr val="002B51"/>
                </a:solidFill>
                <a:latin typeface="Georgia" panose="02040502050405020303" pitchFamily="18" charset="0"/>
              </a:rPr>
              <a:t>Planning | Infrastructure | Workforce | Entrepreneurship</a:t>
            </a:r>
          </a:p>
        </p:txBody>
      </p:sp>
      <p:pic>
        <p:nvPicPr>
          <p:cNvPr id="41" name="Picture 40">
            <a:extLst>
              <a:ext uri="{FF2B5EF4-FFF2-40B4-BE49-F238E27FC236}">
                <a16:creationId xmlns:a16="http://schemas.microsoft.com/office/drawing/2014/main" id="{F1BFD633-EEE1-4104-9B81-ABC87D0A9125}"/>
              </a:ext>
            </a:extLst>
          </p:cNvPr>
          <p:cNvPicPr>
            <a:picLocks noChangeAspect="1"/>
          </p:cNvPicPr>
          <p:nvPr/>
        </p:nvPicPr>
        <p:blipFill rotWithShape="1">
          <a:blip r:embed="rId3"/>
          <a:srcRect l="3471" t="3768" b="4107"/>
          <a:stretch/>
        </p:blipFill>
        <p:spPr>
          <a:xfrm>
            <a:off x="10626912" y="5322654"/>
            <a:ext cx="1318073" cy="1277844"/>
          </a:xfrm>
          <a:prstGeom prst="rect">
            <a:avLst/>
          </a:prstGeom>
        </p:spPr>
      </p:pic>
      <p:sp>
        <p:nvSpPr>
          <p:cNvPr id="2" name="Rectangle 1">
            <a:extLst>
              <a:ext uri="{FF2B5EF4-FFF2-40B4-BE49-F238E27FC236}">
                <a16:creationId xmlns:a16="http://schemas.microsoft.com/office/drawing/2014/main" id="{17C628CF-8F27-46E3-9B23-1D3F599CBF61}"/>
              </a:ext>
            </a:extLst>
          </p:cNvPr>
          <p:cNvSpPr/>
          <p:nvPr/>
        </p:nvSpPr>
        <p:spPr>
          <a:xfrm>
            <a:off x="7898120" y="3689378"/>
            <a:ext cx="77448" cy="7950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srgbClr val="FFFFFF"/>
              </a:solidFill>
              <a:latin typeface="Arial" panose="020B0604020202020204"/>
            </a:endParaRPr>
          </a:p>
        </p:txBody>
      </p:sp>
      <p:sp>
        <p:nvSpPr>
          <p:cNvPr id="43" name="Rectangle 42">
            <a:extLst>
              <a:ext uri="{FF2B5EF4-FFF2-40B4-BE49-F238E27FC236}">
                <a16:creationId xmlns:a16="http://schemas.microsoft.com/office/drawing/2014/main" id="{DE5A3537-7AB8-423A-875E-3709A38C70F7}"/>
              </a:ext>
            </a:extLst>
          </p:cNvPr>
          <p:cNvSpPr/>
          <p:nvPr/>
        </p:nvSpPr>
        <p:spPr>
          <a:xfrm>
            <a:off x="11428058" y="2373710"/>
            <a:ext cx="77448" cy="7950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srgbClr val="FFFFFF"/>
              </a:solidFill>
              <a:latin typeface="Arial" panose="020B0604020202020204"/>
            </a:endParaRPr>
          </a:p>
        </p:txBody>
      </p:sp>
      <p:sp>
        <p:nvSpPr>
          <p:cNvPr id="44" name="Rectangle 43">
            <a:extLst>
              <a:ext uri="{FF2B5EF4-FFF2-40B4-BE49-F238E27FC236}">
                <a16:creationId xmlns:a16="http://schemas.microsoft.com/office/drawing/2014/main" id="{6E33C5F6-ADC3-4AC0-B399-75C9A0EDDA74}"/>
              </a:ext>
            </a:extLst>
          </p:cNvPr>
          <p:cNvSpPr/>
          <p:nvPr/>
        </p:nvSpPr>
        <p:spPr>
          <a:xfrm>
            <a:off x="9159104" y="3240967"/>
            <a:ext cx="77448" cy="7950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9585"/>
            <a:endParaRPr lang="en-US" sz="2400">
              <a:solidFill>
                <a:srgbClr val="FFFFFF"/>
              </a:solidFill>
              <a:latin typeface="Arial" panose="020B0604020202020204"/>
            </a:endParaRPr>
          </a:p>
        </p:txBody>
      </p:sp>
      <p:sp>
        <p:nvSpPr>
          <p:cNvPr id="39" name="TextBox 38">
            <a:extLst>
              <a:ext uri="{FF2B5EF4-FFF2-40B4-BE49-F238E27FC236}">
                <a16:creationId xmlns:a16="http://schemas.microsoft.com/office/drawing/2014/main" id="{7418C814-E5C3-4D1B-82B2-D6B67BA253C8}"/>
              </a:ext>
            </a:extLst>
          </p:cNvPr>
          <p:cNvSpPr txBox="1"/>
          <p:nvPr/>
        </p:nvSpPr>
        <p:spPr>
          <a:xfrm>
            <a:off x="0" y="6302720"/>
            <a:ext cx="756070" cy="410433"/>
          </a:xfrm>
          <a:prstGeom prst="rect">
            <a:avLst/>
          </a:prstGeom>
          <a:noFill/>
        </p:spPr>
        <p:txBody>
          <a:bodyPr wrap="square" lIns="121920" tIns="60960" rIns="121920" bIns="60960" rtlCol="0" anchor="t">
            <a:spAutoFit/>
          </a:bodyPr>
          <a:lstStyle/>
          <a:p>
            <a:pPr defTabSz="609585"/>
            <a:r>
              <a:rPr lang="en-US" sz="1850">
                <a:solidFill>
                  <a:srgbClr val="FFFFFF"/>
                </a:solidFill>
                <a:latin typeface="Arial" panose="020B0604020202020204"/>
              </a:rPr>
              <a:t>14</a:t>
            </a:r>
            <a:endParaRPr lang="en-US" sz="1867">
              <a:solidFill>
                <a:srgbClr val="FFFFFF"/>
              </a:solidFill>
              <a:latin typeface="Arial" panose="020B0604020202020204"/>
            </a:endParaRPr>
          </a:p>
        </p:txBody>
      </p:sp>
      <p:sp>
        <p:nvSpPr>
          <p:cNvPr id="42" name="Text Placeholder 11">
            <a:extLst>
              <a:ext uri="{FF2B5EF4-FFF2-40B4-BE49-F238E27FC236}">
                <a16:creationId xmlns:a16="http://schemas.microsoft.com/office/drawing/2014/main" id="{2C77F6D1-6E8C-4AC7-9B95-79662DFFF5F1}"/>
              </a:ext>
            </a:extLst>
          </p:cNvPr>
          <p:cNvSpPr>
            <a:spLocks noGrp="1"/>
          </p:cNvSpPr>
          <p:nvPr>
            <p:ph type="body" idx="1"/>
          </p:nvPr>
        </p:nvSpPr>
        <p:spPr>
          <a:xfrm>
            <a:off x="756070" y="1324806"/>
            <a:ext cx="9313524" cy="732279"/>
          </a:xfrm>
        </p:spPr>
        <p:txBody>
          <a:bodyPr vert="horz" lIns="121920" tIns="60960" rIns="121920" bIns="60960" rtlCol="0" anchor="t">
            <a:normAutofit/>
          </a:bodyPr>
          <a:lstStyle/>
          <a:p>
            <a:pPr marL="0" indent="0">
              <a:buNone/>
            </a:pPr>
            <a:r>
              <a:rPr lang="en-US" sz="2133" i="1"/>
              <a:t>Transform economically distressed communities through substantial investment in regional growth clusters</a:t>
            </a:r>
          </a:p>
        </p:txBody>
      </p:sp>
      <p:sp>
        <p:nvSpPr>
          <p:cNvPr id="40" name="Rectangle 39">
            <a:extLst>
              <a:ext uri="{FF2B5EF4-FFF2-40B4-BE49-F238E27FC236}">
                <a16:creationId xmlns:a16="http://schemas.microsoft.com/office/drawing/2014/main" id="{9B6D2503-66DF-4154-B212-7BF33BAB7563}"/>
              </a:ext>
            </a:extLst>
          </p:cNvPr>
          <p:cNvSpPr/>
          <p:nvPr/>
        </p:nvSpPr>
        <p:spPr>
          <a:xfrm>
            <a:off x="490542" y="2373710"/>
            <a:ext cx="5865231" cy="2246769"/>
          </a:xfrm>
          <a:prstGeom prst="rect">
            <a:avLst/>
          </a:prstGeom>
        </p:spPr>
        <p:txBody>
          <a:bodyPr wrap="square">
            <a:spAutoFit/>
          </a:bodyPr>
          <a:lstStyle/>
          <a:p>
            <a:pPr marL="380990" indent="-380990" defTabSz="609585">
              <a:spcAft>
                <a:spcPts val="800"/>
              </a:spcAft>
              <a:buFont typeface="Arial" panose="020B0604020202020204" pitchFamily="34" charset="0"/>
              <a:buChar char="•"/>
            </a:pPr>
            <a:r>
              <a:rPr lang="en-US" sz="2000">
                <a:solidFill>
                  <a:srgbClr val="002B51"/>
                </a:solidFill>
                <a:latin typeface="Arial" panose="020B0604020202020204"/>
              </a:rPr>
              <a:t>Proposals should include regional coalitions, industry support, and high-impact projects with a shared vision for a regional growth cluster</a:t>
            </a:r>
          </a:p>
          <a:p>
            <a:pPr marL="380990" indent="-380990" defTabSz="609585">
              <a:spcAft>
                <a:spcPts val="800"/>
              </a:spcAft>
              <a:buFont typeface="Arial" panose="020B0604020202020204" pitchFamily="34" charset="0"/>
              <a:buChar char="•"/>
            </a:pPr>
            <a:r>
              <a:rPr lang="en-US" sz="2000">
                <a:solidFill>
                  <a:srgbClr val="002B51"/>
                </a:solidFill>
                <a:latin typeface="Arial" panose="020B0604020202020204"/>
              </a:rPr>
              <a:t>One key coordinating entity per region</a:t>
            </a:r>
          </a:p>
          <a:p>
            <a:pPr marL="380990" indent="-380990" defTabSz="609585">
              <a:spcAft>
                <a:spcPts val="800"/>
              </a:spcAft>
              <a:buFont typeface="Arial" panose="020B0604020202020204" pitchFamily="34" charset="0"/>
              <a:buChar char="•"/>
            </a:pPr>
            <a:r>
              <a:rPr lang="en-US" sz="2000">
                <a:solidFill>
                  <a:srgbClr val="002B51"/>
                </a:solidFill>
                <a:latin typeface="Arial" panose="020B0604020202020204"/>
              </a:rPr>
              <a:t>3-8 projects per regional cluster</a:t>
            </a:r>
            <a:endParaRPr lang="en-US" sz="2000">
              <a:latin typeface="Arial" panose="020B0604020202020204"/>
            </a:endParaRPr>
          </a:p>
          <a:p>
            <a:pPr marL="380990" indent="-380990" defTabSz="609585">
              <a:spcAft>
                <a:spcPts val="800"/>
              </a:spcAft>
              <a:buFont typeface="Arial" panose="020B0604020202020204" pitchFamily="34" charset="0"/>
              <a:buChar char="•"/>
            </a:pPr>
            <a:r>
              <a:rPr lang="en-US" sz="2000">
                <a:latin typeface="Arial" panose="020B0604020202020204"/>
              </a:rPr>
              <a:t>$100M to the </a:t>
            </a:r>
            <a:r>
              <a:rPr lang="en-US" sz="2000" i="1">
                <a:latin typeface="Arial" panose="020B0604020202020204"/>
              </a:rPr>
              <a:t>Coal Communities Commitment</a:t>
            </a:r>
          </a:p>
        </p:txBody>
      </p:sp>
      <p:sp>
        <p:nvSpPr>
          <p:cNvPr id="45" name="Oval 44">
            <a:extLst>
              <a:ext uri="{FF2B5EF4-FFF2-40B4-BE49-F238E27FC236}">
                <a16:creationId xmlns:a16="http://schemas.microsoft.com/office/drawing/2014/main" id="{047C5E96-386F-42CF-BBEF-30CE1CA405DC}"/>
              </a:ext>
            </a:extLst>
          </p:cNvPr>
          <p:cNvSpPr/>
          <p:nvPr/>
        </p:nvSpPr>
        <p:spPr>
          <a:xfrm>
            <a:off x="8353485" y="4193261"/>
            <a:ext cx="66521" cy="6132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609585"/>
            <a:endParaRPr lang="en-US" sz="2400">
              <a:solidFill>
                <a:srgbClr val="FFFFFF"/>
              </a:solidFill>
              <a:latin typeface="Arial" panose="020B0604020202020204"/>
            </a:endParaRPr>
          </a:p>
        </p:txBody>
      </p:sp>
    </p:spTree>
    <p:extLst>
      <p:ext uri="{BB962C8B-B14F-4D97-AF65-F5344CB8AC3E}">
        <p14:creationId xmlns:p14="http://schemas.microsoft.com/office/powerpoint/2010/main" val="307054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F8920D2-222F-4C74-8940-BC38D165DE72}"/>
              </a:ext>
            </a:extLst>
          </p:cNvPr>
          <p:cNvGrpSpPr/>
          <p:nvPr/>
        </p:nvGrpSpPr>
        <p:grpSpPr>
          <a:xfrm>
            <a:off x="2111546" y="3299007"/>
            <a:ext cx="6031249" cy="3132462"/>
            <a:chOff x="1705935" y="2214505"/>
            <a:chExt cx="3531705" cy="2139607"/>
          </a:xfrm>
        </p:grpSpPr>
        <p:sp>
          <p:nvSpPr>
            <p:cNvPr id="18" name="Oval 17">
              <a:extLst>
                <a:ext uri="{FF2B5EF4-FFF2-40B4-BE49-F238E27FC236}">
                  <a16:creationId xmlns:a16="http://schemas.microsoft.com/office/drawing/2014/main" id="{547B5141-6540-45BB-BCA7-605ED8DC6F98}"/>
                </a:ext>
              </a:extLst>
            </p:cNvPr>
            <p:cNvSpPr/>
            <p:nvPr/>
          </p:nvSpPr>
          <p:spPr>
            <a:xfrm>
              <a:off x="2652582" y="4160888"/>
              <a:ext cx="1634072" cy="193224"/>
            </a:xfrm>
            <a:prstGeom prst="ellipse">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09585"/>
              <a:endParaRPr lang="en-US" sz="2133">
                <a:solidFill>
                  <a:srgbClr val="FFFFFF"/>
                </a:solidFill>
                <a:latin typeface="Arial" panose="020B0604020202020204"/>
              </a:endParaRPr>
            </a:p>
          </p:txBody>
        </p:sp>
        <p:grpSp>
          <p:nvGrpSpPr>
            <p:cNvPr id="14" name="Group 13">
              <a:extLst>
                <a:ext uri="{FF2B5EF4-FFF2-40B4-BE49-F238E27FC236}">
                  <a16:creationId xmlns:a16="http://schemas.microsoft.com/office/drawing/2014/main" id="{77236926-2B40-4AA5-8187-E19CBE738CC2}"/>
                </a:ext>
              </a:extLst>
            </p:cNvPr>
            <p:cNvGrpSpPr/>
            <p:nvPr/>
          </p:nvGrpSpPr>
          <p:grpSpPr>
            <a:xfrm>
              <a:off x="1705936" y="2351185"/>
              <a:ext cx="3531704" cy="1920354"/>
              <a:chOff x="4026307" y="2450210"/>
              <a:chExt cx="2008050" cy="1707225"/>
            </a:xfrm>
          </p:grpSpPr>
          <p:sp>
            <p:nvSpPr>
              <p:cNvPr id="10" name="Trapezoid 9">
                <a:extLst>
                  <a:ext uri="{FF2B5EF4-FFF2-40B4-BE49-F238E27FC236}">
                    <a16:creationId xmlns:a16="http://schemas.microsoft.com/office/drawing/2014/main" id="{131D6E68-1959-4BA1-B323-887D95CA6A88}"/>
                  </a:ext>
                </a:extLst>
              </p:cNvPr>
              <p:cNvSpPr/>
              <p:nvPr/>
            </p:nvSpPr>
            <p:spPr>
              <a:xfrm rot="10800000">
                <a:off x="4026307" y="2450210"/>
                <a:ext cx="2008050" cy="1707225"/>
              </a:xfrm>
              <a:prstGeom prst="trapezoid">
                <a:avLst>
                  <a:gd name="adj" fmla="val 5691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133">
                  <a:solidFill>
                    <a:srgbClr val="FFFFFF"/>
                  </a:solidFill>
                  <a:latin typeface="Arial" panose="020B0604020202020204"/>
                </a:endParaRPr>
              </a:p>
            </p:txBody>
          </p:sp>
          <p:sp>
            <p:nvSpPr>
              <p:cNvPr id="12" name="Rectangle 11">
                <a:extLst>
                  <a:ext uri="{FF2B5EF4-FFF2-40B4-BE49-F238E27FC236}">
                    <a16:creationId xmlns:a16="http://schemas.microsoft.com/office/drawing/2014/main" id="{666D9942-F0C1-4C4A-8742-5B791694C267}"/>
                  </a:ext>
                </a:extLst>
              </p:cNvPr>
              <p:cNvSpPr/>
              <p:nvPr/>
            </p:nvSpPr>
            <p:spPr>
              <a:xfrm>
                <a:off x="4249053" y="2663635"/>
                <a:ext cx="1601982" cy="1395430"/>
              </a:xfrm>
              <a:prstGeom prst="rect">
                <a:avLst/>
              </a:prstGeom>
            </p:spPr>
            <p:txBody>
              <a:bodyPr wrap="square" lIns="121920" tIns="60960" rIns="121920" bIns="60960" anchor="t">
                <a:spAutoFit/>
              </a:bodyPr>
              <a:lstStyle/>
              <a:p>
                <a:pPr algn="ctr" defTabSz="609585"/>
                <a:r>
                  <a:rPr lang="en-US" sz="2133" b="1">
                    <a:solidFill>
                      <a:srgbClr val="FFFFFF"/>
                    </a:solidFill>
                    <a:latin typeface="Arial" panose="020B0604020202020204"/>
                  </a:rPr>
                  <a:t>Phase II: 20-30 regions </a:t>
                </a:r>
                <a:r>
                  <a:rPr lang="en-US" sz="2133">
                    <a:solidFill>
                      <a:srgbClr val="FFFFFF"/>
                    </a:solidFill>
                    <a:latin typeface="Arial" panose="020B0604020202020204"/>
                  </a:rPr>
                  <a:t>from Phase I regions awarded </a:t>
                </a:r>
                <a:r>
                  <a:rPr lang="en-US" sz="2133" u="sng">
                    <a:solidFill>
                      <a:srgbClr val="FFFFFF"/>
                    </a:solidFill>
                    <a:latin typeface="Arial" panose="020B0604020202020204"/>
                  </a:rPr>
                  <a:t>implementation</a:t>
                </a:r>
                <a:r>
                  <a:rPr lang="en-US" sz="2133">
                    <a:solidFill>
                      <a:srgbClr val="FFFFFF"/>
                    </a:solidFill>
                    <a:latin typeface="Arial" panose="020B0604020202020204"/>
                  </a:rPr>
                  <a:t> </a:t>
                </a:r>
                <a:r>
                  <a:rPr lang="en-US" sz="2133">
                    <a:solidFill>
                      <a:srgbClr val="FFFFFF"/>
                    </a:solidFill>
                    <a:latin typeface="Arial" panose="020B0604020202020204"/>
                    <a:ea typeface="ＭＳ Ｐゴシック"/>
                    <a:cs typeface="Arial"/>
                  </a:rPr>
                  <a:t>grants from </a:t>
                </a:r>
                <a:r>
                  <a:rPr lang="en-US" sz="2133">
                    <a:solidFill>
                      <a:srgbClr val="FFFFFF"/>
                    </a:solidFill>
                  </a:rPr>
                  <a:t>full</a:t>
                </a:r>
                <a:r>
                  <a:rPr lang="en-US" sz="2133" b="1">
                    <a:solidFill>
                      <a:srgbClr val="FFFFFF"/>
                    </a:solidFill>
                  </a:rPr>
                  <a:t> </a:t>
                </a:r>
                <a:r>
                  <a:rPr lang="en-US" sz="2133">
                    <a:solidFill>
                      <a:srgbClr val="FFFFFF"/>
                    </a:solidFill>
                    <a:ea typeface="ＭＳ Ｐゴシック"/>
                    <a:cs typeface="Arial"/>
                  </a:rPr>
                  <a:t>project cluster </a:t>
                </a:r>
                <a:r>
                  <a:rPr lang="en-US" sz="2133">
                    <a:solidFill>
                      <a:srgbClr val="FFFFFF"/>
                    </a:solidFill>
                  </a:rPr>
                  <a:t>applications</a:t>
                </a:r>
                <a:endParaRPr lang="en-US" sz="2133">
                  <a:solidFill>
                    <a:srgbClr val="FFFFFF"/>
                  </a:solidFill>
                  <a:latin typeface="Arial" panose="020B0604020202020204"/>
                  <a:ea typeface="ＭＳ Ｐゴシック"/>
                  <a:cs typeface="Arial"/>
                </a:endParaRPr>
              </a:p>
              <a:p>
                <a:pPr algn="ctr" defTabSz="609585"/>
                <a:endParaRPr lang="en-US" sz="1867" i="1">
                  <a:solidFill>
                    <a:srgbClr val="FFFFFF"/>
                  </a:solidFill>
                  <a:latin typeface="Arial" panose="020B0604020202020204"/>
                  <a:ea typeface="ＭＳ Ｐゴシック"/>
                  <a:cs typeface="Arial"/>
                </a:endParaRPr>
              </a:p>
              <a:p>
                <a:pPr algn="ctr" defTabSz="609585"/>
                <a:r>
                  <a:rPr lang="en-US" sz="1867" i="1">
                    <a:solidFill>
                      <a:srgbClr val="FFFFFF"/>
                    </a:solidFill>
                    <a:latin typeface="Arial" panose="020B0604020202020204"/>
                    <a:ea typeface="ＭＳ Ｐゴシック"/>
                    <a:cs typeface="Arial"/>
                  </a:rPr>
                  <a:t>Total: ~$25-$100M</a:t>
                </a:r>
              </a:p>
              <a:p>
                <a:pPr algn="ctr" defTabSz="609585"/>
                <a:r>
                  <a:rPr lang="en-US" sz="1867" i="1">
                    <a:solidFill>
                      <a:srgbClr val="FFFFFF"/>
                    </a:solidFill>
                    <a:latin typeface="Arial" panose="020B0604020202020204"/>
                    <a:ea typeface="ＭＳ Ｐゴシック"/>
                    <a:cs typeface="Arial"/>
                  </a:rPr>
                  <a:t>per region</a:t>
                </a:r>
                <a:endParaRPr lang="en-US" sz="1867" i="1">
                  <a:solidFill>
                    <a:srgbClr val="FFFFFF"/>
                  </a:solidFill>
                  <a:latin typeface="Arial" panose="020B0604020202020204"/>
                  <a:cs typeface="Arial"/>
                </a:endParaRPr>
              </a:p>
            </p:txBody>
          </p:sp>
        </p:grpSp>
        <p:sp>
          <p:nvSpPr>
            <p:cNvPr id="16" name="Oval 15">
              <a:extLst>
                <a:ext uri="{FF2B5EF4-FFF2-40B4-BE49-F238E27FC236}">
                  <a16:creationId xmlns:a16="http://schemas.microsoft.com/office/drawing/2014/main" id="{CDE8396C-F9B0-4A80-9DE5-FD4C6F052357}"/>
                </a:ext>
              </a:extLst>
            </p:cNvPr>
            <p:cNvSpPr/>
            <p:nvPr/>
          </p:nvSpPr>
          <p:spPr>
            <a:xfrm>
              <a:off x="1705935" y="2214505"/>
              <a:ext cx="3531705" cy="2427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09585"/>
              <a:endParaRPr lang="en-US" sz="2133">
                <a:solidFill>
                  <a:srgbClr val="FFFFFF"/>
                </a:solidFill>
                <a:latin typeface="Arial" panose="020B0604020202020204"/>
              </a:endParaRPr>
            </a:p>
          </p:txBody>
        </p:sp>
      </p:grpSp>
      <p:grpSp>
        <p:nvGrpSpPr>
          <p:cNvPr id="9" name="Group 8">
            <a:extLst>
              <a:ext uri="{FF2B5EF4-FFF2-40B4-BE49-F238E27FC236}">
                <a16:creationId xmlns:a16="http://schemas.microsoft.com/office/drawing/2014/main" id="{4B20E610-B451-4438-AAEC-D554BD0F5686}"/>
              </a:ext>
            </a:extLst>
          </p:cNvPr>
          <p:cNvGrpSpPr/>
          <p:nvPr/>
        </p:nvGrpSpPr>
        <p:grpSpPr>
          <a:xfrm>
            <a:off x="1149244" y="1604154"/>
            <a:ext cx="8033197" cy="1916617"/>
            <a:chOff x="929924" y="821635"/>
            <a:chExt cx="5083731" cy="1514241"/>
          </a:xfrm>
        </p:grpSpPr>
        <p:sp>
          <p:nvSpPr>
            <p:cNvPr id="17" name="Oval 16">
              <a:extLst>
                <a:ext uri="{FF2B5EF4-FFF2-40B4-BE49-F238E27FC236}">
                  <a16:creationId xmlns:a16="http://schemas.microsoft.com/office/drawing/2014/main" id="{ABE77781-EF5C-4552-A433-7F35D16362B2}"/>
                </a:ext>
              </a:extLst>
            </p:cNvPr>
            <p:cNvSpPr/>
            <p:nvPr/>
          </p:nvSpPr>
          <p:spPr>
            <a:xfrm>
              <a:off x="1538908" y="2065159"/>
              <a:ext cx="3883968" cy="27071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133">
                <a:solidFill>
                  <a:srgbClr val="FFFFFF"/>
                </a:solidFill>
                <a:latin typeface="Arial" panose="020B0604020202020204"/>
              </a:endParaRPr>
            </a:p>
          </p:txBody>
        </p:sp>
        <p:grpSp>
          <p:nvGrpSpPr>
            <p:cNvPr id="3" name="Group 2">
              <a:extLst>
                <a:ext uri="{FF2B5EF4-FFF2-40B4-BE49-F238E27FC236}">
                  <a16:creationId xmlns:a16="http://schemas.microsoft.com/office/drawing/2014/main" id="{B500A436-50C8-4DBC-A70F-CAEB9BDDC86A}"/>
                </a:ext>
              </a:extLst>
            </p:cNvPr>
            <p:cNvGrpSpPr/>
            <p:nvPr/>
          </p:nvGrpSpPr>
          <p:grpSpPr>
            <a:xfrm>
              <a:off x="929925" y="949567"/>
              <a:ext cx="5083730" cy="1335820"/>
              <a:chOff x="3442228" y="2161477"/>
              <a:chExt cx="4912699" cy="1335820"/>
            </a:xfrm>
          </p:grpSpPr>
          <p:sp>
            <p:nvSpPr>
              <p:cNvPr id="13" name="Trapezoid 12">
                <a:extLst>
                  <a:ext uri="{FF2B5EF4-FFF2-40B4-BE49-F238E27FC236}">
                    <a16:creationId xmlns:a16="http://schemas.microsoft.com/office/drawing/2014/main" id="{710D1A6F-6548-4B1A-9DF0-BC4D44989334}"/>
                  </a:ext>
                </a:extLst>
              </p:cNvPr>
              <p:cNvSpPr/>
              <p:nvPr/>
            </p:nvSpPr>
            <p:spPr>
              <a:xfrm rot="10800000">
                <a:off x="3442228" y="2161477"/>
                <a:ext cx="4912699" cy="1273685"/>
              </a:xfrm>
              <a:prstGeom prst="trapezoid">
                <a:avLst>
                  <a:gd name="adj" fmla="val 5691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133">
                  <a:solidFill>
                    <a:srgbClr val="FFFFFF"/>
                  </a:solidFill>
                  <a:latin typeface="Arial" panose="020B0604020202020204"/>
                </a:endParaRPr>
              </a:p>
            </p:txBody>
          </p:sp>
          <p:sp>
            <p:nvSpPr>
              <p:cNvPr id="2" name="Rectangle 1">
                <a:extLst>
                  <a:ext uri="{FF2B5EF4-FFF2-40B4-BE49-F238E27FC236}">
                    <a16:creationId xmlns:a16="http://schemas.microsoft.com/office/drawing/2014/main" id="{4FEB091F-3295-4A12-9FD8-F16F3C290F5F}"/>
                  </a:ext>
                </a:extLst>
              </p:cNvPr>
              <p:cNvSpPr/>
              <p:nvPr/>
            </p:nvSpPr>
            <p:spPr>
              <a:xfrm>
                <a:off x="3759752" y="2322117"/>
                <a:ext cx="4360148" cy="1175180"/>
              </a:xfrm>
              <a:prstGeom prst="rect">
                <a:avLst/>
              </a:prstGeom>
            </p:spPr>
            <p:txBody>
              <a:bodyPr wrap="square">
                <a:spAutoFit/>
              </a:bodyPr>
              <a:lstStyle/>
              <a:p>
                <a:pPr algn="ctr" defTabSz="609585"/>
                <a:r>
                  <a:rPr lang="en-US" sz="2133" b="1">
                    <a:solidFill>
                      <a:srgbClr val="FFFFFF"/>
                    </a:solidFill>
                    <a:latin typeface="Arial" panose="020B0604020202020204"/>
                  </a:rPr>
                  <a:t>Phase I: 50-60 regions </a:t>
                </a:r>
                <a:r>
                  <a:rPr lang="en-US" sz="2133">
                    <a:solidFill>
                      <a:srgbClr val="FFFFFF"/>
                    </a:solidFill>
                    <a:latin typeface="Arial" panose="020B0604020202020204"/>
                  </a:rPr>
                  <a:t>awarded</a:t>
                </a:r>
              </a:p>
              <a:p>
                <a:pPr algn="ctr" defTabSz="609585"/>
                <a:r>
                  <a:rPr lang="en-US" sz="2133" u="sng">
                    <a:solidFill>
                      <a:srgbClr val="FFFFFF"/>
                    </a:solidFill>
                    <a:latin typeface="Arial" panose="020B0604020202020204"/>
                    <a:cs typeface="Arial"/>
                  </a:rPr>
                  <a:t>technical assistance</a:t>
                </a:r>
                <a:r>
                  <a:rPr lang="en-US" sz="2133">
                    <a:solidFill>
                      <a:srgbClr val="FFFFFF"/>
                    </a:solidFill>
                    <a:latin typeface="Arial" panose="020B0604020202020204"/>
                    <a:cs typeface="Arial"/>
                  </a:rPr>
                  <a:t> grants to finalize plans for project clusters</a:t>
                </a:r>
              </a:p>
              <a:p>
                <a:pPr algn="ctr" defTabSz="609585"/>
                <a:endParaRPr lang="en-US" sz="800" i="1">
                  <a:solidFill>
                    <a:srgbClr val="FFFFFF"/>
                  </a:solidFill>
                  <a:latin typeface="Arial" panose="020B0604020202020204"/>
                  <a:cs typeface="Arial"/>
                </a:endParaRPr>
              </a:p>
              <a:p>
                <a:pPr algn="ctr" defTabSz="609585"/>
                <a:r>
                  <a:rPr lang="en-US" sz="1867" i="1">
                    <a:solidFill>
                      <a:srgbClr val="FFFFFF"/>
                    </a:solidFill>
                    <a:latin typeface="Arial" panose="020B0604020202020204"/>
                    <a:cs typeface="Arial"/>
                  </a:rPr>
                  <a:t>Total: ~$500,000 per region</a:t>
                </a:r>
              </a:p>
            </p:txBody>
          </p:sp>
        </p:grpSp>
        <p:sp>
          <p:nvSpPr>
            <p:cNvPr id="6" name="Oval 5">
              <a:extLst>
                <a:ext uri="{FF2B5EF4-FFF2-40B4-BE49-F238E27FC236}">
                  <a16:creationId xmlns:a16="http://schemas.microsoft.com/office/drawing/2014/main" id="{E591B523-EB89-48CD-BB83-7E5CB852578D}"/>
                </a:ext>
              </a:extLst>
            </p:cNvPr>
            <p:cNvSpPr/>
            <p:nvPr/>
          </p:nvSpPr>
          <p:spPr>
            <a:xfrm>
              <a:off x="929924" y="821635"/>
              <a:ext cx="5083730" cy="242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133">
                <a:solidFill>
                  <a:srgbClr val="FFFFFF"/>
                </a:solidFill>
                <a:latin typeface="Arial" panose="020B0604020202020204"/>
              </a:endParaRPr>
            </a:p>
          </p:txBody>
        </p:sp>
      </p:grpSp>
      <p:pic>
        <p:nvPicPr>
          <p:cNvPr id="20" name="Picture 19">
            <a:extLst>
              <a:ext uri="{FF2B5EF4-FFF2-40B4-BE49-F238E27FC236}">
                <a16:creationId xmlns:a16="http://schemas.microsoft.com/office/drawing/2014/main" id="{F18F561B-C338-4E51-AB4C-34EFE4BB27BE}"/>
              </a:ext>
            </a:extLst>
          </p:cNvPr>
          <p:cNvPicPr>
            <a:picLocks noChangeAspect="1"/>
          </p:cNvPicPr>
          <p:nvPr/>
        </p:nvPicPr>
        <p:blipFill>
          <a:blip r:embed="rId2"/>
          <a:stretch>
            <a:fillRect/>
          </a:stretch>
        </p:blipFill>
        <p:spPr>
          <a:xfrm>
            <a:off x="271687" y="5308121"/>
            <a:ext cx="1554801" cy="1533719"/>
          </a:xfrm>
          <a:prstGeom prst="ellipse">
            <a:avLst/>
          </a:prstGeom>
        </p:spPr>
      </p:pic>
      <p:sp>
        <p:nvSpPr>
          <p:cNvPr id="24" name="Title 10">
            <a:extLst>
              <a:ext uri="{FF2B5EF4-FFF2-40B4-BE49-F238E27FC236}">
                <a16:creationId xmlns:a16="http://schemas.microsoft.com/office/drawing/2014/main" id="{C41698E2-852C-48A2-80EF-FB90529EDD46}"/>
              </a:ext>
            </a:extLst>
          </p:cNvPr>
          <p:cNvSpPr txBox="1">
            <a:spLocks/>
          </p:cNvSpPr>
          <p:nvPr/>
        </p:nvSpPr>
        <p:spPr>
          <a:xfrm>
            <a:off x="1298713" y="306390"/>
            <a:ext cx="10431665" cy="1144389"/>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2800" b="1" kern="1200">
                <a:solidFill>
                  <a:schemeClr val="accent5"/>
                </a:solidFill>
                <a:latin typeface="Georgia" panose="02040502050405020303" pitchFamily="18" charset="0"/>
                <a:ea typeface="+mj-ea"/>
                <a:cs typeface="Arial" panose="020B0604020202020204" pitchFamily="34" charset="0"/>
              </a:defRPr>
            </a:lvl1pPr>
          </a:lstStyle>
          <a:p>
            <a:pPr defTabSz="914377"/>
            <a:r>
              <a:rPr lang="en-US" sz="4133">
                <a:solidFill>
                  <a:srgbClr val="005C90"/>
                </a:solidFill>
              </a:rPr>
              <a:t>Build Back Better Regional Challenge</a:t>
            </a:r>
            <a:br>
              <a:rPr lang="en-US" sz="4133">
                <a:solidFill>
                  <a:srgbClr val="005C90"/>
                </a:solidFill>
              </a:rPr>
            </a:br>
            <a:r>
              <a:rPr lang="en-US" sz="3200" i="1">
                <a:solidFill>
                  <a:srgbClr val="005C90"/>
                </a:solidFill>
              </a:rPr>
              <a:t>Two-Phased Approach</a:t>
            </a:r>
          </a:p>
        </p:txBody>
      </p:sp>
      <p:sp>
        <p:nvSpPr>
          <p:cNvPr id="30" name="TextBox 29">
            <a:extLst>
              <a:ext uri="{FF2B5EF4-FFF2-40B4-BE49-F238E27FC236}">
                <a16:creationId xmlns:a16="http://schemas.microsoft.com/office/drawing/2014/main" id="{4C117AAE-9D8F-48CE-BCCE-EA427F1F0115}"/>
              </a:ext>
            </a:extLst>
          </p:cNvPr>
          <p:cNvSpPr txBox="1"/>
          <p:nvPr/>
        </p:nvSpPr>
        <p:spPr>
          <a:xfrm>
            <a:off x="11451813" y="6431469"/>
            <a:ext cx="620515" cy="379656"/>
          </a:xfrm>
          <a:prstGeom prst="rect">
            <a:avLst/>
          </a:prstGeom>
          <a:noFill/>
        </p:spPr>
        <p:txBody>
          <a:bodyPr wrap="square" lIns="91440" tIns="45720" rIns="91440" bIns="45720" rtlCol="0" anchor="t">
            <a:spAutoFit/>
          </a:bodyPr>
          <a:lstStyle/>
          <a:p>
            <a:pPr defTabSz="609585"/>
            <a:r>
              <a:rPr lang="en-US" sz="1850">
                <a:solidFill>
                  <a:srgbClr val="002B51"/>
                </a:solidFill>
                <a:latin typeface="Arial" panose="020B0604020202020204"/>
              </a:rPr>
              <a:t>15</a:t>
            </a:r>
            <a:endParaRPr lang="en-US" sz="1867">
              <a:solidFill>
                <a:srgbClr val="002B51"/>
              </a:solidFill>
              <a:latin typeface="Arial" panose="020B0604020202020204"/>
            </a:endParaRPr>
          </a:p>
        </p:txBody>
      </p:sp>
      <p:sp>
        <p:nvSpPr>
          <p:cNvPr id="19" name="Rectangle 18">
            <a:extLst>
              <a:ext uri="{FF2B5EF4-FFF2-40B4-BE49-F238E27FC236}">
                <a16:creationId xmlns:a16="http://schemas.microsoft.com/office/drawing/2014/main" id="{AEDC5417-B44F-4EDD-9141-0CD2BF80C64E}"/>
              </a:ext>
            </a:extLst>
          </p:cNvPr>
          <p:cNvSpPr/>
          <p:nvPr/>
        </p:nvSpPr>
        <p:spPr>
          <a:xfrm>
            <a:off x="8971493" y="3404267"/>
            <a:ext cx="2790577" cy="113561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2133">
                <a:solidFill>
                  <a:srgbClr val="FFFFFF"/>
                </a:solidFill>
                <a:latin typeface="Arial" panose="020B0604020202020204"/>
              </a:rPr>
              <a:t>$100M </a:t>
            </a:r>
            <a:r>
              <a:rPr lang="en-US" sz="2133" i="1">
                <a:solidFill>
                  <a:srgbClr val="FFFFFF"/>
                </a:solidFill>
                <a:latin typeface="Arial" panose="020B0604020202020204"/>
              </a:rPr>
              <a:t>Coal Communities Commitment</a:t>
            </a:r>
          </a:p>
        </p:txBody>
      </p:sp>
    </p:spTree>
    <p:extLst>
      <p:ext uri="{BB962C8B-B14F-4D97-AF65-F5344CB8AC3E}">
        <p14:creationId xmlns:p14="http://schemas.microsoft.com/office/powerpoint/2010/main" val="1431472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3D5ABBC-553A-494C-92EC-C606FB84AC21}"/>
              </a:ext>
            </a:extLst>
          </p:cNvPr>
          <p:cNvSpPr>
            <a:spLocks noGrp="1"/>
          </p:cNvSpPr>
          <p:nvPr>
            <p:ph type="body" idx="1"/>
          </p:nvPr>
        </p:nvSpPr>
        <p:spPr>
          <a:xfrm>
            <a:off x="1838671" y="1934454"/>
            <a:ext cx="9639384" cy="750155"/>
          </a:xfrm>
        </p:spPr>
        <p:txBody>
          <a:bodyPr>
            <a:normAutofit/>
          </a:bodyPr>
          <a:lstStyle/>
          <a:p>
            <a:pPr marL="0" indent="0">
              <a:buNone/>
            </a:pPr>
            <a:r>
              <a:rPr lang="en-US" sz="2133" i="1"/>
              <a:t>Accelerate communities impacted by COVID-related travel and tourism decline through block grants to states and competitive grants</a:t>
            </a:r>
          </a:p>
        </p:txBody>
      </p:sp>
      <p:sp>
        <p:nvSpPr>
          <p:cNvPr id="11" name="Title 10">
            <a:extLst>
              <a:ext uri="{FF2B5EF4-FFF2-40B4-BE49-F238E27FC236}">
                <a16:creationId xmlns:a16="http://schemas.microsoft.com/office/drawing/2014/main" id="{D9319494-4A5E-402F-A1EF-F6681FDC2662}"/>
              </a:ext>
            </a:extLst>
          </p:cNvPr>
          <p:cNvSpPr>
            <a:spLocks noGrp="1"/>
          </p:cNvSpPr>
          <p:nvPr>
            <p:ph type="title"/>
          </p:nvPr>
        </p:nvSpPr>
        <p:spPr>
          <a:xfrm>
            <a:off x="1255779" y="228259"/>
            <a:ext cx="7336608" cy="1556237"/>
          </a:xfrm>
        </p:spPr>
        <p:txBody>
          <a:bodyPr>
            <a:normAutofit fontScale="90000"/>
          </a:bodyPr>
          <a:lstStyle/>
          <a:p>
            <a:r>
              <a:rPr lang="en-US" dirty="0"/>
              <a:t>Travel, Tourism, &amp; Outdoor Recreation</a:t>
            </a:r>
            <a:br>
              <a:rPr lang="en-US" sz="1300" dirty="0"/>
            </a:br>
            <a:br>
              <a:rPr lang="en-US" sz="1300" dirty="0"/>
            </a:br>
            <a:r>
              <a:rPr lang="en-US" sz="3200" dirty="0"/>
              <a:t>$750 million</a:t>
            </a:r>
          </a:p>
        </p:txBody>
      </p:sp>
      <p:cxnSp>
        <p:nvCxnSpPr>
          <p:cNvPr id="4" name="Straight Connector 3">
            <a:extLst>
              <a:ext uri="{FF2B5EF4-FFF2-40B4-BE49-F238E27FC236}">
                <a16:creationId xmlns:a16="http://schemas.microsoft.com/office/drawing/2014/main" id="{67AE19F6-650C-4618-AF83-1E0D950543E1}"/>
              </a:ext>
            </a:extLst>
          </p:cNvPr>
          <p:cNvCxnSpPr>
            <a:cxnSpLocks/>
          </p:cNvCxnSpPr>
          <p:nvPr/>
        </p:nvCxnSpPr>
        <p:spPr>
          <a:xfrm flipV="1">
            <a:off x="6395452" y="2715746"/>
            <a:ext cx="0" cy="3794992"/>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Title 10">
            <a:extLst>
              <a:ext uri="{FF2B5EF4-FFF2-40B4-BE49-F238E27FC236}">
                <a16:creationId xmlns:a16="http://schemas.microsoft.com/office/drawing/2014/main" id="{3CB58F7D-09B7-4D2F-A3EC-95782F16FD8E}"/>
              </a:ext>
            </a:extLst>
          </p:cNvPr>
          <p:cNvSpPr txBox="1">
            <a:spLocks/>
          </p:cNvSpPr>
          <p:nvPr/>
        </p:nvSpPr>
        <p:spPr>
          <a:xfrm>
            <a:off x="1291656" y="2535221"/>
            <a:ext cx="4986155" cy="750155"/>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defRPr sz="2800" b="1" kern="1200">
                <a:solidFill>
                  <a:schemeClr val="accent5"/>
                </a:solidFill>
                <a:latin typeface="Georgia" panose="02040502050405020303" pitchFamily="18" charset="0"/>
                <a:ea typeface="+mj-ea"/>
                <a:cs typeface="Arial" panose="020B0604020202020204" pitchFamily="34" charset="0"/>
              </a:defRPr>
            </a:lvl1pPr>
          </a:lstStyle>
          <a:p>
            <a:pPr defTabSz="914377"/>
            <a:r>
              <a:rPr lang="en-US" sz="2667">
                <a:solidFill>
                  <a:srgbClr val="005C90"/>
                </a:solidFill>
              </a:rPr>
              <a:t>State Grants: $510M</a:t>
            </a:r>
          </a:p>
        </p:txBody>
      </p:sp>
      <p:sp>
        <p:nvSpPr>
          <p:cNvPr id="10" name="Title 10">
            <a:extLst>
              <a:ext uri="{FF2B5EF4-FFF2-40B4-BE49-F238E27FC236}">
                <a16:creationId xmlns:a16="http://schemas.microsoft.com/office/drawing/2014/main" id="{3ADB53DA-6291-479F-99DD-5692047F57DE}"/>
              </a:ext>
            </a:extLst>
          </p:cNvPr>
          <p:cNvSpPr txBox="1">
            <a:spLocks/>
          </p:cNvSpPr>
          <p:nvPr/>
        </p:nvSpPr>
        <p:spPr>
          <a:xfrm>
            <a:off x="6658363" y="2535221"/>
            <a:ext cx="5084456" cy="750155"/>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defRPr sz="2800" b="1" kern="1200">
                <a:solidFill>
                  <a:schemeClr val="accent5"/>
                </a:solidFill>
                <a:latin typeface="Georgia" panose="02040502050405020303" pitchFamily="18" charset="0"/>
                <a:ea typeface="+mj-ea"/>
                <a:cs typeface="Arial" panose="020B0604020202020204" pitchFamily="34" charset="0"/>
              </a:defRPr>
            </a:lvl1pPr>
          </a:lstStyle>
          <a:p>
            <a:pPr defTabSz="914377"/>
            <a:r>
              <a:rPr lang="en-US" sz="2667">
                <a:solidFill>
                  <a:srgbClr val="005C90"/>
                </a:solidFill>
              </a:rPr>
              <a:t>Challenge: $240M</a:t>
            </a:r>
          </a:p>
        </p:txBody>
      </p:sp>
      <p:sp>
        <p:nvSpPr>
          <p:cNvPr id="8" name="Rectangle 7">
            <a:extLst>
              <a:ext uri="{FF2B5EF4-FFF2-40B4-BE49-F238E27FC236}">
                <a16:creationId xmlns:a16="http://schemas.microsoft.com/office/drawing/2014/main" id="{09E679CB-E0A2-4E61-B126-7C9313180DC8}"/>
              </a:ext>
            </a:extLst>
          </p:cNvPr>
          <p:cNvSpPr/>
          <p:nvPr/>
        </p:nvSpPr>
        <p:spPr>
          <a:xfrm>
            <a:off x="1523693" y="3188615"/>
            <a:ext cx="4522081" cy="2390847"/>
          </a:xfrm>
          <a:prstGeom prst="rect">
            <a:avLst/>
          </a:prstGeom>
        </p:spPr>
        <p:txBody>
          <a:bodyPr wrap="square" lIns="121920" tIns="60960" rIns="121920" bIns="60960" anchor="t">
            <a:spAutoFit/>
          </a:bodyPr>
          <a:lstStyle/>
          <a:p>
            <a:pPr marL="380990" indent="-380990" defTabSz="609585">
              <a:spcAft>
                <a:spcPts val="2000"/>
              </a:spcAft>
              <a:buFont typeface="Arial" panose="020B0604020202020204" pitchFamily="34" charset="0"/>
              <a:buChar char="•"/>
            </a:pPr>
            <a:r>
              <a:rPr lang="en-US" sz="1867">
                <a:latin typeface="Arial" panose="020B0604020202020204"/>
              </a:rPr>
              <a:t>Award allocations to each state and territory based on economic development indicators in the leisure and hospitality industries</a:t>
            </a:r>
          </a:p>
          <a:p>
            <a:pPr marL="380990" indent="-380990" defTabSz="609585">
              <a:spcAft>
                <a:spcPts val="2000"/>
              </a:spcAft>
              <a:buFont typeface="Arial" panose="020B0604020202020204" pitchFamily="34" charset="0"/>
              <a:buChar char="•"/>
            </a:pPr>
            <a:r>
              <a:rPr lang="en-US" sz="1867">
                <a:solidFill>
                  <a:srgbClr val="002B51"/>
                </a:solidFill>
                <a:latin typeface="Arial" panose="020B0604020202020204"/>
              </a:rPr>
              <a:t>Can fund destination marketing, but cannot fund economic diversification projects</a:t>
            </a:r>
            <a:endParaRPr lang="en-US" sz="1867">
              <a:solidFill>
                <a:srgbClr val="002B51"/>
              </a:solidFill>
              <a:latin typeface="Arial" panose="020B0604020202020204"/>
              <a:cs typeface="Arial"/>
            </a:endParaRPr>
          </a:p>
        </p:txBody>
      </p:sp>
      <p:sp>
        <p:nvSpPr>
          <p:cNvPr id="15" name="Rectangle 14">
            <a:extLst>
              <a:ext uri="{FF2B5EF4-FFF2-40B4-BE49-F238E27FC236}">
                <a16:creationId xmlns:a16="http://schemas.microsoft.com/office/drawing/2014/main" id="{996A16D7-021C-4E3A-BF31-0210BA25AF2C}"/>
              </a:ext>
            </a:extLst>
          </p:cNvPr>
          <p:cNvSpPr/>
          <p:nvPr/>
        </p:nvSpPr>
        <p:spPr>
          <a:xfrm>
            <a:off x="6939549" y="3188615"/>
            <a:ext cx="4878135" cy="3221972"/>
          </a:xfrm>
          <a:prstGeom prst="rect">
            <a:avLst/>
          </a:prstGeom>
        </p:spPr>
        <p:txBody>
          <a:bodyPr wrap="square" lIns="121920" tIns="60960" rIns="121920" bIns="60960" anchor="t">
            <a:spAutoFit/>
          </a:bodyPr>
          <a:lstStyle/>
          <a:p>
            <a:pPr marL="380990" indent="-380990" defTabSz="609585">
              <a:spcAft>
                <a:spcPts val="2000"/>
              </a:spcAft>
              <a:buFont typeface="Arial" panose="020B0604020202020204" pitchFamily="34" charset="0"/>
              <a:buChar char="•"/>
            </a:pPr>
            <a:r>
              <a:rPr lang="en-US" sz="1867">
                <a:solidFill>
                  <a:srgbClr val="002B51"/>
                </a:solidFill>
                <a:latin typeface="Arial" panose="020B0604020202020204"/>
              </a:rPr>
              <a:t>Assist communities that suffered economic injury because of job losses in travel, tourism, or outdoor recreation sectors</a:t>
            </a:r>
          </a:p>
          <a:p>
            <a:pPr marL="380990" indent="-380990" defTabSz="609585">
              <a:spcAft>
                <a:spcPts val="2000"/>
              </a:spcAft>
              <a:buFont typeface="Arial" panose="020B0604020202020204" pitchFamily="34" charset="0"/>
              <a:buChar char="•"/>
            </a:pPr>
            <a:r>
              <a:rPr lang="en-US" sz="1867">
                <a:solidFill>
                  <a:srgbClr val="002B51"/>
                </a:solidFill>
                <a:latin typeface="Arial" panose="020B0604020202020204"/>
                <a:ea typeface="+mn-lt"/>
                <a:cs typeface="Arial" panose="020B0604020202020204"/>
              </a:rPr>
              <a:t>EDA prefers projects that directly support the travel, tourism, and outdoor recreation sectors</a:t>
            </a:r>
            <a:r>
              <a:rPr lang="en-US" sz="1867">
                <a:latin typeface="Arial" panose="020B0604020202020204"/>
                <a:ea typeface="+mn-lt"/>
                <a:cs typeface="Arial" panose="020B0604020202020204"/>
              </a:rPr>
              <a:t>; but will </a:t>
            </a:r>
            <a:r>
              <a:rPr lang="en-US" sz="1867">
                <a:solidFill>
                  <a:srgbClr val="002B51"/>
                </a:solidFill>
                <a:latin typeface="Arial" panose="020B0604020202020204"/>
                <a:ea typeface="+mn-lt"/>
                <a:cs typeface="Arial" panose="020B0604020202020204"/>
              </a:rPr>
              <a:t>consider diversification projects</a:t>
            </a:r>
          </a:p>
          <a:p>
            <a:pPr marL="380990" indent="-380990" defTabSz="609585">
              <a:spcAft>
                <a:spcPts val="2000"/>
              </a:spcAft>
              <a:buFont typeface="Arial" panose="020B0604020202020204" pitchFamily="34" charset="0"/>
              <a:buChar char="•"/>
            </a:pPr>
            <a:r>
              <a:rPr lang="en-US" sz="1867">
                <a:solidFill>
                  <a:srgbClr val="002B51"/>
                </a:solidFill>
                <a:latin typeface="Arial" panose="020B0604020202020204"/>
                <a:ea typeface="+mn-lt"/>
                <a:cs typeface="Arial" panose="020B0604020202020204"/>
              </a:rPr>
              <a:t>Cannot fund local destination marketing</a:t>
            </a:r>
          </a:p>
        </p:txBody>
      </p:sp>
      <p:sp>
        <p:nvSpPr>
          <p:cNvPr id="14" name="TextBox 13">
            <a:extLst>
              <a:ext uri="{FF2B5EF4-FFF2-40B4-BE49-F238E27FC236}">
                <a16:creationId xmlns:a16="http://schemas.microsoft.com/office/drawing/2014/main" id="{842EACC4-2A15-4464-8675-1935D6313122}"/>
              </a:ext>
            </a:extLst>
          </p:cNvPr>
          <p:cNvSpPr txBox="1"/>
          <p:nvPr/>
        </p:nvSpPr>
        <p:spPr>
          <a:xfrm>
            <a:off x="11368506" y="6431470"/>
            <a:ext cx="563337" cy="379656"/>
          </a:xfrm>
          <a:prstGeom prst="rect">
            <a:avLst/>
          </a:prstGeom>
          <a:noFill/>
        </p:spPr>
        <p:txBody>
          <a:bodyPr wrap="square" lIns="91440" tIns="45720" rIns="91440" bIns="45720" rtlCol="0" anchor="t">
            <a:spAutoFit/>
          </a:bodyPr>
          <a:lstStyle/>
          <a:p>
            <a:pPr defTabSz="609585"/>
            <a:r>
              <a:rPr lang="en-US" sz="1850">
                <a:solidFill>
                  <a:srgbClr val="002B51"/>
                </a:solidFill>
                <a:latin typeface="Arial" panose="020B0604020202020204"/>
              </a:rPr>
              <a:t>16</a:t>
            </a:r>
            <a:endParaRPr lang="en-US" sz="1867">
              <a:solidFill>
                <a:srgbClr val="002B51"/>
              </a:solidFill>
              <a:latin typeface="Arial" panose="020B0604020202020204"/>
            </a:endParaRPr>
          </a:p>
        </p:txBody>
      </p:sp>
      <p:pic>
        <p:nvPicPr>
          <p:cNvPr id="16" name="Picture 15">
            <a:extLst>
              <a:ext uri="{FF2B5EF4-FFF2-40B4-BE49-F238E27FC236}">
                <a16:creationId xmlns:a16="http://schemas.microsoft.com/office/drawing/2014/main" id="{C455E9EE-DA7B-47E4-8A83-7E4045723876}"/>
              </a:ext>
            </a:extLst>
          </p:cNvPr>
          <p:cNvPicPr>
            <a:picLocks noChangeAspect="1"/>
          </p:cNvPicPr>
          <p:nvPr/>
        </p:nvPicPr>
        <p:blipFill>
          <a:blip r:embed="rId2"/>
          <a:stretch>
            <a:fillRect/>
          </a:stretch>
        </p:blipFill>
        <p:spPr>
          <a:xfrm>
            <a:off x="275125" y="5329376"/>
            <a:ext cx="1549855" cy="1528624"/>
          </a:xfrm>
          <a:prstGeom prst="ellipse">
            <a:avLst/>
          </a:prstGeom>
        </p:spPr>
      </p:pic>
      <p:grpSp>
        <p:nvGrpSpPr>
          <p:cNvPr id="2" name="Group 1">
            <a:extLst>
              <a:ext uri="{FF2B5EF4-FFF2-40B4-BE49-F238E27FC236}">
                <a16:creationId xmlns:a16="http://schemas.microsoft.com/office/drawing/2014/main" id="{C3D88E14-EF70-4EA6-8C5E-95878588A0FC}"/>
              </a:ext>
            </a:extLst>
          </p:cNvPr>
          <p:cNvGrpSpPr/>
          <p:nvPr/>
        </p:nvGrpSpPr>
        <p:grpSpPr>
          <a:xfrm>
            <a:off x="8186617" y="-57493"/>
            <a:ext cx="3936754" cy="2677498"/>
            <a:chOff x="4679706" y="3244361"/>
            <a:chExt cx="3936754" cy="2677498"/>
          </a:xfrm>
        </p:grpSpPr>
        <p:sp>
          <p:nvSpPr>
            <p:cNvPr id="31" name="Right Triangle 30">
              <a:extLst>
                <a:ext uri="{FF2B5EF4-FFF2-40B4-BE49-F238E27FC236}">
                  <a16:creationId xmlns:a16="http://schemas.microsoft.com/office/drawing/2014/main" id="{53D1B441-4484-4C42-BDEB-FCAF0173E71C}"/>
                </a:ext>
              </a:extLst>
            </p:cNvPr>
            <p:cNvSpPr/>
            <p:nvPr/>
          </p:nvSpPr>
          <p:spPr>
            <a:xfrm>
              <a:off x="5187462" y="3953983"/>
              <a:ext cx="1345223" cy="1195753"/>
            </a:xfrm>
            <a:prstGeom prst="rtTriangle">
              <a:avLst/>
            </a:prstGeom>
            <a:solidFill>
              <a:srgbClr val="9C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7161DB5A-9E1E-49AD-BA19-6F1E5B68CFF9}"/>
                </a:ext>
              </a:extLst>
            </p:cNvPr>
            <p:cNvSpPr/>
            <p:nvPr/>
          </p:nvSpPr>
          <p:spPr>
            <a:xfrm rot="2520000">
              <a:off x="5918791" y="3563284"/>
              <a:ext cx="1213338" cy="1354014"/>
            </a:xfrm>
            <a:prstGeom prst="rtTriangle">
              <a:avLst/>
            </a:prstGeom>
            <a:solidFill>
              <a:srgbClr val="DBA628">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6665CC61-242F-416B-A984-CDA38A9264FA}"/>
                </a:ext>
              </a:extLst>
            </p:cNvPr>
            <p:cNvSpPr/>
            <p:nvPr/>
          </p:nvSpPr>
          <p:spPr>
            <a:xfrm rot="7920000">
              <a:off x="6622959" y="4286491"/>
              <a:ext cx="1556237" cy="1714500"/>
            </a:xfrm>
            <a:prstGeom prst="rtTriangle">
              <a:avLst/>
            </a:prstGeom>
            <a:solidFill>
              <a:srgbClr val="5CB7E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 descr="Travel outline">
              <a:extLst>
                <a:ext uri="{FF2B5EF4-FFF2-40B4-BE49-F238E27FC236}">
                  <a16:creationId xmlns:a16="http://schemas.microsoft.com/office/drawing/2014/main" id="{5AB69873-B5E7-4775-B7D7-919B1E171E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77807" y="3530113"/>
              <a:ext cx="1538653" cy="1556237"/>
            </a:xfrm>
            <a:prstGeom prst="rect">
              <a:avLst/>
            </a:prstGeom>
          </p:spPr>
        </p:pic>
        <p:pic>
          <p:nvPicPr>
            <p:cNvPr id="35" name="Graphic 5" descr="Van outline">
              <a:extLst>
                <a:ext uri="{FF2B5EF4-FFF2-40B4-BE49-F238E27FC236}">
                  <a16:creationId xmlns:a16="http://schemas.microsoft.com/office/drawing/2014/main" id="{C65C1BA9-0390-4D4B-941A-EEA40FFDA0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9706" y="4095018"/>
              <a:ext cx="1230923" cy="1248507"/>
            </a:xfrm>
            <a:prstGeom prst="rect">
              <a:avLst/>
            </a:prstGeom>
          </p:spPr>
        </p:pic>
        <p:pic>
          <p:nvPicPr>
            <p:cNvPr id="36" name="Graphic 8" descr="Route (Two Pins With A Path) outline">
              <a:extLst>
                <a:ext uri="{FF2B5EF4-FFF2-40B4-BE49-F238E27FC236}">
                  <a16:creationId xmlns:a16="http://schemas.microsoft.com/office/drawing/2014/main" id="{D7E531BC-EBEF-430B-A394-F2431E786D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32635" y="3244361"/>
              <a:ext cx="914400" cy="914400"/>
            </a:xfrm>
            <a:prstGeom prst="rect">
              <a:avLst/>
            </a:prstGeom>
          </p:spPr>
        </p:pic>
        <p:pic>
          <p:nvPicPr>
            <p:cNvPr id="37" name="Graphic 9" descr="Luggage outline">
              <a:extLst>
                <a:ext uri="{FF2B5EF4-FFF2-40B4-BE49-F238E27FC236}">
                  <a16:creationId xmlns:a16="http://schemas.microsoft.com/office/drawing/2014/main" id="{85367327-79E5-4FB6-805A-51A0C098BF4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51356" y="4266467"/>
              <a:ext cx="949569" cy="931984"/>
            </a:xfrm>
            <a:prstGeom prst="rect">
              <a:avLst/>
            </a:prstGeom>
          </p:spPr>
        </p:pic>
        <p:pic>
          <p:nvPicPr>
            <p:cNvPr id="38" name="Graphic 19" descr="Camera outline">
              <a:extLst>
                <a:ext uri="{FF2B5EF4-FFF2-40B4-BE49-F238E27FC236}">
                  <a16:creationId xmlns:a16="http://schemas.microsoft.com/office/drawing/2014/main" id="{45DA1F8F-EE4E-4412-BEB9-5D4881CB0E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64470" y="4092820"/>
              <a:ext cx="729761" cy="747346"/>
            </a:xfrm>
            <a:prstGeom prst="rect">
              <a:avLst/>
            </a:prstGeom>
          </p:spPr>
        </p:pic>
      </p:grpSp>
    </p:spTree>
    <p:extLst>
      <p:ext uri="{BB962C8B-B14F-4D97-AF65-F5344CB8AC3E}">
        <p14:creationId xmlns:p14="http://schemas.microsoft.com/office/powerpoint/2010/main" val="1999470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9319494-4A5E-402F-A1EF-F6681FDC2662}"/>
              </a:ext>
            </a:extLst>
          </p:cNvPr>
          <p:cNvSpPr>
            <a:spLocks noGrp="1"/>
          </p:cNvSpPr>
          <p:nvPr>
            <p:ph type="title"/>
          </p:nvPr>
        </p:nvSpPr>
        <p:spPr>
          <a:xfrm>
            <a:off x="1788906" y="356595"/>
            <a:ext cx="11086873" cy="1156112"/>
          </a:xfrm>
        </p:spPr>
        <p:txBody>
          <a:bodyPr>
            <a:normAutofit/>
          </a:bodyPr>
          <a:lstStyle/>
          <a:p>
            <a:r>
              <a:rPr lang="en-US" sz="4133">
                <a:latin typeface="Georgia"/>
                <a:cs typeface="Arial"/>
              </a:rPr>
              <a:t>Economic Adjustment Assistance</a:t>
            </a:r>
            <a:br>
              <a:rPr lang="en-US" sz="4133">
                <a:latin typeface="Georgia"/>
                <a:cs typeface="Arial"/>
              </a:rPr>
            </a:br>
            <a:r>
              <a:rPr lang="en-US" sz="2933">
                <a:latin typeface="Georgia"/>
                <a:cs typeface="Arial"/>
              </a:rPr>
              <a:t>$500 million</a:t>
            </a:r>
          </a:p>
        </p:txBody>
      </p:sp>
      <p:sp>
        <p:nvSpPr>
          <p:cNvPr id="6" name="Text Placeholder 11">
            <a:extLst>
              <a:ext uri="{FF2B5EF4-FFF2-40B4-BE49-F238E27FC236}">
                <a16:creationId xmlns:a16="http://schemas.microsoft.com/office/drawing/2014/main" id="{D421E87A-EFF5-40D2-B826-05259A7D038D}"/>
              </a:ext>
            </a:extLst>
          </p:cNvPr>
          <p:cNvSpPr>
            <a:spLocks noGrp="1"/>
          </p:cNvSpPr>
          <p:nvPr>
            <p:ph type="body" idx="1"/>
          </p:nvPr>
        </p:nvSpPr>
        <p:spPr>
          <a:xfrm>
            <a:off x="1788905" y="1626797"/>
            <a:ext cx="9639384" cy="840100"/>
          </a:xfrm>
        </p:spPr>
        <p:txBody>
          <a:bodyPr>
            <a:normAutofit/>
          </a:bodyPr>
          <a:lstStyle/>
          <a:p>
            <a:pPr marL="0" indent="0">
              <a:buNone/>
            </a:pPr>
            <a:r>
              <a:rPr lang="en-US" sz="2200" i="1" dirty="0"/>
              <a:t>Invest in infrastructure, technical assistance, planning, and revolving loan programs through competitive grants available to every community</a:t>
            </a:r>
          </a:p>
        </p:txBody>
      </p:sp>
      <p:sp>
        <p:nvSpPr>
          <p:cNvPr id="7" name="Text Placeholder 11">
            <a:extLst>
              <a:ext uri="{FF2B5EF4-FFF2-40B4-BE49-F238E27FC236}">
                <a16:creationId xmlns:a16="http://schemas.microsoft.com/office/drawing/2014/main" id="{41C821F9-E353-420B-809C-3270925EF79F}"/>
              </a:ext>
            </a:extLst>
          </p:cNvPr>
          <p:cNvSpPr txBox="1">
            <a:spLocks/>
          </p:cNvSpPr>
          <p:nvPr/>
        </p:nvSpPr>
        <p:spPr>
          <a:xfrm>
            <a:off x="1838671" y="2580987"/>
            <a:ext cx="9639384" cy="3508216"/>
          </a:xfrm>
          <a:prstGeom prst="rect">
            <a:avLst/>
          </a:prstGeom>
        </p:spPr>
        <p:txBody>
          <a:bodyPr vert="horz" lIns="121920" tIns="60960" rIns="121920" bIns="60960" rtlCol="0" anchor="t">
            <a:normAutofit fontScale="92500" lnSpcReduction="10000"/>
          </a:bodyPr>
          <a:lstStyle>
            <a:lvl1pPr marL="285750" indent="-285750" algn="l" defTabSz="685800" rtl="0" eaLnBrk="1" latinLnBrk="0" hangingPunct="1">
              <a:lnSpc>
                <a:spcPct val="90000"/>
              </a:lnSpc>
              <a:spcBef>
                <a:spcPts val="750"/>
              </a:spcBef>
              <a:buClr>
                <a:schemeClr val="accent5"/>
              </a:buClr>
              <a:buSzPct val="120000"/>
              <a:buFont typeface="Wingdings" panose="05000000000000000000" pitchFamily="2" charset="2"/>
              <a:buChar char="§"/>
              <a:defRPr sz="1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80990" indent="-380990" defTabSz="914377">
              <a:spcBef>
                <a:spcPts val="1000"/>
              </a:spcBef>
              <a:spcAft>
                <a:spcPts val="1333"/>
              </a:spcAft>
              <a:buClr>
                <a:srgbClr val="005C90"/>
              </a:buClr>
              <a:buFont typeface="Arial" panose="020B0604020202020204" pitchFamily="34" charset="0"/>
              <a:buChar char="•"/>
            </a:pPr>
            <a:r>
              <a:rPr lang="en-US" sz="2133" dirty="0">
                <a:latin typeface="Arial" panose="020B0604020202020204"/>
              </a:rPr>
              <a:t>Most flexible American Rescue Plan program; intended to fund non-construction and construction activities not already part of another Notice of Funding Opportunity (NOFO).</a:t>
            </a:r>
          </a:p>
          <a:p>
            <a:pPr marL="380990" indent="-380990" defTabSz="914377">
              <a:spcBef>
                <a:spcPts val="1000"/>
              </a:spcBef>
              <a:spcAft>
                <a:spcPts val="1333"/>
              </a:spcAft>
              <a:buClr>
                <a:srgbClr val="005C90"/>
              </a:buClr>
              <a:buFont typeface="Arial" panose="020B0604020202020204" pitchFamily="34" charset="0"/>
              <a:buChar char="•"/>
            </a:pPr>
            <a:r>
              <a:rPr lang="en-US" sz="2133" dirty="0"/>
              <a:t>A wide range of technical, planning, workforce development, entrepreneurship, and public works and infrastructure projects are eligible for funding under this program.</a:t>
            </a:r>
            <a:endParaRPr lang="en-US" sz="2133" dirty="0">
              <a:latin typeface="Arial" panose="020B0604020202020204"/>
            </a:endParaRPr>
          </a:p>
          <a:p>
            <a:pPr marL="380990" indent="-380990" defTabSz="914377">
              <a:spcBef>
                <a:spcPts val="1000"/>
              </a:spcBef>
              <a:spcAft>
                <a:spcPts val="1333"/>
              </a:spcAft>
              <a:buClr>
                <a:srgbClr val="005C90"/>
              </a:buClr>
              <a:buFont typeface="Arial" panose="020B0604020202020204" pitchFamily="34" charset="0"/>
              <a:buChar char="•"/>
            </a:pPr>
            <a:r>
              <a:rPr lang="en-US" sz="2133" dirty="0">
                <a:solidFill>
                  <a:srgbClr val="002B51"/>
                </a:solidFill>
                <a:latin typeface="Arial" panose="020B0604020202020204"/>
              </a:rPr>
              <a:t>EDA encourages application submissions based on long-term, regionally oriented, coordinated, and collaborative economic development or redevelopment strategies that foster economic growth and resilience. This includes plans aimed at building stronger regional economic links between urban centers and rural areas. </a:t>
            </a:r>
            <a:endParaRPr lang="en-US" sz="2133" i="1" dirty="0">
              <a:solidFill>
                <a:srgbClr val="002B51"/>
              </a:solidFill>
              <a:latin typeface="Arial" panose="020B0604020202020204"/>
              <a:cs typeface="Arial"/>
            </a:endParaRPr>
          </a:p>
        </p:txBody>
      </p:sp>
      <p:sp>
        <p:nvSpPr>
          <p:cNvPr id="8" name="TextBox 7">
            <a:extLst>
              <a:ext uri="{FF2B5EF4-FFF2-40B4-BE49-F238E27FC236}">
                <a16:creationId xmlns:a16="http://schemas.microsoft.com/office/drawing/2014/main" id="{B803CBA6-240F-49D2-AF17-07DC35DEB3ED}"/>
              </a:ext>
            </a:extLst>
          </p:cNvPr>
          <p:cNvSpPr txBox="1"/>
          <p:nvPr/>
        </p:nvSpPr>
        <p:spPr>
          <a:xfrm>
            <a:off x="11346025" y="6431470"/>
            <a:ext cx="585819" cy="379656"/>
          </a:xfrm>
          <a:prstGeom prst="rect">
            <a:avLst/>
          </a:prstGeom>
          <a:noFill/>
        </p:spPr>
        <p:txBody>
          <a:bodyPr wrap="square" lIns="91440" tIns="45720" rIns="91440" bIns="45720" rtlCol="0" anchor="t">
            <a:spAutoFit/>
          </a:bodyPr>
          <a:lstStyle/>
          <a:p>
            <a:pPr defTabSz="609585"/>
            <a:r>
              <a:rPr lang="en-US" sz="1850">
                <a:solidFill>
                  <a:srgbClr val="002B51"/>
                </a:solidFill>
                <a:latin typeface="Arial" panose="020B0604020202020204"/>
              </a:rPr>
              <a:t>17</a:t>
            </a:r>
            <a:endParaRPr lang="en-US" sz="1867">
              <a:solidFill>
                <a:srgbClr val="002B51"/>
              </a:solidFill>
              <a:latin typeface="Arial" panose="020B0604020202020204"/>
            </a:endParaRPr>
          </a:p>
        </p:txBody>
      </p:sp>
      <p:pic>
        <p:nvPicPr>
          <p:cNvPr id="10" name="Picture 9">
            <a:extLst>
              <a:ext uri="{FF2B5EF4-FFF2-40B4-BE49-F238E27FC236}">
                <a16:creationId xmlns:a16="http://schemas.microsoft.com/office/drawing/2014/main" id="{945F6450-8F81-4B00-B675-097E3F185805}"/>
              </a:ext>
            </a:extLst>
          </p:cNvPr>
          <p:cNvPicPr>
            <a:picLocks noChangeAspect="1"/>
          </p:cNvPicPr>
          <p:nvPr/>
        </p:nvPicPr>
        <p:blipFill>
          <a:blip r:embed="rId2"/>
          <a:stretch>
            <a:fillRect/>
          </a:stretch>
        </p:blipFill>
        <p:spPr>
          <a:xfrm>
            <a:off x="285040" y="5358188"/>
            <a:ext cx="1528749" cy="1502661"/>
          </a:xfrm>
          <a:prstGeom prst="ellipse">
            <a:avLst/>
          </a:prstGeom>
        </p:spPr>
      </p:pic>
      <p:sp>
        <p:nvSpPr>
          <p:cNvPr id="12" name="Rectangle 11">
            <a:extLst>
              <a:ext uri="{FF2B5EF4-FFF2-40B4-BE49-F238E27FC236}">
                <a16:creationId xmlns:a16="http://schemas.microsoft.com/office/drawing/2014/main" id="{E4059DB8-0A2F-408F-B352-D1DAC4744D0F}"/>
              </a:ext>
            </a:extLst>
          </p:cNvPr>
          <p:cNvSpPr/>
          <p:nvPr/>
        </p:nvSpPr>
        <p:spPr>
          <a:xfrm>
            <a:off x="3923793" y="6138972"/>
            <a:ext cx="5312228" cy="379656"/>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2133">
                <a:solidFill>
                  <a:srgbClr val="FFFFFF"/>
                </a:solidFill>
                <a:latin typeface="Arial" panose="020B0604020202020204"/>
              </a:rPr>
              <a:t>$200M </a:t>
            </a:r>
            <a:r>
              <a:rPr lang="en-US" sz="2133" i="1">
                <a:solidFill>
                  <a:srgbClr val="FFFFFF"/>
                </a:solidFill>
                <a:latin typeface="Arial" panose="020B0604020202020204"/>
              </a:rPr>
              <a:t>Coal Communities Commitment</a:t>
            </a:r>
          </a:p>
        </p:txBody>
      </p:sp>
    </p:spTree>
    <p:extLst>
      <p:ext uri="{BB962C8B-B14F-4D97-AF65-F5344CB8AC3E}">
        <p14:creationId xmlns:p14="http://schemas.microsoft.com/office/powerpoint/2010/main" val="288634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9319494-4A5E-402F-A1EF-F6681FDC2662}"/>
              </a:ext>
            </a:extLst>
          </p:cNvPr>
          <p:cNvSpPr>
            <a:spLocks noGrp="1"/>
          </p:cNvSpPr>
          <p:nvPr>
            <p:ph type="title"/>
          </p:nvPr>
        </p:nvSpPr>
        <p:spPr>
          <a:xfrm>
            <a:off x="1495997" y="330976"/>
            <a:ext cx="11086873" cy="1156112"/>
          </a:xfrm>
        </p:spPr>
        <p:txBody>
          <a:bodyPr>
            <a:normAutofit/>
          </a:bodyPr>
          <a:lstStyle/>
          <a:p>
            <a:r>
              <a:rPr lang="en-US" sz="4133">
                <a:latin typeface="Georgia"/>
                <a:cs typeface="Arial"/>
              </a:rPr>
              <a:t>Indigenous Communities</a:t>
            </a:r>
            <a:br>
              <a:rPr lang="en-US" sz="4133">
                <a:latin typeface="Georgia"/>
                <a:cs typeface="Arial"/>
              </a:rPr>
            </a:br>
            <a:r>
              <a:rPr lang="en-US" sz="2933">
                <a:latin typeface="Georgia"/>
                <a:cs typeface="Arial"/>
              </a:rPr>
              <a:t>$100 million</a:t>
            </a:r>
          </a:p>
        </p:txBody>
      </p:sp>
      <p:sp>
        <p:nvSpPr>
          <p:cNvPr id="6" name="Text Placeholder 11">
            <a:extLst>
              <a:ext uri="{FF2B5EF4-FFF2-40B4-BE49-F238E27FC236}">
                <a16:creationId xmlns:a16="http://schemas.microsoft.com/office/drawing/2014/main" id="{D421E87A-EFF5-40D2-B826-05259A7D038D}"/>
              </a:ext>
            </a:extLst>
          </p:cNvPr>
          <p:cNvSpPr>
            <a:spLocks noGrp="1"/>
          </p:cNvSpPr>
          <p:nvPr>
            <p:ph type="body" idx="1"/>
          </p:nvPr>
        </p:nvSpPr>
        <p:spPr>
          <a:xfrm>
            <a:off x="1495996" y="1715268"/>
            <a:ext cx="10142939" cy="712077"/>
          </a:xfrm>
        </p:spPr>
        <p:txBody>
          <a:bodyPr>
            <a:noAutofit/>
          </a:bodyPr>
          <a:lstStyle/>
          <a:p>
            <a:pPr marL="0" indent="0">
              <a:buNone/>
            </a:pPr>
            <a:r>
              <a:rPr lang="en-US" sz="2133" i="1" dirty="0"/>
              <a:t>Develop projects designed to create the conditions for economic growth in Indigenous communities and to accelerate economic recovery from the pandemic</a:t>
            </a:r>
            <a:endParaRPr lang="en-US" sz="2133" i="1" dirty="0">
              <a:highlight>
                <a:srgbClr val="FFFF00"/>
              </a:highlight>
            </a:endParaRPr>
          </a:p>
        </p:txBody>
      </p:sp>
      <p:sp>
        <p:nvSpPr>
          <p:cNvPr id="7" name="Text Placeholder 11">
            <a:extLst>
              <a:ext uri="{FF2B5EF4-FFF2-40B4-BE49-F238E27FC236}">
                <a16:creationId xmlns:a16="http://schemas.microsoft.com/office/drawing/2014/main" id="{41C821F9-E353-420B-809C-3270925EF79F}"/>
              </a:ext>
            </a:extLst>
          </p:cNvPr>
          <p:cNvSpPr txBox="1">
            <a:spLocks/>
          </p:cNvSpPr>
          <p:nvPr/>
        </p:nvSpPr>
        <p:spPr>
          <a:xfrm>
            <a:off x="2104007" y="2833922"/>
            <a:ext cx="8762261" cy="3193467"/>
          </a:xfrm>
          <a:prstGeom prst="rect">
            <a:avLst/>
          </a:prstGeom>
        </p:spPr>
        <p:txBody>
          <a:bodyPr vert="horz" lIns="121920" tIns="60960" rIns="121920" bIns="60960" rtlCol="0" anchor="t">
            <a:normAutofit/>
          </a:bodyPr>
          <a:lstStyle>
            <a:lvl1pPr marL="285750" indent="-285750" algn="l" defTabSz="685800" rtl="0" eaLnBrk="1" latinLnBrk="0" hangingPunct="1">
              <a:lnSpc>
                <a:spcPct val="90000"/>
              </a:lnSpc>
              <a:spcBef>
                <a:spcPts val="750"/>
              </a:spcBef>
              <a:buClr>
                <a:schemeClr val="accent5"/>
              </a:buClr>
              <a:buSzPct val="120000"/>
              <a:buFont typeface="Wingdings" panose="05000000000000000000" pitchFamily="2" charset="2"/>
              <a:buChar char="§"/>
              <a:defRPr sz="1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80990" indent="-380990" defTabSz="914377">
              <a:spcBef>
                <a:spcPts val="1000"/>
              </a:spcBef>
              <a:spcAft>
                <a:spcPts val="1333"/>
              </a:spcAft>
              <a:buClr>
                <a:srgbClr val="005C90"/>
              </a:buClr>
              <a:buFont typeface="Arial" panose="020B0604020202020204" pitchFamily="34" charset="0"/>
              <a:buChar char="•"/>
            </a:pPr>
            <a:r>
              <a:rPr lang="en-US" sz="2000" dirty="0">
                <a:solidFill>
                  <a:srgbClr val="002B51"/>
                </a:solidFill>
                <a:latin typeface="Arial" panose="020B0604020202020204"/>
              </a:rPr>
              <a:t>Additional $100 million in Economic Adjustment Assistance funds will specifically support Indigenous communities and can be used to fund nontraditional EAA projects, like health centers</a:t>
            </a:r>
          </a:p>
          <a:p>
            <a:pPr marL="380990" indent="-380990" defTabSz="914377">
              <a:spcBef>
                <a:spcPts val="1000"/>
              </a:spcBef>
              <a:spcAft>
                <a:spcPts val="1333"/>
              </a:spcAft>
              <a:buClr>
                <a:srgbClr val="005C90"/>
              </a:buClr>
              <a:buFont typeface="Arial" panose="020B0604020202020204" pitchFamily="34" charset="0"/>
              <a:buChar char="•"/>
            </a:pPr>
            <a:r>
              <a:rPr lang="en-US" sz="2000" dirty="0"/>
              <a:t>A wide range of technical, planning, workforce development, entrepreneurship, and public works and infrastructure projects are eligible for funding under this program</a:t>
            </a:r>
            <a:endParaRPr lang="en-US" sz="2000" dirty="0">
              <a:solidFill>
                <a:srgbClr val="002B51"/>
              </a:solidFill>
              <a:latin typeface="Arial" panose="020B0604020202020204"/>
            </a:endParaRPr>
          </a:p>
          <a:p>
            <a:pPr marL="380990" indent="-380990" defTabSz="914377">
              <a:spcBef>
                <a:spcPts val="1000"/>
              </a:spcBef>
              <a:spcAft>
                <a:spcPts val="1333"/>
              </a:spcAft>
              <a:buClr>
                <a:srgbClr val="005C90"/>
              </a:buClr>
              <a:buFont typeface="Arial" panose="020B0604020202020204" pitchFamily="34" charset="0"/>
              <a:buChar char="•"/>
            </a:pPr>
            <a:r>
              <a:rPr lang="en-US" sz="2000" dirty="0">
                <a:solidFill>
                  <a:srgbClr val="002B51"/>
                </a:solidFill>
                <a:latin typeface="Arial" panose="020B0604020202020204"/>
                <a:cs typeface="Arial"/>
              </a:rPr>
              <a:t>This competition is open only to Indian Tribes, as defined in EDA’s regulations, nonprofits serving Native Hawaiians, and nonprofits serving Native Pacific Islanders</a:t>
            </a:r>
          </a:p>
        </p:txBody>
      </p:sp>
      <p:sp>
        <p:nvSpPr>
          <p:cNvPr id="8" name="TextBox 7">
            <a:extLst>
              <a:ext uri="{FF2B5EF4-FFF2-40B4-BE49-F238E27FC236}">
                <a16:creationId xmlns:a16="http://schemas.microsoft.com/office/drawing/2014/main" id="{B803CBA6-240F-49D2-AF17-07DC35DEB3ED}"/>
              </a:ext>
            </a:extLst>
          </p:cNvPr>
          <p:cNvSpPr txBox="1"/>
          <p:nvPr/>
        </p:nvSpPr>
        <p:spPr>
          <a:xfrm>
            <a:off x="11346025" y="6431470"/>
            <a:ext cx="585819" cy="379656"/>
          </a:xfrm>
          <a:prstGeom prst="rect">
            <a:avLst/>
          </a:prstGeom>
          <a:noFill/>
        </p:spPr>
        <p:txBody>
          <a:bodyPr wrap="square" lIns="91440" tIns="45720" rIns="91440" bIns="45720" rtlCol="0" anchor="t">
            <a:spAutoFit/>
          </a:bodyPr>
          <a:lstStyle/>
          <a:p>
            <a:pPr defTabSz="609585"/>
            <a:r>
              <a:rPr lang="en-US" sz="1850">
                <a:solidFill>
                  <a:srgbClr val="002B51"/>
                </a:solidFill>
                <a:latin typeface="Arial" panose="020B0604020202020204"/>
              </a:rPr>
              <a:t>18</a:t>
            </a:r>
            <a:endParaRPr lang="en-US" sz="1867">
              <a:solidFill>
                <a:srgbClr val="002B51"/>
              </a:solidFill>
              <a:latin typeface="Arial" panose="020B0604020202020204"/>
            </a:endParaRPr>
          </a:p>
        </p:txBody>
      </p:sp>
      <p:pic>
        <p:nvPicPr>
          <p:cNvPr id="2" name="Picture 1">
            <a:extLst>
              <a:ext uri="{FF2B5EF4-FFF2-40B4-BE49-F238E27FC236}">
                <a16:creationId xmlns:a16="http://schemas.microsoft.com/office/drawing/2014/main" id="{C6C2EAAC-280B-4BE8-B3B5-B6CC51D6B6B1}"/>
              </a:ext>
            </a:extLst>
          </p:cNvPr>
          <p:cNvPicPr>
            <a:picLocks noChangeAspect="1"/>
          </p:cNvPicPr>
          <p:nvPr/>
        </p:nvPicPr>
        <p:blipFill>
          <a:blip r:embed="rId2"/>
          <a:stretch>
            <a:fillRect/>
          </a:stretch>
        </p:blipFill>
        <p:spPr>
          <a:xfrm>
            <a:off x="376742" y="5481356"/>
            <a:ext cx="1347628" cy="1302955"/>
          </a:xfrm>
          <a:prstGeom prst="rect">
            <a:avLst/>
          </a:prstGeom>
        </p:spPr>
      </p:pic>
    </p:spTree>
    <p:extLst>
      <p:ext uri="{BB962C8B-B14F-4D97-AF65-F5344CB8AC3E}">
        <p14:creationId xmlns:p14="http://schemas.microsoft.com/office/powerpoint/2010/main" val="4095330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9319494-4A5E-402F-A1EF-F6681FDC2662}"/>
              </a:ext>
            </a:extLst>
          </p:cNvPr>
          <p:cNvSpPr>
            <a:spLocks noGrp="1"/>
          </p:cNvSpPr>
          <p:nvPr>
            <p:ph type="title"/>
          </p:nvPr>
        </p:nvSpPr>
        <p:spPr/>
        <p:txBody>
          <a:bodyPr>
            <a:normAutofit/>
          </a:bodyPr>
          <a:lstStyle/>
          <a:p>
            <a:r>
              <a:rPr lang="en-US" sz="3700">
                <a:latin typeface="Georgia"/>
                <a:cs typeface="Arial"/>
              </a:rPr>
              <a:t>Good Jobs Challenge</a:t>
            </a:r>
            <a:br>
              <a:rPr lang="en-US" sz="3700">
                <a:latin typeface="Georgia"/>
                <a:cs typeface="Arial"/>
              </a:rPr>
            </a:br>
            <a:r>
              <a:rPr lang="en-US" sz="3200">
                <a:latin typeface="Georgia"/>
                <a:cs typeface="Arial"/>
              </a:rPr>
              <a:t>$500 million</a:t>
            </a:r>
            <a:endParaRPr lang="en-US" sz="3200"/>
          </a:p>
        </p:txBody>
      </p:sp>
      <p:sp>
        <p:nvSpPr>
          <p:cNvPr id="4" name="Text Placeholder 11">
            <a:extLst>
              <a:ext uri="{FF2B5EF4-FFF2-40B4-BE49-F238E27FC236}">
                <a16:creationId xmlns:a16="http://schemas.microsoft.com/office/drawing/2014/main" id="{A4E1F179-3627-4974-BCFE-C133EDF53932}"/>
              </a:ext>
            </a:extLst>
          </p:cNvPr>
          <p:cNvSpPr txBox="1">
            <a:spLocks/>
          </p:cNvSpPr>
          <p:nvPr/>
        </p:nvSpPr>
        <p:spPr>
          <a:xfrm>
            <a:off x="1510425" y="1665758"/>
            <a:ext cx="10319321" cy="1144389"/>
          </a:xfrm>
          <a:prstGeom prst="rect">
            <a:avLst/>
          </a:prstGeom>
        </p:spPr>
        <p:txBody>
          <a:bodyPr vert="horz" lIns="121920" tIns="60960" rIns="121920" bIns="60960" rtlCol="0" anchor="t">
            <a:noAutofit/>
          </a:bodyPr>
          <a:lstStyle>
            <a:lvl1pPr marL="285750" indent="-285750" algn="l" defTabSz="685800" rtl="0" eaLnBrk="1" latinLnBrk="0" hangingPunct="1">
              <a:lnSpc>
                <a:spcPct val="90000"/>
              </a:lnSpc>
              <a:spcBef>
                <a:spcPts val="750"/>
              </a:spcBef>
              <a:buClr>
                <a:schemeClr val="accent5"/>
              </a:buClr>
              <a:buSzPct val="120000"/>
              <a:buFont typeface="Wingdings" panose="05000000000000000000" pitchFamily="2" charset="2"/>
              <a:buChar char="§"/>
              <a:defRPr sz="1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indent="0" defTabSz="914377">
              <a:spcBef>
                <a:spcPts val="1000"/>
              </a:spcBef>
              <a:buClr>
                <a:srgbClr val="005C90"/>
              </a:buClr>
              <a:buNone/>
            </a:pPr>
            <a:r>
              <a:rPr lang="en-US" sz="2133" i="1">
                <a:solidFill>
                  <a:srgbClr val="002B51"/>
                </a:solidFill>
                <a:latin typeface="Arial" panose="020B0604020202020204"/>
              </a:rPr>
              <a:t>Get Americans back to work by establishing or strengthening regional systems to train workers with in-demand skills through employer-driven training models that support participants with wrap-around services and employer commitments to hire</a:t>
            </a:r>
          </a:p>
        </p:txBody>
      </p:sp>
      <p:sp>
        <p:nvSpPr>
          <p:cNvPr id="9" name="TextBox 8">
            <a:extLst>
              <a:ext uri="{FF2B5EF4-FFF2-40B4-BE49-F238E27FC236}">
                <a16:creationId xmlns:a16="http://schemas.microsoft.com/office/drawing/2014/main" id="{653B46FB-1BED-44AA-8244-748EE5ACBC73}"/>
              </a:ext>
            </a:extLst>
          </p:cNvPr>
          <p:cNvSpPr txBox="1"/>
          <p:nvPr/>
        </p:nvSpPr>
        <p:spPr>
          <a:xfrm>
            <a:off x="11390489" y="6431470"/>
            <a:ext cx="541355" cy="379656"/>
          </a:xfrm>
          <a:prstGeom prst="rect">
            <a:avLst/>
          </a:prstGeom>
          <a:noFill/>
        </p:spPr>
        <p:txBody>
          <a:bodyPr wrap="square" lIns="91440" tIns="45720" rIns="91440" bIns="45720" rtlCol="0" anchor="t">
            <a:spAutoFit/>
          </a:bodyPr>
          <a:lstStyle/>
          <a:p>
            <a:pPr defTabSz="609585"/>
            <a:r>
              <a:rPr lang="en-US" sz="1850">
                <a:solidFill>
                  <a:srgbClr val="002B51"/>
                </a:solidFill>
                <a:latin typeface="Arial" panose="020B0604020202020204"/>
              </a:rPr>
              <a:t>19</a:t>
            </a:r>
            <a:endParaRPr lang="en-US" sz="1867">
              <a:solidFill>
                <a:srgbClr val="002B51"/>
              </a:solidFill>
              <a:latin typeface="Arial" panose="020B0604020202020204"/>
            </a:endParaRPr>
          </a:p>
        </p:txBody>
      </p:sp>
      <p:pic>
        <p:nvPicPr>
          <p:cNvPr id="13" name="Picture 12">
            <a:extLst>
              <a:ext uri="{FF2B5EF4-FFF2-40B4-BE49-F238E27FC236}">
                <a16:creationId xmlns:a16="http://schemas.microsoft.com/office/drawing/2014/main" id="{068433B3-9431-459C-9A75-00C0522BEAC4}"/>
              </a:ext>
            </a:extLst>
          </p:cNvPr>
          <p:cNvPicPr>
            <a:picLocks noChangeAspect="1"/>
          </p:cNvPicPr>
          <p:nvPr/>
        </p:nvPicPr>
        <p:blipFill rotWithShape="1">
          <a:blip r:embed="rId2"/>
          <a:srcRect l="1" t="1843" r="-812"/>
          <a:stretch/>
        </p:blipFill>
        <p:spPr>
          <a:xfrm>
            <a:off x="294069" y="5312228"/>
            <a:ext cx="1544601" cy="1555955"/>
          </a:xfrm>
          <a:prstGeom prst="ellipse">
            <a:avLst/>
          </a:prstGeom>
        </p:spPr>
      </p:pic>
      <p:sp>
        <p:nvSpPr>
          <p:cNvPr id="17" name="Arrow: Pentagon 16">
            <a:extLst>
              <a:ext uri="{FF2B5EF4-FFF2-40B4-BE49-F238E27FC236}">
                <a16:creationId xmlns:a16="http://schemas.microsoft.com/office/drawing/2014/main" id="{89D8486C-BADC-4937-AD36-E957B4BC7E33}"/>
              </a:ext>
            </a:extLst>
          </p:cNvPr>
          <p:cNvSpPr/>
          <p:nvPr/>
        </p:nvSpPr>
        <p:spPr>
          <a:xfrm>
            <a:off x="8329427" y="2874945"/>
            <a:ext cx="3589979" cy="2653203"/>
          </a:xfrm>
          <a:prstGeom prst="homePlate">
            <a:avLst/>
          </a:prstGeom>
          <a:solidFill>
            <a:schemeClr val="tx1"/>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defTabSz="609585"/>
            <a:r>
              <a:rPr lang="en-US" sz="1867" b="1" dirty="0">
                <a:solidFill>
                  <a:srgbClr val="FFFFFF"/>
                </a:solidFill>
                <a:latin typeface="Georgia" panose="02040502050405020303" pitchFamily="18" charset="0"/>
              </a:rPr>
              <a:t>Program Implementation</a:t>
            </a:r>
          </a:p>
          <a:p>
            <a:pPr marL="121917" defTabSz="609585"/>
            <a:r>
              <a:rPr lang="en-US" sz="1867" dirty="0">
                <a:solidFill>
                  <a:srgbClr val="FFFFFF"/>
                </a:solidFill>
                <a:latin typeface="Arial" panose="020B0604020202020204"/>
              </a:rPr>
              <a:t>Fu</a:t>
            </a:r>
            <a:r>
              <a:rPr lang="en-US" sz="1867" dirty="0">
                <a:solidFill>
                  <a:srgbClr val="FFFFFF"/>
                </a:solidFill>
                <a:latin typeface="Arial" panose="020B0604020202020204"/>
                <a:ea typeface="Times New Roman" panose="02020603050405020304" pitchFamily="18" charset="0"/>
              </a:rPr>
              <a:t>nding for non-construction projects to </a:t>
            </a:r>
            <a:r>
              <a:rPr lang="en-US" sz="1867" dirty="0">
                <a:solidFill>
                  <a:srgbClr val="FFFFFF"/>
                </a:solidFill>
                <a:ea typeface="Times New Roman" panose="02020603050405020304" pitchFamily="18" charset="0"/>
              </a:rPr>
              <a:t>provide workforce training and connect workers with quality </a:t>
            </a:r>
          </a:p>
          <a:p>
            <a:pPr marL="121917" defTabSz="609585"/>
            <a:r>
              <a:rPr lang="en-US" sz="1867" dirty="0">
                <a:solidFill>
                  <a:srgbClr val="FFFFFF"/>
                </a:solidFill>
                <a:ea typeface="Times New Roman" panose="02020603050405020304" pitchFamily="18" charset="0"/>
              </a:rPr>
              <a:t>jobs, </a:t>
            </a:r>
            <a:r>
              <a:rPr lang="en-US" sz="1867" dirty="0">
                <a:solidFill>
                  <a:srgbClr val="FFFFFF"/>
                </a:solidFill>
                <a:latin typeface="Arial" panose="020B0604020202020204"/>
                <a:ea typeface="Times New Roman" panose="02020603050405020304" pitchFamily="18" charset="0"/>
              </a:rPr>
              <a:t>including wrap-around services</a:t>
            </a:r>
            <a:endParaRPr lang="en-US" sz="1867" b="1" dirty="0">
              <a:solidFill>
                <a:srgbClr val="FFFFFF"/>
              </a:solidFill>
              <a:latin typeface="Georgia" panose="02040502050405020303" pitchFamily="18" charset="0"/>
            </a:endParaRPr>
          </a:p>
        </p:txBody>
      </p:sp>
      <p:sp>
        <p:nvSpPr>
          <p:cNvPr id="18" name="Arrow: Pentagon 17">
            <a:extLst>
              <a:ext uri="{FF2B5EF4-FFF2-40B4-BE49-F238E27FC236}">
                <a16:creationId xmlns:a16="http://schemas.microsoft.com/office/drawing/2014/main" id="{27643E26-4532-4CD5-B680-BFEDFA33AF03}"/>
              </a:ext>
            </a:extLst>
          </p:cNvPr>
          <p:cNvSpPr/>
          <p:nvPr/>
        </p:nvSpPr>
        <p:spPr>
          <a:xfrm>
            <a:off x="5023100" y="2874945"/>
            <a:ext cx="3496576" cy="2653203"/>
          </a:xfrm>
          <a:prstGeom prst="homePlate">
            <a:avLst/>
          </a:prstGeom>
          <a:solidFill>
            <a:schemeClr val="accent5"/>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defTabSz="609585"/>
            <a:r>
              <a:rPr lang="en-US" sz="1867" b="1" dirty="0">
                <a:solidFill>
                  <a:srgbClr val="FFFFFF"/>
                </a:solidFill>
                <a:latin typeface="Georgia" panose="02040502050405020303" pitchFamily="18" charset="0"/>
              </a:rPr>
              <a:t>Program Design</a:t>
            </a:r>
          </a:p>
          <a:p>
            <a:pPr marL="121917" defTabSz="609585"/>
            <a:r>
              <a:rPr lang="en-US" sz="1867" dirty="0">
                <a:solidFill>
                  <a:srgbClr val="FFFFFF"/>
                </a:solidFill>
                <a:latin typeface="Arial" panose="020B0604020202020204"/>
                <a:ea typeface="Times New Roman" panose="02020603050405020304" pitchFamily="18" charset="0"/>
              </a:rPr>
              <a:t>Funding to develop skills training curriculum and materials, secure technical expertise to train workers, and secure employer commitments to hire</a:t>
            </a:r>
            <a:endParaRPr lang="en-US" sz="1867" b="1" dirty="0">
              <a:solidFill>
                <a:srgbClr val="FFFFFF"/>
              </a:solidFill>
              <a:latin typeface="Georgia" panose="02040502050405020303" pitchFamily="18" charset="0"/>
            </a:endParaRPr>
          </a:p>
        </p:txBody>
      </p:sp>
      <p:sp>
        <p:nvSpPr>
          <p:cNvPr id="19" name="Arrow: Pentagon 18">
            <a:extLst>
              <a:ext uri="{FF2B5EF4-FFF2-40B4-BE49-F238E27FC236}">
                <a16:creationId xmlns:a16="http://schemas.microsoft.com/office/drawing/2014/main" id="{0B84C08B-FBCB-44CE-A9A2-01A1B5483993}"/>
              </a:ext>
            </a:extLst>
          </p:cNvPr>
          <p:cNvSpPr/>
          <p:nvPr/>
        </p:nvSpPr>
        <p:spPr>
          <a:xfrm>
            <a:off x="1945758" y="2874945"/>
            <a:ext cx="3269236" cy="2653203"/>
          </a:xfrm>
          <a:prstGeom prst="homePlate">
            <a:avLst/>
          </a:prstGeom>
          <a:solidFill>
            <a:schemeClr val="bg2"/>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defTabSz="609585"/>
            <a:r>
              <a:rPr lang="en-US" sz="1867" b="1" dirty="0">
                <a:solidFill>
                  <a:srgbClr val="FFFFFF"/>
                </a:solidFill>
                <a:latin typeface="Georgia" panose="02040502050405020303" pitchFamily="18" charset="0"/>
              </a:rPr>
              <a:t>System Development</a:t>
            </a:r>
          </a:p>
          <a:p>
            <a:pPr marL="121917" defTabSz="609585"/>
            <a:r>
              <a:rPr lang="en-US" sz="1867" dirty="0">
                <a:solidFill>
                  <a:srgbClr val="FFFFFF"/>
                </a:solidFill>
                <a:latin typeface="Arial" panose="020B0604020202020204"/>
              </a:rPr>
              <a:t>Funding to help an organization establish and develop workforce systems and sectoral partnerships</a:t>
            </a:r>
          </a:p>
          <a:p>
            <a:pPr defTabSz="609585"/>
            <a:endParaRPr lang="en-US" sz="1867" b="1" dirty="0">
              <a:solidFill>
                <a:srgbClr val="FFFFFF"/>
              </a:solidFill>
              <a:latin typeface="Georgia" panose="02040502050405020303" pitchFamily="18" charset="0"/>
            </a:endParaRPr>
          </a:p>
        </p:txBody>
      </p:sp>
    </p:spTree>
    <p:extLst>
      <p:ext uri="{BB962C8B-B14F-4D97-AF65-F5344CB8AC3E}">
        <p14:creationId xmlns:p14="http://schemas.microsoft.com/office/powerpoint/2010/main" val="1514123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3D5ABBC-553A-494C-92EC-C606FB84AC21}"/>
              </a:ext>
            </a:extLst>
          </p:cNvPr>
          <p:cNvSpPr>
            <a:spLocks noGrp="1"/>
          </p:cNvSpPr>
          <p:nvPr>
            <p:ph type="body" idx="1"/>
          </p:nvPr>
        </p:nvSpPr>
        <p:spPr>
          <a:xfrm>
            <a:off x="1587090" y="2811903"/>
            <a:ext cx="9890965" cy="2812029"/>
          </a:xfrm>
        </p:spPr>
        <p:txBody>
          <a:bodyPr vert="horz" lIns="121920" tIns="60960" rIns="121920" bIns="60960" rtlCol="0" anchor="t">
            <a:normAutofit fontScale="92500" lnSpcReduction="20000"/>
          </a:bodyPr>
          <a:lstStyle/>
          <a:p>
            <a:pPr>
              <a:spcAft>
                <a:spcPts val="1333"/>
              </a:spcAft>
              <a:buFont typeface="Arial" panose="020B0604020202020204" pitchFamily="34" charset="0"/>
              <a:buChar char="•"/>
            </a:pPr>
            <a:r>
              <a:rPr lang="en-US" sz="2133" b="1" dirty="0"/>
              <a:t>Beneficiaries</a:t>
            </a:r>
            <a:r>
              <a:rPr lang="en-US" sz="2133" dirty="0"/>
              <a:t>: unemployed or underemployed workers from underserved communities, incumbent workers from underserved communities with opportunity for upskilling and increased wages</a:t>
            </a:r>
          </a:p>
          <a:p>
            <a:pPr>
              <a:spcAft>
                <a:spcPts val="1333"/>
              </a:spcAft>
              <a:buFont typeface="Arial" panose="020B0604020202020204" pitchFamily="34" charset="0"/>
              <a:buChar char="•"/>
            </a:pPr>
            <a:r>
              <a:rPr lang="en-US" sz="2200" dirty="0"/>
              <a:t>Capital expenses, such as equipment purchase and training facility leases, </a:t>
            </a:r>
            <a:r>
              <a:rPr lang="en-US" sz="2200" u="sng" dirty="0"/>
              <a:t>are</a:t>
            </a:r>
            <a:r>
              <a:rPr lang="en-US" sz="2200" dirty="0"/>
              <a:t> permitted. However, construction activities are </a:t>
            </a:r>
            <a:r>
              <a:rPr lang="en-US" sz="2200" u="sng" dirty="0"/>
              <a:t>not</a:t>
            </a:r>
            <a:r>
              <a:rPr lang="en-US" sz="2200" dirty="0"/>
              <a:t> allowable; any workforce program that requires construction can and should apply to other NOFOs, such as the Economic Adjustment Assistance NOFO</a:t>
            </a:r>
          </a:p>
          <a:p>
            <a:pPr>
              <a:spcAft>
                <a:spcPts val="1333"/>
              </a:spcAft>
              <a:buFont typeface="Arial" panose="020B0604020202020204" pitchFamily="34" charset="0"/>
              <a:buChar char="•"/>
            </a:pPr>
            <a:r>
              <a:rPr lang="en-US" sz="2133" dirty="0"/>
              <a:t>Disbursement of funds gated upon successful completion of each phase of workforce program development benchmarks</a:t>
            </a:r>
          </a:p>
        </p:txBody>
      </p:sp>
      <p:sp>
        <p:nvSpPr>
          <p:cNvPr id="11" name="Title 10">
            <a:extLst>
              <a:ext uri="{FF2B5EF4-FFF2-40B4-BE49-F238E27FC236}">
                <a16:creationId xmlns:a16="http://schemas.microsoft.com/office/drawing/2014/main" id="{D9319494-4A5E-402F-A1EF-F6681FDC2662}"/>
              </a:ext>
            </a:extLst>
          </p:cNvPr>
          <p:cNvSpPr>
            <a:spLocks noGrp="1"/>
          </p:cNvSpPr>
          <p:nvPr>
            <p:ph type="title"/>
          </p:nvPr>
        </p:nvSpPr>
        <p:spPr/>
        <p:txBody>
          <a:bodyPr>
            <a:normAutofit/>
          </a:bodyPr>
          <a:lstStyle/>
          <a:p>
            <a:r>
              <a:rPr lang="en-US" sz="3700">
                <a:latin typeface="Georgia"/>
                <a:cs typeface="Arial"/>
              </a:rPr>
              <a:t>Good Jobs Challenge</a:t>
            </a:r>
            <a:br>
              <a:rPr lang="en-US" sz="3700">
                <a:latin typeface="Georgia"/>
                <a:cs typeface="Arial"/>
              </a:rPr>
            </a:br>
            <a:r>
              <a:rPr lang="en-US" sz="3200">
                <a:latin typeface="Georgia"/>
                <a:cs typeface="Arial"/>
              </a:rPr>
              <a:t>$500 million</a:t>
            </a:r>
            <a:endParaRPr lang="en-US" sz="3200"/>
          </a:p>
        </p:txBody>
      </p:sp>
      <p:sp>
        <p:nvSpPr>
          <p:cNvPr id="4" name="Text Placeholder 11">
            <a:extLst>
              <a:ext uri="{FF2B5EF4-FFF2-40B4-BE49-F238E27FC236}">
                <a16:creationId xmlns:a16="http://schemas.microsoft.com/office/drawing/2014/main" id="{A4E1F179-3627-4974-BCFE-C133EDF53932}"/>
              </a:ext>
            </a:extLst>
          </p:cNvPr>
          <p:cNvSpPr txBox="1">
            <a:spLocks/>
          </p:cNvSpPr>
          <p:nvPr/>
        </p:nvSpPr>
        <p:spPr>
          <a:xfrm>
            <a:off x="1510425" y="1665758"/>
            <a:ext cx="10319321" cy="1144389"/>
          </a:xfrm>
          <a:prstGeom prst="rect">
            <a:avLst/>
          </a:prstGeom>
        </p:spPr>
        <p:txBody>
          <a:bodyPr vert="horz" lIns="121920" tIns="60960" rIns="121920" bIns="60960" rtlCol="0" anchor="t">
            <a:noAutofit/>
          </a:bodyPr>
          <a:lstStyle>
            <a:lvl1pPr marL="285750" indent="-285750" algn="l" defTabSz="685800" rtl="0" eaLnBrk="1" latinLnBrk="0" hangingPunct="1">
              <a:lnSpc>
                <a:spcPct val="90000"/>
              </a:lnSpc>
              <a:spcBef>
                <a:spcPts val="750"/>
              </a:spcBef>
              <a:buClr>
                <a:schemeClr val="accent5"/>
              </a:buClr>
              <a:buSzPct val="120000"/>
              <a:buFont typeface="Wingdings" panose="05000000000000000000" pitchFamily="2" charset="2"/>
              <a:buChar char="§"/>
              <a:defRPr sz="1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indent="0" defTabSz="914377">
              <a:spcBef>
                <a:spcPts val="1000"/>
              </a:spcBef>
              <a:buClr>
                <a:srgbClr val="005C90"/>
              </a:buClr>
              <a:buNone/>
            </a:pPr>
            <a:r>
              <a:rPr lang="en-US" sz="2133" i="1" dirty="0">
                <a:solidFill>
                  <a:srgbClr val="002B51"/>
                </a:solidFill>
                <a:latin typeface="Arial" panose="020B0604020202020204"/>
              </a:rPr>
              <a:t>Get Americans back to work by establishing or strengthening regional systems to train workers with in-demand skills through employer-driven training models that support participants with wrap-around services and employer commitments to hire</a:t>
            </a:r>
          </a:p>
        </p:txBody>
      </p:sp>
      <p:sp>
        <p:nvSpPr>
          <p:cNvPr id="9" name="TextBox 8">
            <a:extLst>
              <a:ext uri="{FF2B5EF4-FFF2-40B4-BE49-F238E27FC236}">
                <a16:creationId xmlns:a16="http://schemas.microsoft.com/office/drawing/2014/main" id="{653B46FB-1BED-44AA-8244-748EE5ACBC73}"/>
              </a:ext>
            </a:extLst>
          </p:cNvPr>
          <p:cNvSpPr txBox="1"/>
          <p:nvPr/>
        </p:nvSpPr>
        <p:spPr>
          <a:xfrm>
            <a:off x="11390489" y="6431470"/>
            <a:ext cx="541355" cy="379656"/>
          </a:xfrm>
          <a:prstGeom prst="rect">
            <a:avLst/>
          </a:prstGeom>
          <a:noFill/>
        </p:spPr>
        <p:txBody>
          <a:bodyPr wrap="square" lIns="91440" tIns="45720" rIns="91440" bIns="45720" rtlCol="0" anchor="t">
            <a:spAutoFit/>
          </a:bodyPr>
          <a:lstStyle/>
          <a:p>
            <a:pPr defTabSz="609585"/>
            <a:r>
              <a:rPr lang="en-US" sz="1850">
                <a:solidFill>
                  <a:srgbClr val="002B51"/>
                </a:solidFill>
                <a:latin typeface="Arial" panose="020B0604020202020204"/>
              </a:rPr>
              <a:t>20</a:t>
            </a:r>
            <a:endParaRPr lang="en-US" sz="1867">
              <a:solidFill>
                <a:srgbClr val="002B51"/>
              </a:solidFill>
              <a:latin typeface="Arial" panose="020B0604020202020204"/>
            </a:endParaRPr>
          </a:p>
        </p:txBody>
      </p:sp>
      <p:pic>
        <p:nvPicPr>
          <p:cNvPr id="13" name="Picture 12">
            <a:extLst>
              <a:ext uri="{FF2B5EF4-FFF2-40B4-BE49-F238E27FC236}">
                <a16:creationId xmlns:a16="http://schemas.microsoft.com/office/drawing/2014/main" id="{068433B3-9431-459C-9A75-00C0522BEAC4}"/>
              </a:ext>
            </a:extLst>
          </p:cNvPr>
          <p:cNvPicPr>
            <a:picLocks noChangeAspect="1"/>
          </p:cNvPicPr>
          <p:nvPr/>
        </p:nvPicPr>
        <p:blipFill rotWithShape="1">
          <a:blip r:embed="rId2"/>
          <a:srcRect l="1" t="1843" r="-812"/>
          <a:stretch/>
        </p:blipFill>
        <p:spPr>
          <a:xfrm>
            <a:off x="294069" y="5312228"/>
            <a:ext cx="1544601" cy="1555955"/>
          </a:xfrm>
          <a:prstGeom prst="ellipse">
            <a:avLst/>
          </a:prstGeom>
        </p:spPr>
      </p:pic>
      <p:sp>
        <p:nvSpPr>
          <p:cNvPr id="14" name="Arrow: Pentagon 13">
            <a:extLst>
              <a:ext uri="{FF2B5EF4-FFF2-40B4-BE49-F238E27FC236}">
                <a16:creationId xmlns:a16="http://schemas.microsoft.com/office/drawing/2014/main" id="{3E457CF6-0030-47C3-8246-ECBD19E78477}"/>
              </a:ext>
            </a:extLst>
          </p:cNvPr>
          <p:cNvSpPr/>
          <p:nvPr/>
        </p:nvSpPr>
        <p:spPr>
          <a:xfrm>
            <a:off x="7797234" y="5684798"/>
            <a:ext cx="3369012" cy="615588"/>
          </a:xfrm>
          <a:prstGeom prst="homePlate">
            <a:avLst/>
          </a:prstGeom>
          <a:solidFill>
            <a:schemeClr val="tx1"/>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609585"/>
            <a:r>
              <a:rPr lang="en-US" sz="1867" b="1">
                <a:solidFill>
                  <a:srgbClr val="FFFFFF"/>
                </a:solidFill>
                <a:latin typeface="Georgia" panose="02040502050405020303" pitchFamily="18" charset="0"/>
              </a:rPr>
              <a:t>Program Implementation</a:t>
            </a:r>
          </a:p>
        </p:txBody>
      </p:sp>
      <p:sp>
        <p:nvSpPr>
          <p:cNvPr id="15" name="Arrow: Pentagon 14">
            <a:extLst>
              <a:ext uri="{FF2B5EF4-FFF2-40B4-BE49-F238E27FC236}">
                <a16:creationId xmlns:a16="http://schemas.microsoft.com/office/drawing/2014/main" id="{208E2678-7D3D-47F8-B796-BCA09ACA0B68}"/>
              </a:ext>
            </a:extLst>
          </p:cNvPr>
          <p:cNvSpPr/>
          <p:nvPr/>
        </p:nvSpPr>
        <p:spPr>
          <a:xfrm>
            <a:off x="4889569" y="5684798"/>
            <a:ext cx="3369012" cy="615588"/>
          </a:xfrm>
          <a:prstGeom prst="homePlate">
            <a:avLst/>
          </a:prstGeom>
          <a:solidFill>
            <a:schemeClr val="accent5"/>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609585"/>
            <a:r>
              <a:rPr lang="en-US" sz="1867" b="1">
                <a:solidFill>
                  <a:srgbClr val="FFFFFF"/>
                </a:solidFill>
                <a:latin typeface="Georgia" panose="02040502050405020303" pitchFamily="18" charset="0"/>
              </a:rPr>
              <a:t>     Program Design</a:t>
            </a:r>
          </a:p>
        </p:txBody>
      </p:sp>
      <p:sp>
        <p:nvSpPr>
          <p:cNvPr id="16" name="Arrow: Pentagon 15">
            <a:extLst>
              <a:ext uri="{FF2B5EF4-FFF2-40B4-BE49-F238E27FC236}">
                <a16:creationId xmlns:a16="http://schemas.microsoft.com/office/drawing/2014/main" id="{B69A856E-FC65-4979-B782-5EAAF25ABCCA}"/>
              </a:ext>
            </a:extLst>
          </p:cNvPr>
          <p:cNvSpPr/>
          <p:nvPr/>
        </p:nvSpPr>
        <p:spPr>
          <a:xfrm>
            <a:off x="2150477" y="5684798"/>
            <a:ext cx="3113907" cy="615588"/>
          </a:xfrm>
          <a:prstGeom prst="homePlate">
            <a:avLst/>
          </a:prstGeom>
          <a:solidFill>
            <a:schemeClr val="bg2"/>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609585"/>
            <a:r>
              <a:rPr lang="en-US" sz="1867" b="1">
                <a:solidFill>
                  <a:srgbClr val="FFFFFF"/>
                </a:solidFill>
                <a:latin typeface="Georgia" panose="02040502050405020303" pitchFamily="18" charset="0"/>
              </a:rPr>
              <a:t>System Development</a:t>
            </a:r>
          </a:p>
        </p:txBody>
      </p:sp>
    </p:spTree>
    <p:extLst>
      <p:ext uri="{BB962C8B-B14F-4D97-AF65-F5344CB8AC3E}">
        <p14:creationId xmlns:p14="http://schemas.microsoft.com/office/powerpoint/2010/main" val="1658906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9319494-4A5E-402F-A1EF-F6681FDC2662}"/>
              </a:ext>
            </a:extLst>
          </p:cNvPr>
          <p:cNvSpPr>
            <a:spLocks noGrp="1"/>
          </p:cNvSpPr>
          <p:nvPr>
            <p:ph type="title"/>
          </p:nvPr>
        </p:nvSpPr>
        <p:spPr>
          <a:xfrm>
            <a:off x="1533871" y="303283"/>
            <a:ext cx="10527279" cy="1156112"/>
          </a:xfrm>
        </p:spPr>
        <p:txBody>
          <a:bodyPr>
            <a:normAutofit/>
          </a:bodyPr>
          <a:lstStyle/>
          <a:p>
            <a:r>
              <a:rPr lang="en-US">
                <a:latin typeface="Georgia"/>
                <a:cs typeface="Arial"/>
              </a:rPr>
              <a:t>Thinking Big at EDA</a:t>
            </a:r>
          </a:p>
        </p:txBody>
      </p:sp>
      <p:sp>
        <p:nvSpPr>
          <p:cNvPr id="3" name="Text Placeholder 2">
            <a:extLst>
              <a:ext uri="{FF2B5EF4-FFF2-40B4-BE49-F238E27FC236}">
                <a16:creationId xmlns:a16="http://schemas.microsoft.com/office/drawing/2014/main" id="{EAC4F1D9-6B8D-4FF6-A5C0-1B0C046B6162}"/>
              </a:ext>
            </a:extLst>
          </p:cNvPr>
          <p:cNvSpPr>
            <a:spLocks noGrp="1"/>
          </p:cNvSpPr>
          <p:nvPr>
            <p:ph type="body" idx="1"/>
          </p:nvPr>
        </p:nvSpPr>
        <p:spPr>
          <a:xfrm>
            <a:off x="3095950" y="1881058"/>
            <a:ext cx="7898806" cy="3941933"/>
          </a:xfrm>
        </p:spPr>
        <p:txBody>
          <a:bodyPr vert="horz" lIns="121920" tIns="60960" rIns="121920" bIns="60960" rtlCol="0" anchor="t">
            <a:normAutofit/>
          </a:bodyPr>
          <a:lstStyle/>
          <a:p>
            <a:pPr marL="0" indent="0">
              <a:buNone/>
            </a:pPr>
            <a:r>
              <a:rPr lang="en-US" b="1" dirty="0"/>
              <a:t>American Rescue Plan programs will address larger projects than before.</a:t>
            </a:r>
            <a:r>
              <a:rPr lang="en-US" dirty="0"/>
              <a:t> This gives EDA the opportunity to transform communities across the country. </a:t>
            </a:r>
          </a:p>
          <a:p>
            <a:endParaRPr lang="en-US" dirty="0"/>
          </a:p>
          <a:p>
            <a:pPr marL="0" indent="0">
              <a:buNone/>
            </a:pPr>
            <a:r>
              <a:rPr lang="en-US" b="1" dirty="0"/>
              <a:t>American Rescue Plan</a:t>
            </a:r>
            <a:r>
              <a:rPr lang="en-US" b="1" dirty="0">
                <a:ea typeface="+mn-lt"/>
                <a:cs typeface="+mn-lt"/>
              </a:rPr>
              <a:t> programs will expand EDA’s reach.</a:t>
            </a:r>
            <a:r>
              <a:rPr lang="en-US" dirty="0">
                <a:ea typeface="+mn-lt"/>
                <a:cs typeface="+mn-lt"/>
              </a:rPr>
              <a:t> EDA will engage with and impact more communities and support an equitable recovery.</a:t>
            </a:r>
          </a:p>
          <a:p>
            <a:endParaRPr lang="en-US" dirty="0">
              <a:ea typeface="+mn-lt"/>
              <a:cs typeface="+mn-lt"/>
            </a:endParaRPr>
          </a:p>
          <a:p>
            <a:pPr marL="0" indent="0">
              <a:buNone/>
            </a:pPr>
            <a:r>
              <a:rPr lang="en-US" b="1" dirty="0"/>
              <a:t>EDA will help Americans build back better </a:t>
            </a:r>
            <a:r>
              <a:rPr lang="en-US" dirty="0"/>
              <a:t>through community-led economic development.</a:t>
            </a:r>
            <a:endParaRPr lang="en-US" dirty="0">
              <a:cs typeface="Arial"/>
            </a:endParaRPr>
          </a:p>
        </p:txBody>
      </p:sp>
      <p:sp>
        <p:nvSpPr>
          <p:cNvPr id="5" name="TextBox 4">
            <a:extLst>
              <a:ext uri="{FF2B5EF4-FFF2-40B4-BE49-F238E27FC236}">
                <a16:creationId xmlns:a16="http://schemas.microsoft.com/office/drawing/2014/main" id="{E6582149-C504-4488-9F07-2ED0ABC03D3C}"/>
              </a:ext>
            </a:extLst>
          </p:cNvPr>
          <p:cNvSpPr txBox="1"/>
          <p:nvPr/>
        </p:nvSpPr>
        <p:spPr>
          <a:xfrm>
            <a:off x="11390489" y="6431470"/>
            <a:ext cx="541355" cy="379656"/>
          </a:xfrm>
          <a:prstGeom prst="rect">
            <a:avLst/>
          </a:prstGeom>
          <a:noFill/>
        </p:spPr>
        <p:txBody>
          <a:bodyPr wrap="square" rtlCol="0">
            <a:spAutoFit/>
          </a:bodyPr>
          <a:lstStyle/>
          <a:p>
            <a:pPr defTabSz="609585"/>
            <a:r>
              <a:rPr lang="en-US" sz="1867">
                <a:solidFill>
                  <a:srgbClr val="002B51"/>
                </a:solidFill>
                <a:latin typeface="Arial" panose="020B0604020202020204"/>
              </a:rPr>
              <a:t>21</a:t>
            </a:r>
          </a:p>
        </p:txBody>
      </p:sp>
      <p:pic>
        <p:nvPicPr>
          <p:cNvPr id="7" name="Picture 6">
            <a:extLst>
              <a:ext uri="{FF2B5EF4-FFF2-40B4-BE49-F238E27FC236}">
                <a16:creationId xmlns:a16="http://schemas.microsoft.com/office/drawing/2014/main" id="{88689C9D-35A9-4E7D-B2A5-58AF5FE30A14}"/>
              </a:ext>
            </a:extLst>
          </p:cNvPr>
          <p:cNvPicPr>
            <a:picLocks noChangeAspect="1"/>
          </p:cNvPicPr>
          <p:nvPr/>
        </p:nvPicPr>
        <p:blipFill rotWithShape="1">
          <a:blip r:embed="rId3"/>
          <a:srcRect l="10671"/>
          <a:stretch/>
        </p:blipFill>
        <p:spPr>
          <a:xfrm>
            <a:off x="387732" y="5473669"/>
            <a:ext cx="1353163" cy="1298413"/>
          </a:xfrm>
          <a:prstGeom prst="rect">
            <a:avLst/>
          </a:prstGeom>
        </p:spPr>
      </p:pic>
      <p:pic>
        <p:nvPicPr>
          <p:cNvPr id="4" name="Graphic 3" descr="Lightbulb and gear">
            <a:extLst>
              <a:ext uri="{FF2B5EF4-FFF2-40B4-BE49-F238E27FC236}">
                <a16:creationId xmlns:a16="http://schemas.microsoft.com/office/drawing/2014/main" id="{30C67DB9-10D2-4C3C-B15B-977E193A91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9704" y="122722"/>
            <a:ext cx="1272140" cy="1272140"/>
          </a:xfrm>
          <a:prstGeom prst="rect">
            <a:avLst/>
          </a:prstGeom>
        </p:spPr>
      </p:pic>
      <p:pic>
        <p:nvPicPr>
          <p:cNvPr id="8" name="Graphic 7" descr="Bar graph with upward trend">
            <a:extLst>
              <a:ext uri="{FF2B5EF4-FFF2-40B4-BE49-F238E27FC236}">
                <a16:creationId xmlns:a16="http://schemas.microsoft.com/office/drawing/2014/main" id="{842D9439-5E44-4381-B08E-D886F8CFC3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07263" y="1994036"/>
            <a:ext cx="862974" cy="862974"/>
          </a:xfrm>
          <a:prstGeom prst="rect">
            <a:avLst/>
          </a:prstGeom>
        </p:spPr>
      </p:pic>
      <p:pic>
        <p:nvPicPr>
          <p:cNvPr id="10" name="Graphic 9" descr="User network">
            <a:extLst>
              <a:ext uri="{FF2B5EF4-FFF2-40B4-BE49-F238E27FC236}">
                <a16:creationId xmlns:a16="http://schemas.microsoft.com/office/drawing/2014/main" id="{D2424A44-BB37-4D19-B12A-4059048A51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81550" y="3496542"/>
            <a:ext cx="914400" cy="914400"/>
          </a:xfrm>
          <a:prstGeom prst="rect">
            <a:avLst/>
          </a:prstGeom>
        </p:spPr>
      </p:pic>
      <p:pic>
        <p:nvPicPr>
          <p:cNvPr id="12" name="Graphic 7" descr="Construction worker female with solid fill">
            <a:extLst>
              <a:ext uri="{FF2B5EF4-FFF2-40B4-BE49-F238E27FC236}">
                <a16:creationId xmlns:a16="http://schemas.microsoft.com/office/drawing/2014/main" id="{45F19B35-E77A-44C1-9413-04A2C165B36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6628" y="4876497"/>
            <a:ext cx="1004244" cy="1004244"/>
          </a:xfrm>
          <a:prstGeom prst="rect">
            <a:avLst/>
          </a:prstGeom>
        </p:spPr>
      </p:pic>
    </p:spTree>
    <p:extLst>
      <p:ext uri="{BB962C8B-B14F-4D97-AF65-F5344CB8AC3E}">
        <p14:creationId xmlns:p14="http://schemas.microsoft.com/office/powerpoint/2010/main" val="1582409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E9CD-05CF-47AC-93B9-3ABCB2F5FBB8}"/>
              </a:ext>
            </a:extLst>
          </p:cNvPr>
          <p:cNvSpPr>
            <a:spLocks noGrp="1"/>
          </p:cNvSpPr>
          <p:nvPr>
            <p:ph type="ctrTitle"/>
          </p:nvPr>
        </p:nvSpPr>
        <p:spPr>
          <a:xfrm>
            <a:off x="-1" y="4061819"/>
            <a:ext cx="12202697" cy="920875"/>
          </a:xfrm>
        </p:spPr>
        <p:txBody>
          <a:bodyPr/>
          <a:lstStyle/>
          <a:p>
            <a:r>
              <a:rPr lang="en-US" sz="3200">
                <a:latin typeface="Georgia"/>
                <a:cs typeface="Arial"/>
              </a:rPr>
              <a:t>An Introduction to the</a:t>
            </a:r>
            <a:br>
              <a:rPr lang="en-US" sz="3200">
                <a:latin typeface="Georgia"/>
                <a:cs typeface="Arial"/>
              </a:rPr>
            </a:br>
            <a:r>
              <a:rPr lang="en-US" sz="3200">
                <a:latin typeface="Georgia"/>
                <a:cs typeface="Arial"/>
              </a:rPr>
              <a:t>Economic Development Administration (EDA)</a:t>
            </a:r>
            <a:endParaRPr lang="en-US" sz="3200"/>
          </a:p>
        </p:txBody>
      </p:sp>
    </p:spTree>
    <p:extLst>
      <p:ext uri="{BB962C8B-B14F-4D97-AF65-F5344CB8AC3E}">
        <p14:creationId xmlns:p14="http://schemas.microsoft.com/office/powerpoint/2010/main" val="1850046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9319494-4A5E-402F-A1EF-F6681FDC2662}"/>
              </a:ext>
            </a:extLst>
          </p:cNvPr>
          <p:cNvSpPr>
            <a:spLocks noGrp="1"/>
          </p:cNvSpPr>
          <p:nvPr>
            <p:ph type="title"/>
          </p:nvPr>
        </p:nvSpPr>
        <p:spPr>
          <a:xfrm>
            <a:off x="1533871" y="303283"/>
            <a:ext cx="10527279" cy="1156112"/>
          </a:xfrm>
        </p:spPr>
        <p:txBody>
          <a:bodyPr>
            <a:normAutofit/>
          </a:bodyPr>
          <a:lstStyle/>
          <a:p>
            <a:r>
              <a:rPr lang="en-US">
                <a:latin typeface="Georgia"/>
                <a:cs typeface="Arial"/>
              </a:rPr>
              <a:t>Next Steps to Apply</a:t>
            </a:r>
          </a:p>
        </p:txBody>
      </p:sp>
      <p:sp>
        <p:nvSpPr>
          <p:cNvPr id="3" name="Text Placeholder 2">
            <a:extLst>
              <a:ext uri="{FF2B5EF4-FFF2-40B4-BE49-F238E27FC236}">
                <a16:creationId xmlns:a16="http://schemas.microsoft.com/office/drawing/2014/main" id="{EAC4F1D9-6B8D-4FF6-A5C0-1B0C046B6162}"/>
              </a:ext>
            </a:extLst>
          </p:cNvPr>
          <p:cNvSpPr>
            <a:spLocks noGrp="1"/>
          </p:cNvSpPr>
          <p:nvPr>
            <p:ph type="body" idx="1"/>
          </p:nvPr>
        </p:nvSpPr>
        <p:spPr>
          <a:xfrm>
            <a:off x="1622624" y="1478662"/>
            <a:ext cx="9767865" cy="2714013"/>
          </a:xfrm>
        </p:spPr>
        <p:txBody>
          <a:bodyPr vert="horz" lIns="121920" tIns="60960" rIns="121920" bIns="60960" rtlCol="0" anchor="t">
            <a:normAutofit/>
          </a:bodyPr>
          <a:lstStyle/>
          <a:p>
            <a:pPr marL="457200" indent="-457200">
              <a:buFont typeface="+mj-lt"/>
              <a:buAutoNum type="arabicPeriod"/>
            </a:pPr>
            <a:r>
              <a:rPr lang="en-US" sz="2000" dirty="0">
                <a:cs typeface="Arial"/>
              </a:rPr>
              <a:t>Read the </a:t>
            </a:r>
            <a:r>
              <a:rPr lang="en-US" sz="2000" b="1" dirty="0">
                <a:cs typeface="Arial"/>
              </a:rPr>
              <a:t>Notice of Funding Opportunity (NOFO)</a:t>
            </a:r>
            <a:r>
              <a:rPr lang="en-US" sz="2000" dirty="0">
                <a:cs typeface="Arial"/>
              </a:rPr>
              <a:t> and Eligibility Requirements for each program: </a:t>
            </a:r>
            <a:r>
              <a:rPr lang="en-US" sz="2000" dirty="0">
                <a:cs typeface="Arial"/>
                <a:hlinkClick r:id="rId3"/>
              </a:rPr>
              <a:t>https://eda.gov/funding-opportunities/</a:t>
            </a:r>
            <a:r>
              <a:rPr lang="en-US" sz="2000" dirty="0">
                <a:cs typeface="Arial"/>
              </a:rPr>
              <a:t> </a:t>
            </a:r>
          </a:p>
          <a:p>
            <a:pPr marL="457200" indent="-457200">
              <a:buFont typeface="+mj-lt"/>
              <a:buAutoNum type="arabicPeriod"/>
            </a:pPr>
            <a:endParaRPr lang="en-US" sz="1100" dirty="0">
              <a:cs typeface="Arial"/>
            </a:endParaRPr>
          </a:p>
          <a:p>
            <a:pPr marL="457200" indent="-457200">
              <a:buFont typeface="+mj-lt"/>
              <a:buAutoNum type="arabicPeriod"/>
            </a:pPr>
            <a:r>
              <a:rPr lang="en-US" sz="2000" dirty="0"/>
              <a:t>Find your </a:t>
            </a:r>
            <a:r>
              <a:rPr lang="en-US" sz="2000" b="1" dirty="0"/>
              <a:t>Economic Development District </a:t>
            </a:r>
            <a:r>
              <a:rPr lang="en-US" sz="2000" dirty="0"/>
              <a:t>for planning support and technical assistance: </a:t>
            </a:r>
            <a:r>
              <a:rPr lang="en-US" sz="2000" u="sng" dirty="0">
                <a:hlinkClick r:id="rId4"/>
              </a:rPr>
              <a:t>https://eda.gov/resources/directory/</a:t>
            </a:r>
            <a:endParaRPr lang="en-US" sz="2000" u="sng" dirty="0"/>
          </a:p>
          <a:p>
            <a:pPr marL="457200" indent="-457200">
              <a:buFont typeface="+mj-lt"/>
              <a:buAutoNum type="arabicPeriod"/>
            </a:pPr>
            <a:endParaRPr lang="en-US" sz="1100" dirty="0">
              <a:cs typeface="Arial"/>
            </a:endParaRPr>
          </a:p>
          <a:p>
            <a:pPr marL="457200" indent="-457200">
              <a:buFont typeface="+mj-lt"/>
              <a:buAutoNum type="arabicPeriod"/>
            </a:pPr>
            <a:r>
              <a:rPr lang="en-US" sz="2000" dirty="0">
                <a:cs typeface="Arial"/>
              </a:rPr>
              <a:t>Connect with your state’s </a:t>
            </a:r>
            <a:r>
              <a:rPr lang="en-US" sz="2000" b="1" dirty="0">
                <a:cs typeface="Arial"/>
              </a:rPr>
              <a:t>Economic Development Representative </a:t>
            </a:r>
            <a:r>
              <a:rPr lang="en-US" sz="2000" dirty="0">
                <a:cs typeface="Arial"/>
              </a:rPr>
              <a:t>with questions: </a:t>
            </a:r>
            <a:r>
              <a:rPr lang="en-US" sz="2000" dirty="0">
                <a:cs typeface="Arial"/>
                <a:hlinkClick r:id="rId5"/>
              </a:rPr>
              <a:t>https://eda.gov/contact</a:t>
            </a:r>
            <a:endParaRPr lang="en-US" sz="2000" dirty="0">
              <a:cs typeface="Arial"/>
            </a:endParaRPr>
          </a:p>
        </p:txBody>
      </p:sp>
      <p:sp>
        <p:nvSpPr>
          <p:cNvPr id="5" name="TextBox 4">
            <a:extLst>
              <a:ext uri="{FF2B5EF4-FFF2-40B4-BE49-F238E27FC236}">
                <a16:creationId xmlns:a16="http://schemas.microsoft.com/office/drawing/2014/main" id="{E6582149-C504-4488-9F07-2ED0ABC03D3C}"/>
              </a:ext>
            </a:extLst>
          </p:cNvPr>
          <p:cNvSpPr txBox="1"/>
          <p:nvPr/>
        </p:nvSpPr>
        <p:spPr>
          <a:xfrm>
            <a:off x="11390489" y="6431470"/>
            <a:ext cx="541355" cy="379656"/>
          </a:xfrm>
          <a:prstGeom prst="rect">
            <a:avLst/>
          </a:prstGeom>
          <a:noFill/>
        </p:spPr>
        <p:txBody>
          <a:bodyPr wrap="square" lIns="91440" tIns="45720" rIns="91440" bIns="45720" rtlCol="0" anchor="t">
            <a:spAutoFit/>
          </a:bodyPr>
          <a:lstStyle/>
          <a:p>
            <a:pPr defTabSz="609585"/>
            <a:r>
              <a:rPr lang="en-US" sz="1850">
                <a:solidFill>
                  <a:srgbClr val="002B51"/>
                </a:solidFill>
                <a:latin typeface="Arial" panose="020B0604020202020204"/>
              </a:rPr>
              <a:t>22</a:t>
            </a:r>
            <a:endParaRPr lang="en-US" sz="1867">
              <a:solidFill>
                <a:srgbClr val="002B51"/>
              </a:solidFill>
              <a:latin typeface="Arial" panose="020B0604020202020204"/>
            </a:endParaRPr>
          </a:p>
        </p:txBody>
      </p:sp>
      <p:pic>
        <p:nvPicPr>
          <p:cNvPr id="7" name="Picture 6">
            <a:extLst>
              <a:ext uri="{FF2B5EF4-FFF2-40B4-BE49-F238E27FC236}">
                <a16:creationId xmlns:a16="http://schemas.microsoft.com/office/drawing/2014/main" id="{88689C9D-35A9-4E7D-B2A5-58AF5FE30A14}"/>
              </a:ext>
            </a:extLst>
          </p:cNvPr>
          <p:cNvPicPr>
            <a:picLocks noChangeAspect="1"/>
          </p:cNvPicPr>
          <p:nvPr/>
        </p:nvPicPr>
        <p:blipFill rotWithShape="1">
          <a:blip r:embed="rId6"/>
          <a:srcRect l="10671"/>
          <a:stretch/>
        </p:blipFill>
        <p:spPr>
          <a:xfrm>
            <a:off x="387732" y="5473669"/>
            <a:ext cx="1353163" cy="1298413"/>
          </a:xfrm>
          <a:prstGeom prst="rect">
            <a:avLst/>
          </a:prstGeom>
        </p:spPr>
      </p:pic>
      <p:pic>
        <p:nvPicPr>
          <p:cNvPr id="6" name="Picture 14" descr="EDA Regions">
            <a:extLst>
              <a:ext uri="{FF2B5EF4-FFF2-40B4-BE49-F238E27FC236}">
                <a16:creationId xmlns:a16="http://schemas.microsoft.com/office/drawing/2014/main" id="{EA3782B1-54B9-4799-894C-623A896C0B5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7636" b="13310"/>
          <a:stretch/>
        </p:blipFill>
        <p:spPr bwMode="auto">
          <a:xfrm>
            <a:off x="3464713" y="4188330"/>
            <a:ext cx="5452063" cy="246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5">
            <a:extLst>
              <a:ext uri="{FF2B5EF4-FFF2-40B4-BE49-F238E27FC236}">
                <a16:creationId xmlns:a16="http://schemas.microsoft.com/office/drawing/2014/main" id="{2185F827-F666-4A2E-8BBB-9C8B74F0DC5D}"/>
              </a:ext>
            </a:extLst>
          </p:cNvPr>
          <p:cNvSpPr txBox="1">
            <a:spLocks noChangeArrowheads="1"/>
          </p:cNvSpPr>
          <p:nvPr/>
        </p:nvSpPr>
        <p:spPr bwMode="auto">
          <a:xfrm>
            <a:off x="3838554" y="4406510"/>
            <a:ext cx="966151" cy="276999"/>
          </a:xfrm>
          <a:prstGeom prst="rect">
            <a:avLst/>
          </a:prstGeom>
          <a:solidFill>
            <a:schemeClr val="bg2">
              <a:lumMod val="50000"/>
            </a:schemeClr>
          </a:solidFill>
          <a:ln>
            <a:noFill/>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609585" fontAlgn="base">
              <a:spcBef>
                <a:spcPct val="0"/>
              </a:spcBef>
              <a:spcAft>
                <a:spcPct val="0"/>
              </a:spcAft>
              <a:defRPr/>
            </a:pPr>
            <a:r>
              <a:rPr lang="en-US" altLang="en-US" sz="1200" b="1">
                <a:solidFill>
                  <a:srgbClr val="FFFFFF"/>
                </a:solidFill>
                <a:latin typeface="Arial" panose="020B0604020202020204"/>
              </a:rPr>
              <a:t>SEATTLE</a:t>
            </a:r>
          </a:p>
        </p:txBody>
      </p:sp>
      <p:sp>
        <p:nvSpPr>
          <p:cNvPr id="9" name="TextBox 8">
            <a:extLst>
              <a:ext uri="{FF2B5EF4-FFF2-40B4-BE49-F238E27FC236}">
                <a16:creationId xmlns:a16="http://schemas.microsoft.com/office/drawing/2014/main" id="{C785851C-D1E8-4683-A22F-04B3B87158FA}"/>
              </a:ext>
            </a:extLst>
          </p:cNvPr>
          <p:cNvSpPr txBox="1"/>
          <p:nvPr/>
        </p:nvSpPr>
        <p:spPr>
          <a:xfrm>
            <a:off x="9776466" y="4868869"/>
            <a:ext cx="1728255" cy="1938992"/>
          </a:xfrm>
          <a:prstGeom prst="rect">
            <a:avLst/>
          </a:prstGeom>
          <a:noFill/>
        </p:spPr>
        <p:txBody>
          <a:bodyPr wrap="square" rtlCol="0">
            <a:spAutoFit/>
          </a:bodyPr>
          <a:lstStyle/>
          <a:p>
            <a:pPr defTabSz="609585" fontAlgn="base">
              <a:spcBef>
                <a:spcPct val="0"/>
              </a:spcBef>
              <a:spcAft>
                <a:spcPct val="0"/>
              </a:spcAft>
              <a:defRPr/>
            </a:pPr>
            <a:r>
              <a:rPr lang="en-US" sz="1200" b="1">
                <a:solidFill>
                  <a:prstClr val="black"/>
                </a:solidFill>
                <a:latin typeface="Arial" panose="020B0604020202020204"/>
                <a:ea typeface="ＭＳ Ｐゴシック" pitchFamily="-108" charset="-128"/>
              </a:rPr>
              <a:t>Seattle: </a:t>
            </a:r>
          </a:p>
          <a:p>
            <a:pPr defTabSz="609585" fontAlgn="base">
              <a:spcBef>
                <a:spcPct val="0"/>
              </a:spcBef>
              <a:spcAft>
                <a:spcPct val="0"/>
              </a:spcAft>
              <a:defRPr/>
            </a:pPr>
            <a:r>
              <a:rPr lang="en-US" sz="1200">
                <a:solidFill>
                  <a:prstClr val="black"/>
                </a:solidFill>
                <a:latin typeface="Arial" panose="020B0604020202020204"/>
                <a:ea typeface="ＭＳ Ｐゴシック" pitchFamily="-108" charset="-128"/>
              </a:rPr>
              <a:t>American Samoa</a:t>
            </a:r>
          </a:p>
          <a:p>
            <a:pPr defTabSz="609585" fontAlgn="base">
              <a:spcBef>
                <a:spcPct val="0"/>
              </a:spcBef>
              <a:spcAft>
                <a:spcPct val="0"/>
              </a:spcAft>
              <a:defRPr/>
            </a:pPr>
            <a:r>
              <a:rPr lang="en-US" sz="1200">
                <a:solidFill>
                  <a:prstClr val="black"/>
                </a:solidFill>
                <a:latin typeface="Arial" panose="020B0604020202020204"/>
                <a:ea typeface="ＭＳ Ｐゴシック" pitchFamily="-108" charset="-128"/>
              </a:rPr>
              <a:t>Guam</a:t>
            </a:r>
          </a:p>
          <a:p>
            <a:pPr defTabSz="609585" fontAlgn="base">
              <a:spcBef>
                <a:spcPct val="0"/>
              </a:spcBef>
              <a:spcAft>
                <a:spcPct val="0"/>
              </a:spcAft>
              <a:defRPr/>
            </a:pPr>
            <a:r>
              <a:rPr lang="en-US" sz="1200">
                <a:solidFill>
                  <a:prstClr val="black"/>
                </a:solidFill>
                <a:latin typeface="Arial" panose="020B0604020202020204"/>
                <a:ea typeface="ＭＳ Ｐゴシック" pitchFamily="-108" charset="-128"/>
              </a:rPr>
              <a:t>Federated States of Micronesia </a:t>
            </a:r>
          </a:p>
          <a:p>
            <a:pPr defTabSz="609585" fontAlgn="base">
              <a:spcBef>
                <a:spcPct val="0"/>
              </a:spcBef>
              <a:spcAft>
                <a:spcPct val="0"/>
              </a:spcAft>
              <a:defRPr/>
            </a:pPr>
            <a:r>
              <a:rPr lang="en-US" sz="1200">
                <a:solidFill>
                  <a:prstClr val="black"/>
                </a:solidFill>
                <a:latin typeface="Arial" panose="020B0604020202020204"/>
                <a:ea typeface="ＭＳ Ｐゴシック" pitchFamily="-108" charset="-128"/>
              </a:rPr>
              <a:t>Palau</a:t>
            </a:r>
          </a:p>
          <a:p>
            <a:pPr defTabSz="609585" fontAlgn="base">
              <a:spcBef>
                <a:spcPct val="0"/>
              </a:spcBef>
              <a:spcAft>
                <a:spcPct val="0"/>
              </a:spcAft>
              <a:defRPr/>
            </a:pPr>
            <a:r>
              <a:rPr lang="en-US" sz="1200">
                <a:solidFill>
                  <a:prstClr val="black"/>
                </a:solidFill>
                <a:latin typeface="Arial" panose="020B0604020202020204"/>
                <a:ea typeface="ＭＳ Ｐゴシック" pitchFamily="-108" charset="-128"/>
              </a:rPr>
              <a:t>Marshall Islands </a:t>
            </a:r>
          </a:p>
          <a:p>
            <a:pPr defTabSz="609585" fontAlgn="base">
              <a:spcBef>
                <a:spcPct val="0"/>
              </a:spcBef>
              <a:spcAft>
                <a:spcPct val="0"/>
              </a:spcAft>
              <a:defRPr/>
            </a:pPr>
            <a:r>
              <a:rPr lang="en-US" sz="1200">
                <a:solidFill>
                  <a:prstClr val="black"/>
                </a:solidFill>
                <a:latin typeface="Arial" panose="020B0604020202020204"/>
                <a:ea typeface="ＭＳ Ｐゴシック" pitchFamily="-108" charset="-128"/>
              </a:rPr>
              <a:t>Commonwealth of the Northern Mariana Islands</a:t>
            </a:r>
          </a:p>
        </p:txBody>
      </p:sp>
      <p:sp>
        <p:nvSpPr>
          <p:cNvPr id="10" name="TextBox 9">
            <a:extLst>
              <a:ext uri="{FF2B5EF4-FFF2-40B4-BE49-F238E27FC236}">
                <a16:creationId xmlns:a16="http://schemas.microsoft.com/office/drawing/2014/main" id="{A228242A-1B06-4C41-B7F6-09F5DD708A0C}"/>
              </a:ext>
            </a:extLst>
          </p:cNvPr>
          <p:cNvSpPr txBox="1"/>
          <p:nvPr/>
        </p:nvSpPr>
        <p:spPr>
          <a:xfrm>
            <a:off x="8670974" y="5976864"/>
            <a:ext cx="1273905" cy="830997"/>
          </a:xfrm>
          <a:prstGeom prst="rect">
            <a:avLst/>
          </a:prstGeom>
          <a:noFill/>
        </p:spPr>
        <p:txBody>
          <a:bodyPr wrap="square" rtlCol="0">
            <a:spAutoFit/>
          </a:bodyPr>
          <a:lstStyle/>
          <a:p>
            <a:pPr defTabSz="609585" fontAlgn="base">
              <a:spcBef>
                <a:spcPct val="0"/>
              </a:spcBef>
              <a:spcAft>
                <a:spcPct val="0"/>
              </a:spcAft>
              <a:defRPr/>
            </a:pPr>
            <a:r>
              <a:rPr lang="en-US" sz="1200" b="1">
                <a:solidFill>
                  <a:prstClr val="black"/>
                </a:solidFill>
                <a:latin typeface="Arial" panose="020B0604020202020204"/>
                <a:ea typeface="ＭＳ Ｐゴシック" pitchFamily="-108" charset="-128"/>
              </a:rPr>
              <a:t>Philadelphia: </a:t>
            </a:r>
          </a:p>
          <a:p>
            <a:pPr defTabSz="609585" fontAlgn="base">
              <a:spcBef>
                <a:spcPct val="0"/>
              </a:spcBef>
              <a:spcAft>
                <a:spcPct val="0"/>
              </a:spcAft>
              <a:defRPr/>
            </a:pPr>
            <a:r>
              <a:rPr lang="en-US" sz="1200">
                <a:solidFill>
                  <a:prstClr val="black"/>
                </a:solidFill>
                <a:latin typeface="Arial" panose="020B0604020202020204"/>
                <a:ea typeface="ＭＳ Ｐゴシック" pitchFamily="-108" charset="-128"/>
              </a:rPr>
              <a:t>Puerto Rico</a:t>
            </a:r>
          </a:p>
          <a:p>
            <a:pPr defTabSz="609585" fontAlgn="base">
              <a:spcBef>
                <a:spcPct val="0"/>
              </a:spcBef>
              <a:spcAft>
                <a:spcPct val="0"/>
              </a:spcAft>
              <a:defRPr/>
            </a:pPr>
            <a:r>
              <a:rPr lang="en-US" sz="1200">
                <a:solidFill>
                  <a:prstClr val="black"/>
                </a:solidFill>
                <a:latin typeface="Arial" panose="020B0604020202020204"/>
                <a:ea typeface="ＭＳ Ｐゴシック" pitchFamily="-108" charset="-128"/>
              </a:rPr>
              <a:t>U.S. Virgin Islands</a:t>
            </a:r>
          </a:p>
        </p:txBody>
      </p:sp>
      <p:sp>
        <p:nvSpPr>
          <p:cNvPr id="12" name="TextBox 15">
            <a:extLst>
              <a:ext uri="{FF2B5EF4-FFF2-40B4-BE49-F238E27FC236}">
                <a16:creationId xmlns:a16="http://schemas.microsoft.com/office/drawing/2014/main" id="{F4FFB2F4-56B6-41C4-8042-B04A7C688FAF}"/>
              </a:ext>
            </a:extLst>
          </p:cNvPr>
          <p:cNvSpPr txBox="1">
            <a:spLocks noChangeArrowheads="1"/>
          </p:cNvSpPr>
          <p:nvPr/>
        </p:nvSpPr>
        <p:spPr bwMode="auto">
          <a:xfrm>
            <a:off x="5307754" y="5038462"/>
            <a:ext cx="821769" cy="276999"/>
          </a:xfrm>
          <a:prstGeom prst="rect">
            <a:avLst/>
          </a:prstGeom>
          <a:solidFill>
            <a:schemeClr val="bg2">
              <a:lumMod val="50000"/>
            </a:schemeClr>
          </a:solidFill>
          <a:ln>
            <a:noFill/>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609585" fontAlgn="base">
              <a:spcBef>
                <a:spcPct val="0"/>
              </a:spcBef>
              <a:spcAft>
                <a:spcPct val="0"/>
              </a:spcAft>
              <a:defRPr/>
            </a:pPr>
            <a:r>
              <a:rPr lang="en-US" altLang="en-US" sz="1200" b="1">
                <a:solidFill>
                  <a:srgbClr val="FFFFFF"/>
                </a:solidFill>
                <a:latin typeface="Arial" panose="020B0604020202020204"/>
              </a:rPr>
              <a:t>DENVER</a:t>
            </a:r>
          </a:p>
        </p:txBody>
      </p:sp>
      <p:sp>
        <p:nvSpPr>
          <p:cNvPr id="13" name="TextBox 15">
            <a:extLst>
              <a:ext uri="{FF2B5EF4-FFF2-40B4-BE49-F238E27FC236}">
                <a16:creationId xmlns:a16="http://schemas.microsoft.com/office/drawing/2014/main" id="{FB2F7A7D-9457-41A9-BA9C-068E04F97681}"/>
              </a:ext>
            </a:extLst>
          </p:cNvPr>
          <p:cNvSpPr txBox="1">
            <a:spLocks noChangeArrowheads="1"/>
          </p:cNvSpPr>
          <p:nvPr/>
        </p:nvSpPr>
        <p:spPr bwMode="auto">
          <a:xfrm>
            <a:off x="5768628" y="5961178"/>
            <a:ext cx="877323" cy="276999"/>
          </a:xfrm>
          <a:prstGeom prst="rect">
            <a:avLst/>
          </a:prstGeom>
          <a:solidFill>
            <a:schemeClr val="bg2">
              <a:lumMod val="50000"/>
            </a:schemeClr>
          </a:solidFill>
          <a:ln>
            <a:noFill/>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609585" fontAlgn="base">
              <a:spcBef>
                <a:spcPct val="0"/>
              </a:spcBef>
              <a:spcAft>
                <a:spcPct val="0"/>
              </a:spcAft>
              <a:defRPr/>
            </a:pPr>
            <a:r>
              <a:rPr lang="en-US" altLang="en-US" sz="1200" b="1">
                <a:solidFill>
                  <a:srgbClr val="FFFFFF"/>
                </a:solidFill>
                <a:latin typeface="Arial" panose="020B0604020202020204"/>
              </a:rPr>
              <a:t>AUSTIN</a:t>
            </a:r>
          </a:p>
        </p:txBody>
      </p:sp>
      <p:sp>
        <p:nvSpPr>
          <p:cNvPr id="14" name="TextBox 15">
            <a:extLst>
              <a:ext uri="{FF2B5EF4-FFF2-40B4-BE49-F238E27FC236}">
                <a16:creationId xmlns:a16="http://schemas.microsoft.com/office/drawing/2014/main" id="{9CEF852B-7CFF-4523-B8EF-AC4E5F38BE8B}"/>
              </a:ext>
            </a:extLst>
          </p:cNvPr>
          <p:cNvSpPr txBox="1">
            <a:spLocks noChangeArrowheads="1"/>
          </p:cNvSpPr>
          <p:nvPr/>
        </p:nvSpPr>
        <p:spPr bwMode="auto">
          <a:xfrm>
            <a:off x="6645951" y="4761463"/>
            <a:ext cx="910974" cy="276999"/>
          </a:xfrm>
          <a:prstGeom prst="rect">
            <a:avLst/>
          </a:prstGeom>
          <a:solidFill>
            <a:schemeClr val="bg2">
              <a:lumMod val="50000"/>
            </a:schemeClr>
          </a:solidFill>
          <a:ln>
            <a:noFill/>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609585" fontAlgn="base">
              <a:spcBef>
                <a:spcPct val="0"/>
              </a:spcBef>
              <a:spcAft>
                <a:spcPct val="0"/>
              </a:spcAft>
              <a:defRPr/>
            </a:pPr>
            <a:r>
              <a:rPr lang="en-US" altLang="en-US" sz="1200" b="1">
                <a:solidFill>
                  <a:srgbClr val="FFFFFF"/>
                </a:solidFill>
                <a:latin typeface="Arial" panose="020B0604020202020204"/>
              </a:rPr>
              <a:t>CHICAGO</a:t>
            </a:r>
          </a:p>
        </p:txBody>
      </p:sp>
      <p:sp>
        <p:nvSpPr>
          <p:cNvPr id="15" name="TextBox 15">
            <a:extLst>
              <a:ext uri="{FF2B5EF4-FFF2-40B4-BE49-F238E27FC236}">
                <a16:creationId xmlns:a16="http://schemas.microsoft.com/office/drawing/2014/main" id="{72DAFAE2-C43B-4864-820A-FEF2571B064F}"/>
              </a:ext>
            </a:extLst>
          </p:cNvPr>
          <p:cNvSpPr txBox="1">
            <a:spLocks noChangeArrowheads="1"/>
          </p:cNvSpPr>
          <p:nvPr/>
        </p:nvSpPr>
        <p:spPr bwMode="auto">
          <a:xfrm>
            <a:off x="7895717" y="4899962"/>
            <a:ext cx="1337897" cy="276999"/>
          </a:xfrm>
          <a:prstGeom prst="rect">
            <a:avLst/>
          </a:prstGeom>
          <a:solidFill>
            <a:schemeClr val="bg2">
              <a:lumMod val="50000"/>
            </a:schemeClr>
          </a:solidFill>
          <a:ln>
            <a:noFill/>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609585" fontAlgn="base">
              <a:spcBef>
                <a:spcPct val="0"/>
              </a:spcBef>
              <a:spcAft>
                <a:spcPct val="0"/>
              </a:spcAft>
              <a:defRPr/>
            </a:pPr>
            <a:r>
              <a:rPr lang="en-US" altLang="en-US" sz="1200" b="1">
                <a:solidFill>
                  <a:srgbClr val="FFFFFF"/>
                </a:solidFill>
                <a:latin typeface="Arial" panose="020B0604020202020204"/>
              </a:rPr>
              <a:t>PHILADELPHIA</a:t>
            </a:r>
          </a:p>
        </p:txBody>
      </p:sp>
      <p:sp>
        <p:nvSpPr>
          <p:cNvPr id="16" name="TextBox 15">
            <a:extLst>
              <a:ext uri="{FF2B5EF4-FFF2-40B4-BE49-F238E27FC236}">
                <a16:creationId xmlns:a16="http://schemas.microsoft.com/office/drawing/2014/main" id="{7D425CD6-2575-4F53-A7B8-A3918415860E}"/>
              </a:ext>
            </a:extLst>
          </p:cNvPr>
          <p:cNvSpPr txBox="1">
            <a:spLocks noChangeArrowheads="1"/>
          </p:cNvSpPr>
          <p:nvPr/>
        </p:nvSpPr>
        <p:spPr bwMode="auto">
          <a:xfrm>
            <a:off x="7173502" y="5808913"/>
            <a:ext cx="960974" cy="276999"/>
          </a:xfrm>
          <a:prstGeom prst="rect">
            <a:avLst/>
          </a:prstGeom>
          <a:solidFill>
            <a:schemeClr val="bg2">
              <a:lumMod val="50000"/>
            </a:schemeClr>
          </a:solidFill>
          <a:ln>
            <a:noFill/>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609585" fontAlgn="base">
              <a:spcBef>
                <a:spcPct val="0"/>
              </a:spcBef>
              <a:spcAft>
                <a:spcPct val="0"/>
              </a:spcAft>
              <a:defRPr/>
            </a:pPr>
            <a:r>
              <a:rPr lang="en-US" altLang="en-US" sz="1200" b="1">
                <a:solidFill>
                  <a:srgbClr val="FFFFFF"/>
                </a:solidFill>
                <a:latin typeface="Arial" panose="020B0604020202020204"/>
              </a:rPr>
              <a:t>ATLANTA</a:t>
            </a:r>
          </a:p>
        </p:txBody>
      </p:sp>
    </p:spTree>
    <p:extLst>
      <p:ext uri="{BB962C8B-B14F-4D97-AF65-F5344CB8AC3E}">
        <p14:creationId xmlns:p14="http://schemas.microsoft.com/office/powerpoint/2010/main" val="2782860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9319494-4A5E-402F-A1EF-F6681FDC2662}"/>
              </a:ext>
            </a:extLst>
          </p:cNvPr>
          <p:cNvSpPr>
            <a:spLocks noGrp="1"/>
          </p:cNvSpPr>
          <p:nvPr>
            <p:ph type="title"/>
          </p:nvPr>
        </p:nvSpPr>
        <p:spPr>
          <a:xfrm>
            <a:off x="1533871" y="303283"/>
            <a:ext cx="10527279" cy="1156112"/>
          </a:xfrm>
        </p:spPr>
        <p:txBody>
          <a:bodyPr>
            <a:normAutofit/>
          </a:bodyPr>
          <a:lstStyle/>
          <a:p>
            <a:r>
              <a:rPr lang="en-US" dirty="0">
                <a:latin typeface="Georgia"/>
                <a:cs typeface="Arial"/>
              </a:rPr>
              <a:t>Resources</a:t>
            </a:r>
          </a:p>
        </p:txBody>
      </p:sp>
      <p:sp>
        <p:nvSpPr>
          <p:cNvPr id="5" name="TextBox 4">
            <a:extLst>
              <a:ext uri="{FF2B5EF4-FFF2-40B4-BE49-F238E27FC236}">
                <a16:creationId xmlns:a16="http://schemas.microsoft.com/office/drawing/2014/main" id="{E6582149-C504-4488-9F07-2ED0ABC03D3C}"/>
              </a:ext>
            </a:extLst>
          </p:cNvPr>
          <p:cNvSpPr txBox="1"/>
          <p:nvPr/>
        </p:nvSpPr>
        <p:spPr>
          <a:xfrm>
            <a:off x="11390489" y="6431470"/>
            <a:ext cx="541355" cy="379656"/>
          </a:xfrm>
          <a:prstGeom prst="rect">
            <a:avLst/>
          </a:prstGeom>
          <a:noFill/>
        </p:spPr>
        <p:txBody>
          <a:bodyPr wrap="square" lIns="91440" tIns="45720" rIns="91440" bIns="45720" rtlCol="0" anchor="t">
            <a:spAutoFit/>
          </a:bodyPr>
          <a:lstStyle/>
          <a:p>
            <a:pPr defTabSz="609585"/>
            <a:r>
              <a:rPr lang="en-US" sz="1850">
                <a:solidFill>
                  <a:srgbClr val="002B51"/>
                </a:solidFill>
                <a:latin typeface="Arial" panose="020B0604020202020204"/>
              </a:rPr>
              <a:t>23</a:t>
            </a:r>
            <a:endParaRPr lang="en-US" sz="1867">
              <a:solidFill>
                <a:srgbClr val="002B51"/>
              </a:solidFill>
              <a:latin typeface="Arial" panose="020B0604020202020204"/>
            </a:endParaRPr>
          </a:p>
        </p:txBody>
      </p:sp>
      <p:pic>
        <p:nvPicPr>
          <p:cNvPr id="8" name="Picture 7">
            <a:extLst>
              <a:ext uri="{FF2B5EF4-FFF2-40B4-BE49-F238E27FC236}">
                <a16:creationId xmlns:a16="http://schemas.microsoft.com/office/drawing/2014/main" id="{B7972E52-FB98-4164-BF4E-F770D06A353B}"/>
              </a:ext>
            </a:extLst>
          </p:cNvPr>
          <p:cNvPicPr>
            <a:picLocks noChangeAspect="1"/>
          </p:cNvPicPr>
          <p:nvPr/>
        </p:nvPicPr>
        <p:blipFill rotWithShape="1">
          <a:blip r:embed="rId3"/>
          <a:srcRect l="10671"/>
          <a:stretch/>
        </p:blipFill>
        <p:spPr>
          <a:xfrm>
            <a:off x="387732" y="5473669"/>
            <a:ext cx="1353163" cy="1298413"/>
          </a:xfrm>
          <a:prstGeom prst="rect">
            <a:avLst/>
          </a:prstGeom>
        </p:spPr>
      </p:pic>
      <p:sp>
        <p:nvSpPr>
          <p:cNvPr id="6" name="Rectangle 5">
            <a:extLst>
              <a:ext uri="{FF2B5EF4-FFF2-40B4-BE49-F238E27FC236}">
                <a16:creationId xmlns:a16="http://schemas.microsoft.com/office/drawing/2014/main" id="{27EBF5F8-47A2-4E2D-B2E9-EAADF46A30C5}"/>
              </a:ext>
            </a:extLst>
          </p:cNvPr>
          <p:cNvSpPr/>
          <p:nvPr/>
        </p:nvSpPr>
        <p:spPr>
          <a:xfrm>
            <a:off x="2021735" y="1653114"/>
            <a:ext cx="8986314" cy="3515652"/>
          </a:xfrm>
          <a:prstGeom prst="rect">
            <a:avLst/>
          </a:prstGeom>
          <a:solidFill>
            <a:schemeClr val="tx1">
              <a:lumMod val="90000"/>
              <a:lumOff val="1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800"/>
              </a:spcAft>
            </a:pPr>
            <a:r>
              <a:rPr lang="en-US" sz="2650" b="1" dirty="0"/>
              <a:t>Visit our website for resources: </a:t>
            </a:r>
            <a:r>
              <a:rPr lang="en-US" sz="2650" b="1" dirty="0">
                <a:hlinkClick r:id="rId4"/>
              </a:rPr>
              <a:t>www.eda.gov/arpa</a:t>
            </a:r>
            <a:endParaRPr lang="en-US" sz="2650">
              <a:cs typeface="Arial"/>
            </a:endParaRPr>
          </a:p>
          <a:p>
            <a:pPr marL="456565" indent="-456565">
              <a:spcAft>
                <a:spcPts val="800"/>
              </a:spcAft>
              <a:buFont typeface="Arial" panose="020B0604020202020204" pitchFamily="34" charset="0"/>
              <a:buChar char="•"/>
            </a:pPr>
            <a:r>
              <a:rPr lang="en-US" sz="2650" b="1" dirty="0"/>
              <a:t>One-page overviews</a:t>
            </a:r>
            <a:endParaRPr lang="en-US" sz="2650" dirty="0">
              <a:cs typeface="Arial" panose="020B0604020202020204"/>
            </a:endParaRPr>
          </a:p>
          <a:p>
            <a:pPr marL="456565" indent="-456565">
              <a:spcAft>
                <a:spcPts val="800"/>
              </a:spcAft>
              <a:buFont typeface="Arial" panose="020B0604020202020204" pitchFamily="34" charset="0"/>
              <a:buChar char="•"/>
            </a:pPr>
            <a:r>
              <a:rPr lang="en-US" sz="2650" b="1" dirty="0"/>
              <a:t>NOFO webinars</a:t>
            </a:r>
            <a:endParaRPr lang="en-US" sz="2650" dirty="0">
              <a:cs typeface="Arial" panose="020B0604020202020204"/>
            </a:endParaRPr>
          </a:p>
          <a:p>
            <a:pPr marL="456565" indent="-456565">
              <a:spcAft>
                <a:spcPts val="800"/>
              </a:spcAft>
              <a:buFont typeface="Arial" panose="020B0604020202020204" pitchFamily="34" charset="0"/>
              <a:buChar char="•"/>
            </a:pPr>
            <a:r>
              <a:rPr lang="en-US" sz="2650" b="1" dirty="0"/>
              <a:t>FAQs</a:t>
            </a:r>
            <a:endParaRPr lang="en-US" sz="2650" dirty="0">
              <a:cs typeface="Arial" panose="020B0604020202020204"/>
            </a:endParaRPr>
          </a:p>
          <a:p>
            <a:pPr marL="456565" indent="-456565">
              <a:spcAft>
                <a:spcPts val="800"/>
              </a:spcAft>
              <a:buFont typeface="Arial" panose="020B0604020202020204" pitchFamily="34" charset="0"/>
              <a:buChar char="•"/>
            </a:pPr>
            <a:r>
              <a:rPr lang="en-US" sz="2650" b="1" dirty="0"/>
              <a:t>Applicant support tools</a:t>
            </a:r>
            <a:endParaRPr lang="en-US" sz="2650" dirty="0">
              <a:cs typeface="Arial" panose="020B0604020202020204"/>
            </a:endParaRPr>
          </a:p>
        </p:txBody>
      </p:sp>
    </p:spTree>
    <p:extLst>
      <p:ext uri="{BB962C8B-B14F-4D97-AF65-F5344CB8AC3E}">
        <p14:creationId xmlns:p14="http://schemas.microsoft.com/office/powerpoint/2010/main" val="206785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D57F-0B3A-4267-97D7-A5CFF6856137}"/>
              </a:ext>
            </a:extLst>
          </p:cNvPr>
          <p:cNvSpPr>
            <a:spLocks noGrp="1"/>
          </p:cNvSpPr>
          <p:nvPr>
            <p:ph type="title"/>
          </p:nvPr>
        </p:nvSpPr>
        <p:spPr/>
        <p:txBody>
          <a:bodyPr/>
          <a:lstStyle/>
          <a:p>
            <a:r>
              <a:rPr lang="en-US">
                <a:latin typeface="Georgia"/>
                <a:cs typeface="Arial"/>
              </a:rPr>
              <a:t>Questions?</a:t>
            </a:r>
            <a:endParaRPr lang="en-US"/>
          </a:p>
        </p:txBody>
      </p:sp>
      <p:sp>
        <p:nvSpPr>
          <p:cNvPr id="4" name="Text Placeholder 1">
            <a:extLst>
              <a:ext uri="{FF2B5EF4-FFF2-40B4-BE49-F238E27FC236}">
                <a16:creationId xmlns:a16="http://schemas.microsoft.com/office/drawing/2014/main" id="{B79737D8-E89C-4590-8671-E10B578D868D}"/>
              </a:ext>
            </a:extLst>
          </p:cNvPr>
          <p:cNvSpPr>
            <a:spLocks noGrp="1"/>
          </p:cNvSpPr>
          <p:nvPr>
            <p:ph type="body" idx="1"/>
          </p:nvPr>
        </p:nvSpPr>
        <p:spPr>
          <a:xfrm>
            <a:off x="2221743" y="5803660"/>
            <a:ext cx="9425312" cy="873586"/>
          </a:xfrm>
        </p:spPr>
        <p:txBody>
          <a:bodyPr vert="horz" lIns="121920" tIns="60960" rIns="121920" bIns="60960" rtlCol="0" anchor="t">
            <a:normAutofit/>
          </a:bodyPr>
          <a:lstStyle/>
          <a:p>
            <a:pPr marL="380365" indent="-380365">
              <a:buNone/>
            </a:pPr>
            <a:r>
              <a:rPr lang="en-US" dirty="0">
                <a:ea typeface="+mn-lt"/>
                <a:cs typeface="+mn-lt"/>
              </a:rPr>
              <a:t>Visit </a:t>
            </a:r>
            <a:r>
              <a:rPr lang="en-US" dirty="0">
                <a:ea typeface="+mn-lt"/>
                <a:cs typeface="+mn-lt"/>
                <a:hlinkClick r:id="rId2"/>
              </a:rPr>
              <a:t>www.eda.gov/arpa</a:t>
            </a:r>
            <a:r>
              <a:rPr lang="en-US" dirty="0">
                <a:ea typeface="+mn-lt"/>
                <a:cs typeface="+mn-lt"/>
              </a:rPr>
              <a:t> to learn more about the American Rescue Plan programs and find contact information for each.</a:t>
            </a:r>
            <a:endParaRPr lang="en-US" dirty="0">
              <a:cs typeface="Arial" panose="020B0604020202020204"/>
            </a:endParaRPr>
          </a:p>
        </p:txBody>
      </p:sp>
    </p:spTree>
    <p:extLst>
      <p:ext uri="{BB962C8B-B14F-4D97-AF65-F5344CB8AC3E}">
        <p14:creationId xmlns:p14="http://schemas.microsoft.com/office/powerpoint/2010/main" val="217838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7449" y="3128973"/>
            <a:ext cx="10034465" cy="2373723"/>
          </a:xfrm>
          <a:prstGeom prst="rect">
            <a:avLst/>
          </a:prstGeom>
          <a:noFill/>
        </p:spPr>
        <p:txBody>
          <a:bodyPr wrap="none" rtlCol="0">
            <a:noAutofit/>
          </a:bodyPr>
          <a:lstStyle/>
          <a:p>
            <a:pPr marL="609585" indent="-609585" defTabSz="609585" fontAlgn="base">
              <a:spcBef>
                <a:spcPct val="0"/>
              </a:spcBef>
              <a:spcAft>
                <a:spcPct val="0"/>
              </a:spcAft>
              <a:buClr>
                <a:schemeClr val="bg2">
                  <a:lumMod val="50000"/>
                </a:schemeClr>
              </a:buClr>
              <a:buFont typeface="Wingdings" panose="05000000000000000000" pitchFamily="2" charset="2"/>
              <a:buChar char="Ø"/>
              <a:defRPr/>
            </a:pPr>
            <a:r>
              <a:rPr lang="en-US" sz="2400">
                <a:solidFill>
                  <a:schemeClr val="accent5"/>
                </a:solidFill>
                <a:latin typeface="Arial" panose="020B0604020202020204"/>
                <a:ea typeface="Georgia" charset="0"/>
                <a:cs typeface="Georgia" charset="0"/>
              </a:rPr>
              <a:t>Increase </a:t>
            </a:r>
            <a:r>
              <a:rPr lang="en-US" sz="2400">
                <a:solidFill>
                  <a:schemeClr val="accent5"/>
                </a:solidFill>
                <a:latin typeface="Arial" panose="020B0604020202020204"/>
              </a:rPr>
              <a:t>America’s global </a:t>
            </a:r>
            <a:r>
              <a:rPr lang="en-US" sz="2400" b="1" u="sng" cap="small">
                <a:solidFill>
                  <a:schemeClr val="accent5"/>
                </a:solidFill>
                <a:latin typeface="Arial" panose="020B0604020202020204"/>
                <a:ea typeface="ＭＳ Ｐゴシック" pitchFamily="-108" charset="-128"/>
              </a:rPr>
              <a:t>economic competitiveness</a:t>
            </a:r>
            <a:endParaRPr lang="en-US" sz="2400" cap="small">
              <a:solidFill>
                <a:schemeClr val="accent5"/>
              </a:solidFill>
              <a:latin typeface="Arial" panose="020B0604020202020204"/>
              <a:ea typeface="ＭＳ Ｐゴシック" pitchFamily="-108" charset="-128"/>
            </a:endParaRPr>
          </a:p>
          <a:p>
            <a:pPr marL="609585" indent="-609585" defTabSz="609585" fontAlgn="base">
              <a:spcBef>
                <a:spcPct val="0"/>
              </a:spcBef>
              <a:spcAft>
                <a:spcPct val="0"/>
              </a:spcAft>
              <a:buFont typeface="Wingdings" panose="05000000000000000000" pitchFamily="2" charset="2"/>
              <a:buChar char="Ø"/>
              <a:defRPr/>
            </a:pPr>
            <a:endParaRPr lang="en-US" sz="2400">
              <a:solidFill>
                <a:schemeClr val="accent5"/>
              </a:solidFill>
              <a:latin typeface="Arial" panose="020B0604020202020204"/>
              <a:ea typeface="ＭＳ Ｐゴシック" pitchFamily="-108" charset="-128"/>
            </a:endParaRPr>
          </a:p>
          <a:p>
            <a:pPr marL="609585" indent="-609585" defTabSz="609585" fontAlgn="base">
              <a:spcBef>
                <a:spcPct val="0"/>
              </a:spcBef>
              <a:spcAft>
                <a:spcPct val="0"/>
              </a:spcAft>
              <a:buFont typeface="Wingdings" panose="05000000000000000000" pitchFamily="2" charset="2"/>
              <a:buChar char="Ø"/>
              <a:defRPr/>
            </a:pPr>
            <a:r>
              <a:rPr lang="en-US" sz="2400">
                <a:solidFill>
                  <a:schemeClr val="accent5"/>
                </a:solidFill>
                <a:latin typeface="Arial" panose="020B0604020202020204"/>
                <a:ea typeface="ＭＳ Ｐゴシック" pitchFamily="-108" charset="-128"/>
              </a:rPr>
              <a:t>Support </a:t>
            </a:r>
            <a:r>
              <a:rPr lang="en-US" sz="2400" b="1" u="sng" cap="small">
                <a:solidFill>
                  <a:schemeClr val="accent5"/>
                </a:solidFill>
                <a:latin typeface="Arial" panose="020B0604020202020204"/>
                <a:ea typeface="ＭＳ Ｐゴシック" pitchFamily="-108" charset="-128"/>
              </a:rPr>
              <a:t>community-led economic development</a:t>
            </a:r>
          </a:p>
          <a:p>
            <a:pPr marL="609585" indent="-609585" defTabSz="609585" fontAlgn="base">
              <a:spcBef>
                <a:spcPct val="0"/>
              </a:spcBef>
              <a:spcAft>
                <a:spcPct val="0"/>
              </a:spcAft>
              <a:buFont typeface="Wingdings" panose="05000000000000000000" pitchFamily="2" charset="2"/>
              <a:buChar char="Ø"/>
              <a:defRPr/>
            </a:pPr>
            <a:endParaRPr lang="en-US" sz="2400">
              <a:solidFill>
                <a:schemeClr val="accent5"/>
              </a:solidFill>
              <a:latin typeface="Arial" panose="020B0604020202020204"/>
              <a:ea typeface="ＭＳ Ｐゴシック" pitchFamily="-108" charset="-128"/>
            </a:endParaRPr>
          </a:p>
          <a:p>
            <a:pPr marL="609585" indent="-609585" defTabSz="609585" fontAlgn="base">
              <a:spcBef>
                <a:spcPct val="0"/>
              </a:spcBef>
              <a:spcAft>
                <a:spcPct val="0"/>
              </a:spcAft>
              <a:buFont typeface="Wingdings" panose="05000000000000000000" pitchFamily="2" charset="2"/>
              <a:buChar char="Ø"/>
              <a:defRPr/>
            </a:pPr>
            <a:r>
              <a:rPr lang="en-US" sz="2400">
                <a:solidFill>
                  <a:schemeClr val="accent5"/>
                </a:solidFill>
                <a:latin typeface="Arial" panose="020B0604020202020204"/>
                <a:ea typeface="Georgia" charset="0"/>
                <a:cs typeface="Georgia" charset="0"/>
              </a:rPr>
              <a:t>Help communities develop </a:t>
            </a:r>
            <a:r>
              <a:rPr lang="en-US" sz="2400" b="1" u="sng" cap="small">
                <a:solidFill>
                  <a:schemeClr val="accent5"/>
                </a:solidFill>
                <a:latin typeface="Arial" panose="020B0604020202020204"/>
                <a:ea typeface="ＭＳ Ｐゴシック" pitchFamily="-108" charset="-128"/>
              </a:rPr>
              <a:t>resilient and agile</a:t>
            </a:r>
            <a:r>
              <a:rPr lang="en-US" sz="2400" b="1" cap="small">
                <a:solidFill>
                  <a:schemeClr val="accent5"/>
                </a:solidFill>
                <a:latin typeface="Arial" panose="020B0604020202020204"/>
                <a:ea typeface="ＭＳ Ｐゴシック" pitchFamily="-108" charset="-128"/>
              </a:rPr>
              <a:t> </a:t>
            </a:r>
            <a:r>
              <a:rPr lang="en-US" sz="2400">
                <a:solidFill>
                  <a:schemeClr val="accent5"/>
                </a:solidFill>
                <a:ea typeface="Georgia" charset="0"/>
                <a:cs typeface="Georgia" charset="0"/>
              </a:rPr>
              <a:t>local economies</a:t>
            </a:r>
            <a:endParaRPr lang="en-US" sz="2400" b="1" u="sng" cap="small">
              <a:solidFill>
                <a:schemeClr val="accent5"/>
              </a:solidFill>
              <a:latin typeface="Arial" panose="020B0604020202020204"/>
              <a:ea typeface="ＭＳ Ｐゴシック" pitchFamily="-108" charset="-128"/>
            </a:endParaRPr>
          </a:p>
        </p:txBody>
      </p:sp>
      <p:sp>
        <p:nvSpPr>
          <p:cNvPr id="2" name="Rectangle 1">
            <a:extLst>
              <a:ext uri="{FF2B5EF4-FFF2-40B4-BE49-F238E27FC236}">
                <a16:creationId xmlns:a16="http://schemas.microsoft.com/office/drawing/2014/main" id="{3C5A4B69-4115-4726-B37E-9BECC4F4D153}"/>
              </a:ext>
            </a:extLst>
          </p:cNvPr>
          <p:cNvSpPr/>
          <p:nvPr/>
        </p:nvSpPr>
        <p:spPr>
          <a:xfrm>
            <a:off x="690085" y="1313854"/>
            <a:ext cx="10811829" cy="1200329"/>
          </a:xfrm>
          <a:prstGeom prst="rect">
            <a:avLst/>
          </a:prstGeom>
        </p:spPr>
        <p:txBody>
          <a:bodyPr wrap="square">
            <a:spAutoFit/>
          </a:bodyPr>
          <a:lstStyle/>
          <a:p>
            <a:pPr defTabSz="609585" fontAlgn="base">
              <a:spcBef>
                <a:spcPct val="0"/>
              </a:spcBef>
              <a:spcAft>
                <a:spcPct val="0"/>
              </a:spcAft>
              <a:defRPr/>
            </a:pPr>
            <a:r>
              <a:rPr lang="en-US" sz="2400" b="1" i="1">
                <a:solidFill>
                  <a:schemeClr val="accent1"/>
                </a:solidFill>
                <a:latin typeface="Arial" panose="020B0604020202020204"/>
                <a:ea typeface="ＭＳ Ｐゴシック" pitchFamily="-108" charset="-128"/>
              </a:rPr>
              <a:t>To lead the federal economic development agenda by promoting innovation and competitiveness, preparing American regions for growth and success in the worldwide economy.</a:t>
            </a:r>
          </a:p>
        </p:txBody>
      </p:sp>
      <p:sp>
        <p:nvSpPr>
          <p:cNvPr id="5" name="Title 4">
            <a:extLst>
              <a:ext uri="{FF2B5EF4-FFF2-40B4-BE49-F238E27FC236}">
                <a16:creationId xmlns:a16="http://schemas.microsoft.com/office/drawing/2014/main" id="{211B4E69-884B-4C7B-881A-69A10F4AC91E}"/>
              </a:ext>
            </a:extLst>
          </p:cNvPr>
          <p:cNvSpPr>
            <a:spLocks noGrp="1"/>
          </p:cNvSpPr>
          <p:nvPr>
            <p:ph type="title"/>
          </p:nvPr>
        </p:nvSpPr>
        <p:spPr>
          <a:xfrm>
            <a:off x="904754" y="329184"/>
            <a:ext cx="9425311" cy="1144389"/>
          </a:xfrm>
        </p:spPr>
        <p:txBody>
          <a:bodyPr/>
          <a:lstStyle/>
          <a:p>
            <a:r>
              <a:rPr lang="en-US">
                <a:solidFill>
                  <a:srgbClr val="005A8B"/>
                </a:solidFill>
              </a:rPr>
              <a:t>EDA’s Mission</a:t>
            </a:r>
          </a:p>
        </p:txBody>
      </p:sp>
      <p:sp>
        <p:nvSpPr>
          <p:cNvPr id="6" name="TextBox 5">
            <a:extLst>
              <a:ext uri="{FF2B5EF4-FFF2-40B4-BE49-F238E27FC236}">
                <a16:creationId xmlns:a16="http://schemas.microsoft.com/office/drawing/2014/main" id="{9237FC29-E7D1-4487-9315-1D31D18748A9}"/>
              </a:ext>
            </a:extLst>
          </p:cNvPr>
          <p:cNvSpPr txBox="1"/>
          <p:nvPr/>
        </p:nvSpPr>
        <p:spPr>
          <a:xfrm>
            <a:off x="0" y="6302720"/>
            <a:ext cx="273232" cy="410433"/>
          </a:xfrm>
          <a:prstGeom prst="rect">
            <a:avLst/>
          </a:prstGeom>
          <a:noFill/>
        </p:spPr>
        <p:txBody>
          <a:bodyPr wrap="square" lIns="121920" tIns="60960" rIns="121920" bIns="60960" rtlCol="0" anchor="t">
            <a:spAutoFit/>
          </a:bodyPr>
          <a:lstStyle/>
          <a:p>
            <a:r>
              <a:rPr lang="en-US" sz="1867">
                <a:solidFill>
                  <a:schemeClr val="bg1"/>
                </a:solidFill>
              </a:rPr>
              <a:t>3</a:t>
            </a:r>
          </a:p>
        </p:txBody>
      </p:sp>
    </p:spTree>
    <p:custDataLst>
      <p:tags r:id="rId1"/>
    </p:custDataLst>
    <p:extLst>
      <p:ext uri="{BB962C8B-B14F-4D97-AF65-F5344CB8AC3E}">
        <p14:creationId xmlns:p14="http://schemas.microsoft.com/office/powerpoint/2010/main" val="111641222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149C1CC-EAAB-4BB1-9A48-1D68A8AC96CC}"/>
              </a:ext>
            </a:extLst>
          </p:cNvPr>
          <p:cNvGraphicFramePr/>
          <p:nvPr>
            <p:extLst>
              <p:ext uri="{D42A27DB-BD31-4B8C-83A1-F6EECF244321}">
                <p14:modId xmlns:p14="http://schemas.microsoft.com/office/powerpoint/2010/main" val="4291408491"/>
              </p:ext>
            </p:extLst>
          </p:nvPr>
        </p:nvGraphicFramePr>
        <p:xfrm>
          <a:off x="1503854" y="1135243"/>
          <a:ext cx="7135207" cy="4958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0F241BFC-4D60-4EB8-9436-5FB38B34708C}"/>
              </a:ext>
            </a:extLst>
          </p:cNvPr>
          <p:cNvSpPr>
            <a:spLocks noGrp="1"/>
          </p:cNvSpPr>
          <p:nvPr>
            <p:ph type="title"/>
          </p:nvPr>
        </p:nvSpPr>
        <p:spPr>
          <a:xfrm>
            <a:off x="1609345" y="0"/>
            <a:ext cx="9425311" cy="1144389"/>
          </a:xfrm>
        </p:spPr>
        <p:txBody>
          <a:bodyPr/>
          <a:lstStyle/>
          <a:p>
            <a:r>
              <a:rPr lang="en-US">
                <a:solidFill>
                  <a:srgbClr val="005A8B"/>
                </a:solidFill>
              </a:rPr>
              <a:t>EDA’s Investment Priorities</a:t>
            </a:r>
          </a:p>
        </p:txBody>
      </p:sp>
      <p:sp>
        <p:nvSpPr>
          <p:cNvPr id="4" name="TextBox 3">
            <a:extLst>
              <a:ext uri="{FF2B5EF4-FFF2-40B4-BE49-F238E27FC236}">
                <a16:creationId xmlns:a16="http://schemas.microsoft.com/office/drawing/2014/main" id="{B9972734-5882-4F19-8F01-553CDDB106ED}"/>
              </a:ext>
            </a:extLst>
          </p:cNvPr>
          <p:cNvSpPr txBox="1"/>
          <p:nvPr/>
        </p:nvSpPr>
        <p:spPr>
          <a:xfrm>
            <a:off x="11497456" y="6431469"/>
            <a:ext cx="434387" cy="379656"/>
          </a:xfrm>
          <a:prstGeom prst="rect">
            <a:avLst/>
          </a:prstGeom>
          <a:noFill/>
        </p:spPr>
        <p:txBody>
          <a:bodyPr wrap="square" rtlCol="0">
            <a:spAutoFit/>
          </a:bodyPr>
          <a:lstStyle/>
          <a:p>
            <a:pPr defTabSz="609585"/>
            <a:r>
              <a:rPr lang="en-US" sz="1867">
                <a:solidFill>
                  <a:srgbClr val="002B51"/>
                </a:solidFill>
                <a:latin typeface="Arial" panose="020B0604020202020204"/>
              </a:rPr>
              <a:t>5</a:t>
            </a:r>
          </a:p>
        </p:txBody>
      </p:sp>
      <p:sp>
        <p:nvSpPr>
          <p:cNvPr id="3" name="TextBox 2">
            <a:extLst>
              <a:ext uri="{FF2B5EF4-FFF2-40B4-BE49-F238E27FC236}">
                <a16:creationId xmlns:a16="http://schemas.microsoft.com/office/drawing/2014/main" id="{A6981F75-0EAF-4907-8CBC-EC4A35697D8B}"/>
              </a:ext>
            </a:extLst>
          </p:cNvPr>
          <p:cNvSpPr txBox="1"/>
          <p:nvPr/>
        </p:nvSpPr>
        <p:spPr>
          <a:xfrm>
            <a:off x="8498320" y="2798684"/>
            <a:ext cx="2647734" cy="1631216"/>
          </a:xfrm>
          <a:prstGeom prst="rect">
            <a:avLst/>
          </a:prstGeom>
          <a:noFill/>
        </p:spPr>
        <p:txBody>
          <a:bodyPr wrap="square" rtlCol="0">
            <a:spAutoFit/>
          </a:bodyPr>
          <a:lstStyle/>
          <a:p>
            <a:r>
              <a:rPr lang="en-US" sz="2000" dirty="0"/>
              <a:t>To learn more about EDA’s Investment Priorities, visit: </a:t>
            </a:r>
            <a:r>
              <a:rPr lang="en-US" sz="2000" dirty="0">
                <a:hlinkClick r:id="rId9"/>
              </a:rPr>
              <a:t>https://eda.gov/about/investment-priorities/</a:t>
            </a:r>
            <a:r>
              <a:rPr lang="en-US" sz="2000" dirty="0"/>
              <a:t> </a:t>
            </a:r>
          </a:p>
        </p:txBody>
      </p:sp>
    </p:spTree>
    <p:custDataLst>
      <p:tags r:id="rId1"/>
    </p:custDataLst>
    <p:extLst>
      <p:ext uri="{BB962C8B-B14F-4D97-AF65-F5344CB8AC3E}">
        <p14:creationId xmlns:p14="http://schemas.microsoft.com/office/powerpoint/2010/main" val="423813870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512AEA6F-AB10-4160-985C-417546569BCA}"/>
              </a:ext>
            </a:extLst>
          </p:cNvPr>
          <p:cNvGraphicFramePr/>
          <p:nvPr>
            <p:extLst>
              <p:ext uri="{D42A27DB-BD31-4B8C-83A1-F6EECF244321}">
                <p14:modId xmlns:p14="http://schemas.microsoft.com/office/powerpoint/2010/main" val="1947389029"/>
              </p:ext>
            </p:extLst>
          </p:nvPr>
        </p:nvGraphicFramePr>
        <p:xfrm>
          <a:off x="1988138" y="1006549"/>
          <a:ext cx="8215725" cy="5093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a:extLst>
              <a:ext uri="{FF2B5EF4-FFF2-40B4-BE49-F238E27FC236}">
                <a16:creationId xmlns:a16="http://schemas.microsoft.com/office/drawing/2014/main" id="{078203A2-45F1-4C64-AAF2-8D3DC335199E}"/>
              </a:ext>
            </a:extLst>
          </p:cNvPr>
          <p:cNvSpPr txBox="1">
            <a:spLocks/>
          </p:cNvSpPr>
          <p:nvPr/>
        </p:nvSpPr>
        <p:spPr>
          <a:xfrm>
            <a:off x="902209" y="329184"/>
            <a:ext cx="9425311" cy="1144389"/>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defRPr sz="2800" b="1" kern="1200">
                <a:solidFill>
                  <a:schemeClr val="accent5"/>
                </a:solidFill>
                <a:latin typeface="Georgia" panose="02040502050405020303" pitchFamily="18" charset="0"/>
                <a:ea typeface="+mj-ea"/>
                <a:cs typeface="Arial" panose="020B0604020202020204" pitchFamily="34" charset="0"/>
              </a:defRPr>
            </a:lvl1pPr>
          </a:lstStyle>
          <a:p>
            <a:r>
              <a:rPr lang="en-US" sz="3733">
                <a:solidFill>
                  <a:srgbClr val="005A8B"/>
                </a:solidFill>
              </a:rPr>
              <a:t>EDA’s Program Portfolio</a:t>
            </a:r>
          </a:p>
        </p:txBody>
      </p:sp>
      <p:sp>
        <p:nvSpPr>
          <p:cNvPr id="2" name="Callout: Right Arrow 1">
            <a:extLst>
              <a:ext uri="{FF2B5EF4-FFF2-40B4-BE49-F238E27FC236}">
                <a16:creationId xmlns:a16="http://schemas.microsoft.com/office/drawing/2014/main" id="{EEDCB919-951E-44B4-8550-4BAA118C6A50}"/>
              </a:ext>
            </a:extLst>
          </p:cNvPr>
          <p:cNvSpPr/>
          <p:nvPr/>
        </p:nvSpPr>
        <p:spPr>
          <a:xfrm>
            <a:off x="541408" y="1725635"/>
            <a:ext cx="1892595" cy="850605"/>
          </a:xfrm>
          <a:prstGeom prst="rightArrowCallout">
            <a:avLst>
              <a:gd name="adj1" fmla="val 25000"/>
              <a:gd name="adj2" fmla="val 25000"/>
              <a:gd name="adj3" fmla="val 25000"/>
              <a:gd name="adj4" fmla="val 76213"/>
            </a:avLst>
          </a:prstGeom>
          <a:solidFill>
            <a:schemeClr val="bg1"/>
          </a:solidFill>
          <a:ln w="381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400" b="1" i="1">
                <a:solidFill>
                  <a:schemeClr val="accent5"/>
                </a:solidFill>
                <a:latin typeface="Univers" panose="020B0604020202020204" pitchFamily="34" charset="0"/>
              </a:rPr>
              <a:t>American Rescue Plan funds are EAA funds</a:t>
            </a:r>
          </a:p>
        </p:txBody>
      </p:sp>
      <p:sp>
        <p:nvSpPr>
          <p:cNvPr id="7" name="TextBox 6">
            <a:extLst>
              <a:ext uri="{FF2B5EF4-FFF2-40B4-BE49-F238E27FC236}">
                <a16:creationId xmlns:a16="http://schemas.microsoft.com/office/drawing/2014/main" id="{F34C935C-F010-400C-9136-412E8481D532}"/>
              </a:ext>
            </a:extLst>
          </p:cNvPr>
          <p:cNvSpPr txBox="1"/>
          <p:nvPr/>
        </p:nvSpPr>
        <p:spPr>
          <a:xfrm>
            <a:off x="0" y="6302720"/>
            <a:ext cx="273232" cy="410433"/>
          </a:xfrm>
          <a:prstGeom prst="rect">
            <a:avLst/>
          </a:prstGeom>
          <a:noFill/>
        </p:spPr>
        <p:txBody>
          <a:bodyPr wrap="square" lIns="121920" tIns="60960" rIns="121920" bIns="60960" rtlCol="0" anchor="t">
            <a:spAutoFit/>
          </a:bodyPr>
          <a:lstStyle/>
          <a:p>
            <a:r>
              <a:rPr lang="en-US" sz="1867">
                <a:solidFill>
                  <a:schemeClr val="bg1"/>
                </a:solidFill>
              </a:rPr>
              <a:t>6</a:t>
            </a:r>
          </a:p>
        </p:txBody>
      </p:sp>
    </p:spTree>
    <p:custDataLst>
      <p:tags r:id="rId1"/>
    </p:custDataLst>
    <p:extLst>
      <p:ext uri="{BB962C8B-B14F-4D97-AF65-F5344CB8AC3E}">
        <p14:creationId xmlns:p14="http://schemas.microsoft.com/office/powerpoint/2010/main" val="2429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E9CD-05CF-47AC-93B9-3ABCB2F5FBB8}"/>
              </a:ext>
            </a:extLst>
          </p:cNvPr>
          <p:cNvSpPr>
            <a:spLocks noGrp="1"/>
          </p:cNvSpPr>
          <p:nvPr>
            <p:ph type="ctrTitle"/>
          </p:nvPr>
        </p:nvSpPr>
        <p:spPr>
          <a:xfrm>
            <a:off x="-10697" y="4455225"/>
            <a:ext cx="12202697" cy="920875"/>
          </a:xfrm>
        </p:spPr>
        <p:txBody>
          <a:bodyPr/>
          <a:lstStyle/>
          <a:p>
            <a:r>
              <a:rPr lang="en-US">
                <a:latin typeface="Georgia"/>
                <a:cs typeface="Arial"/>
              </a:rPr>
              <a:t>EDA’s American Rescue Plan</a:t>
            </a:r>
            <a:br>
              <a:rPr lang="en-US">
                <a:latin typeface="Georgia"/>
                <a:cs typeface="Arial"/>
              </a:rPr>
            </a:br>
            <a:r>
              <a:rPr lang="en-US">
                <a:latin typeface="Georgia"/>
                <a:cs typeface="Arial"/>
              </a:rPr>
              <a:t>Grant Programs</a:t>
            </a:r>
            <a:endParaRPr lang="en-US"/>
          </a:p>
        </p:txBody>
      </p:sp>
      <p:pic>
        <p:nvPicPr>
          <p:cNvPr id="6" name="Picture 5">
            <a:extLst>
              <a:ext uri="{FF2B5EF4-FFF2-40B4-BE49-F238E27FC236}">
                <a16:creationId xmlns:a16="http://schemas.microsoft.com/office/drawing/2014/main" id="{0F0F4FAC-79E4-4BF7-9DE7-E48A5EF366B9}"/>
              </a:ext>
            </a:extLst>
          </p:cNvPr>
          <p:cNvPicPr>
            <a:picLocks noChangeAspect="1"/>
          </p:cNvPicPr>
          <p:nvPr/>
        </p:nvPicPr>
        <p:blipFill rotWithShape="1">
          <a:blip r:embed="rId2"/>
          <a:srcRect l="10671"/>
          <a:stretch/>
        </p:blipFill>
        <p:spPr>
          <a:xfrm>
            <a:off x="4171406" y="286158"/>
            <a:ext cx="3849189" cy="3693449"/>
          </a:xfrm>
          <a:prstGeom prst="rect">
            <a:avLst/>
          </a:prstGeom>
        </p:spPr>
      </p:pic>
    </p:spTree>
    <p:extLst>
      <p:ext uri="{BB962C8B-B14F-4D97-AF65-F5344CB8AC3E}">
        <p14:creationId xmlns:p14="http://schemas.microsoft.com/office/powerpoint/2010/main" val="619378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14BAE-E417-4098-B418-95969F44A96B}"/>
              </a:ext>
            </a:extLst>
          </p:cNvPr>
          <p:cNvSpPr>
            <a:spLocks noGrp="1"/>
          </p:cNvSpPr>
          <p:nvPr>
            <p:ph type="body" idx="1"/>
          </p:nvPr>
        </p:nvSpPr>
        <p:spPr>
          <a:xfrm>
            <a:off x="444409" y="608815"/>
            <a:ext cx="11078946" cy="4718985"/>
          </a:xfrm>
        </p:spPr>
        <p:txBody>
          <a:bodyPr vert="horz" lIns="121920" tIns="60960" rIns="121920" bIns="60960" rtlCol="0" anchor="t">
            <a:noAutofit/>
          </a:bodyPr>
          <a:lstStyle/>
          <a:p>
            <a:pPr marL="0" indent="0">
              <a:buNone/>
            </a:pPr>
            <a:r>
              <a:rPr lang="en-US" sz="3200" b="1" u="sng" dirty="0">
                <a:solidFill>
                  <a:schemeClr val="accent5"/>
                </a:solidFill>
                <a:latin typeface="Georgia"/>
                <a:ea typeface="+mj-ea"/>
                <a:cs typeface="Arial"/>
              </a:rPr>
              <a:t>$3 billion</a:t>
            </a:r>
            <a:r>
              <a:rPr lang="en-US" sz="3200" b="1" dirty="0">
                <a:solidFill>
                  <a:schemeClr val="accent5"/>
                </a:solidFill>
                <a:latin typeface="Georgia"/>
                <a:ea typeface="+mj-ea"/>
                <a:cs typeface="Arial"/>
              </a:rPr>
              <a:t> in American Rescue Act funding to Invest in America’s Communities</a:t>
            </a:r>
          </a:p>
          <a:p>
            <a:pPr marL="0" indent="0">
              <a:buNone/>
            </a:pPr>
            <a:endParaRPr lang="en-US" sz="2800" b="1" i="1" dirty="0">
              <a:solidFill>
                <a:schemeClr val="accent5"/>
              </a:solidFill>
              <a:latin typeface="Georgia" panose="02040502050405020303" pitchFamily="18" charset="0"/>
              <a:ea typeface="+mj-ea"/>
              <a:cs typeface="Arial"/>
            </a:endParaRPr>
          </a:p>
          <a:p>
            <a:pPr marL="0" indent="0">
              <a:buNone/>
            </a:pPr>
            <a:r>
              <a:rPr lang="en-US" dirty="0">
                <a:solidFill>
                  <a:schemeClr val="accent5"/>
                </a:solidFill>
                <a:latin typeface="Georgia" panose="02040502050405020303" pitchFamily="18" charset="0"/>
                <a:ea typeface="+mj-ea"/>
                <a:cs typeface="Arial"/>
              </a:rPr>
              <a:t>This </a:t>
            </a:r>
            <a:r>
              <a:rPr lang="en-US" b="1" dirty="0">
                <a:solidFill>
                  <a:schemeClr val="accent5"/>
                </a:solidFill>
                <a:latin typeface="Georgia" panose="02040502050405020303" pitchFamily="18" charset="0"/>
                <a:ea typeface="+mj-ea"/>
                <a:cs typeface="Arial"/>
              </a:rPr>
              <a:t>historic investment </a:t>
            </a:r>
            <a:r>
              <a:rPr lang="en-US" dirty="0">
                <a:solidFill>
                  <a:schemeClr val="accent5"/>
                </a:solidFill>
                <a:latin typeface="Georgia" panose="02040502050405020303" pitchFamily="18" charset="0"/>
                <a:ea typeface="+mj-ea"/>
                <a:cs typeface="Arial"/>
              </a:rPr>
              <a:t>will support bottom-up, economic development focused on advancing equity, creating good-paying jobs, helping workers to develop in-demand skills, building economic resilience, and accelerating the economic recovery for the industries and communities hit hardest by the coronavirus pandemic.</a:t>
            </a:r>
          </a:p>
          <a:p>
            <a:pPr marL="0" indent="0">
              <a:buNone/>
            </a:pPr>
            <a:r>
              <a:rPr lang="en-US" dirty="0">
                <a:solidFill>
                  <a:schemeClr val="accent5"/>
                </a:solidFill>
                <a:latin typeface="Georgia" panose="02040502050405020303" pitchFamily="18" charset="0"/>
              </a:rPr>
              <a:t>EDA investments made under the American Rescue Plan will support the Biden-Harris Administration’s commitment not just to build the American economy back to where it was before the pandemic, but to </a:t>
            </a:r>
            <a:r>
              <a:rPr lang="en-US" b="1" dirty="0">
                <a:solidFill>
                  <a:schemeClr val="accent5"/>
                </a:solidFill>
                <a:latin typeface="Georgia" panose="02040502050405020303" pitchFamily="18" charset="0"/>
              </a:rPr>
              <a:t>build back better and stronger</a:t>
            </a:r>
            <a:r>
              <a:rPr lang="en-US" dirty="0">
                <a:solidFill>
                  <a:schemeClr val="accent5"/>
                </a:solidFill>
                <a:latin typeface="Georgia" panose="02040502050405020303" pitchFamily="18" charset="0"/>
              </a:rPr>
              <a:t>.</a:t>
            </a:r>
          </a:p>
        </p:txBody>
      </p:sp>
      <p:sp>
        <p:nvSpPr>
          <p:cNvPr id="3" name="TextBox 2">
            <a:extLst>
              <a:ext uri="{FF2B5EF4-FFF2-40B4-BE49-F238E27FC236}">
                <a16:creationId xmlns:a16="http://schemas.microsoft.com/office/drawing/2014/main" id="{3BF84ADE-AD45-4AAF-84F3-D44E1C9B939E}"/>
              </a:ext>
            </a:extLst>
          </p:cNvPr>
          <p:cNvSpPr txBox="1"/>
          <p:nvPr/>
        </p:nvSpPr>
        <p:spPr>
          <a:xfrm>
            <a:off x="0" y="6302720"/>
            <a:ext cx="273232" cy="407804"/>
          </a:xfrm>
          <a:prstGeom prst="rect">
            <a:avLst/>
          </a:prstGeom>
          <a:noFill/>
        </p:spPr>
        <p:txBody>
          <a:bodyPr wrap="square" lIns="121920" tIns="60960" rIns="121920" bIns="60960" rtlCol="0" anchor="t">
            <a:spAutoFit/>
          </a:bodyPr>
          <a:lstStyle/>
          <a:p>
            <a:r>
              <a:rPr lang="en-US" sz="1850">
                <a:solidFill>
                  <a:schemeClr val="bg1"/>
                </a:solidFill>
              </a:rPr>
              <a:t>8</a:t>
            </a:r>
            <a:endParaRPr lang="en-US" sz="1867">
              <a:solidFill>
                <a:schemeClr val="bg1"/>
              </a:solidFill>
            </a:endParaRPr>
          </a:p>
        </p:txBody>
      </p:sp>
      <p:pic>
        <p:nvPicPr>
          <p:cNvPr id="5" name="Picture 4">
            <a:extLst>
              <a:ext uri="{FF2B5EF4-FFF2-40B4-BE49-F238E27FC236}">
                <a16:creationId xmlns:a16="http://schemas.microsoft.com/office/drawing/2014/main" id="{0A51E5F3-EF68-4412-8D7A-4118EDDB8AB1}"/>
              </a:ext>
            </a:extLst>
          </p:cNvPr>
          <p:cNvPicPr>
            <a:picLocks noChangeAspect="1"/>
          </p:cNvPicPr>
          <p:nvPr/>
        </p:nvPicPr>
        <p:blipFill rotWithShape="1">
          <a:blip r:embed="rId3"/>
          <a:srcRect l="10671"/>
          <a:stretch/>
        </p:blipFill>
        <p:spPr>
          <a:xfrm>
            <a:off x="10643721" y="5327800"/>
            <a:ext cx="1353163" cy="1298413"/>
          </a:xfrm>
          <a:prstGeom prst="rect">
            <a:avLst/>
          </a:prstGeom>
        </p:spPr>
      </p:pic>
    </p:spTree>
    <p:extLst>
      <p:ext uri="{BB962C8B-B14F-4D97-AF65-F5344CB8AC3E}">
        <p14:creationId xmlns:p14="http://schemas.microsoft.com/office/powerpoint/2010/main" val="347313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596FDF2E-A9DA-4974-953C-C19A97BFA50D}"/>
              </a:ext>
            </a:extLst>
          </p:cNvPr>
          <p:cNvSpPr>
            <a:spLocks noGrp="1"/>
          </p:cNvSpPr>
          <p:nvPr>
            <p:ph type="title"/>
          </p:nvPr>
        </p:nvSpPr>
        <p:spPr>
          <a:xfrm>
            <a:off x="1383345" y="222203"/>
            <a:ext cx="9425311" cy="751379"/>
          </a:xfrm>
        </p:spPr>
        <p:txBody>
          <a:bodyPr/>
          <a:lstStyle/>
          <a:p>
            <a:r>
              <a:rPr lang="en-US">
                <a:latin typeface="Georgia"/>
                <a:cs typeface="Arial"/>
              </a:rPr>
              <a:t>Funding Commitments</a:t>
            </a:r>
            <a:endParaRPr lang="en-US"/>
          </a:p>
        </p:txBody>
      </p:sp>
      <p:sp>
        <p:nvSpPr>
          <p:cNvPr id="6" name="TextBox 5">
            <a:extLst>
              <a:ext uri="{FF2B5EF4-FFF2-40B4-BE49-F238E27FC236}">
                <a16:creationId xmlns:a16="http://schemas.microsoft.com/office/drawing/2014/main" id="{3BE474D0-9171-4BE3-81B3-EEA2A7BE720A}"/>
              </a:ext>
            </a:extLst>
          </p:cNvPr>
          <p:cNvSpPr txBox="1"/>
          <p:nvPr/>
        </p:nvSpPr>
        <p:spPr>
          <a:xfrm>
            <a:off x="11497456" y="6431469"/>
            <a:ext cx="493002" cy="377026"/>
          </a:xfrm>
          <a:prstGeom prst="rect">
            <a:avLst/>
          </a:prstGeom>
          <a:noFill/>
        </p:spPr>
        <p:txBody>
          <a:bodyPr wrap="square" lIns="91440" tIns="45720" rIns="91440" bIns="45720" rtlCol="0" anchor="t">
            <a:spAutoFit/>
          </a:bodyPr>
          <a:lstStyle/>
          <a:p>
            <a:pPr defTabSz="609585"/>
            <a:r>
              <a:rPr lang="en-US" sz="1850">
                <a:solidFill>
                  <a:srgbClr val="002B51"/>
                </a:solidFill>
                <a:latin typeface="Arial" panose="020B0604020202020204"/>
              </a:rPr>
              <a:t>10</a:t>
            </a:r>
            <a:endParaRPr lang="en-US" sz="1867">
              <a:solidFill>
                <a:srgbClr val="002B51"/>
              </a:solidFill>
              <a:latin typeface="Arial" panose="020B0604020202020204"/>
            </a:endParaRPr>
          </a:p>
        </p:txBody>
      </p:sp>
      <p:pic>
        <p:nvPicPr>
          <p:cNvPr id="8" name="Picture 7">
            <a:extLst>
              <a:ext uri="{FF2B5EF4-FFF2-40B4-BE49-F238E27FC236}">
                <a16:creationId xmlns:a16="http://schemas.microsoft.com/office/drawing/2014/main" id="{559329EA-2E03-454D-B894-FAA6CB2B58E7}"/>
              </a:ext>
            </a:extLst>
          </p:cNvPr>
          <p:cNvPicPr>
            <a:picLocks noChangeAspect="1"/>
          </p:cNvPicPr>
          <p:nvPr/>
        </p:nvPicPr>
        <p:blipFill rotWithShape="1">
          <a:blip r:embed="rId2"/>
          <a:srcRect l="10671"/>
          <a:stretch/>
        </p:blipFill>
        <p:spPr>
          <a:xfrm>
            <a:off x="370361" y="5508591"/>
            <a:ext cx="1353163" cy="1298413"/>
          </a:xfrm>
          <a:prstGeom prst="rect">
            <a:avLst/>
          </a:prstGeom>
        </p:spPr>
      </p:pic>
      <p:sp>
        <p:nvSpPr>
          <p:cNvPr id="3" name="Rectangle 2">
            <a:extLst>
              <a:ext uri="{FF2B5EF4-FFF2-40B4-BE49-F238E27FC236}">
                <a16:creationId xmlns:a16="http://schemas.microsoft.com/office/drawing/2014/main" id="{F69B0074-D304-46C9-BB35-4F304D50D8FE}"/>
              </a:ext>
            </a:extLst>
          </p:cNvPr>
          <p:cNvSpPr/>
          <p:nvPr/>
        </p:nvSpPr>
        <p:spPr>
          <a:xfrm>
            <a:off x="2068643" y="3978604"/>
            <a:ext cx="6385809" cy="2092881"/>
          </a:xfrm>
          <a:prstGeom prst="rect">
            <a:avLst/>
          </a:prstGeom>
        </p:spPr>
        <p:txBody>
          <a:bodyPr wrap="square">
            <a:spAutoFit/>
          </a:bodyPr>
          <a:lstStyle/>
          <a:p>
            <a:pPr lvl="0" indent="0">
              <a:buNone/>
            </a:pPr>
            <a:r>
              <a:rPr lang="en-US" sz="2600" b="1" dirty="0"/>
              <a:t>25% of the $3B American Rescue Plan funds</a:t>
            </a:r>
            <a:r>
              <a:rPr lang="en-US" sz="2600" dirty="0"/>
              <a:t> are dedicated to communities that suffered economic injury as a result of job and GDP losses in the travel, tourism, or outdoor recreation sectors.</a:t>
            </a:r>
          </a:p>
        </p:txBody>
      </p:sp>
      <p:sp>
        <p:nvSpPr>
          <p:cNvPr id="7" name="Rectangle 6">
            <a:extLst>
              <a:ext uri="{FF2B5EF4-FFF2-40B4-BE49-F238E27FC236}">
                <a16:creationId xmlns:a16="http://schemas.microsoft.com/office/drawing/2014/main" id="{97B206CF-1216-4A46-94BD-9305D17A9DD2}"/>
              </a:ext>
            </a:extLst>
          </p:cNvPr>
          <p:cNvSpPr/>
          <p:nvPr/>
        </p:nvSpPr>
        <p:spPr>
          <a:xfrm>
            <a:off x="4467069" y="1523189"/>
            <a:ext cx="7247580" cy="1692771"/>
          </a:xfrm>
          <a:prstGeom prst="rect">
            <a:avLst/>
          </a:prstGeom>
        </p:spPr>
        <p:txBody>
          <a:bodyPr wrap="square">
            <a:spAutoFit/>
          </a:bodyPr>
          <a:lstStyle/>
          <a:p>
            <a:pPr lvl="0" indent="0">
              <a:buNone/>
            </a:pPr>
            <a:r>
              <a:rPr lang="en-US" sz="2600" b="1" dirty="0">
                <a:solidFill>
                  <a:srgbClr val="002B51">
                    <a:hueOff val="0"/>
                    <a:satOff val="0"/>
                    <a:lumOff val="0"/>
                    <a:alphaOff val="0"/>
                  </a:srgbClr>
                </a:solidFill>
              </a:rPr>
              <a:t>EDA’s $300 million </a:t>
            </a:r>
            <a:r>
              <a:rPr lang="en-US" sz="2600" b="1" i="1" dirty="0">
                <a:solidFill>
                  <a:srgbClr val="002B51">
                    <a:hueOff val="0"/>
                    <a:satOff val="0"/>
                    <a:lumOff val="0"/>
                    <a:alphaOff val="0"/>
                  </a:srgbClr>
                </a:solidFill>
              </a:rPr>
              <a:t>Coal Communities Commitment</a:t>
            </a:r>
            <a:r>
              <a:rPr lang="en-US" sz="2600" b="1" dirty="0">
                <a:solidFill>
                  <a:srgbClr val="002B51">
                    <a:hueOff val="0"/>
                    <a:satOff val="0"/>
                    <a:lumOff val="0"/>
                    <a:alphaOff val="0"/>
                  </a:srgbClr>
                </a:solidFill>
              </a:rPr>
              <a:t> </a:t>
            </a:r>
            <a:r>
              <a:rPr lang="en-US" sz="2600" dirty="0">
                <a:solidFill>
                  <a:srgbClr val="002B51">
                    <a:hueOff val="0"/>
                    <a:satOff val="0"/>
                    <a:lumOff val="0"/>
                    <a:alphaOff val="0"/>
                  </a:srgbClr>
                </a:solidFill>
              </a:rPr>
              <a:t>will ensure support for coal communities as they recover from the pandemic and create new jobs and opportunities.</a:t>
            </a:r>
          </a:p>
        </p:txBody>
      </p:sp>
      <p:pic>
        <p:nvPicPr>
          <p:cNvPr id="9" name="Picture 8">
            <a:extLst>
              <a:ext uri="{FF2B5EF4-FFF2-40B4-BE49-F238E27FC236}">
                <a16:creationId xmlns:a16="http://schemas.microsoft.com/office/drawing/2014/main" id="{9CA5488D-9D7B-43C8-B5C7-4BE660028B89}"/>
              </a:ext>
            </a:extLst>
          </p:cNvPr>
          <p:cNvPicPr>
            <a:picLocks noChangeAspect="1"/>
          </p:cNvPicPr>
          <p:nvPr/>
        </p:nvPicPr>
        <p:blipFill rotWithShape="1">
          <a:blip r:embed="rId3"/>
          <a:srcRect l="5214" t="5618" r="4889"/>
          <a:stretch/>
        </p:blipFill>
        <p:spPr>
          <a:xfrm>
            <a:off x="1670077" y="1075493"/>
            <a:ext cx="2484125" cy="2434611"/>
          </a:xfrm>
          <a:prstGeom prst="rect">
            <a:avLst/>
          </a:prstGeom>
        </p:spPr>
      </p:pic>
      <p:pic>
        <p:nvPicPr>
          <p:cNvPr id="10" name="Picture 9">
            <a:extLst>
              <a:ext uri="{FF2B5EF4-FFF2-40B4-BE49-F238E27FC236}">
                <a16:creationId xmlns:a16="http://schemas.microsoft.com/office/drawing/2014/main" id="{1F634970-1C98-44ED-BA62-07009F31FA7A}"/>
              </a:ext>
            </a:extLst>
          </p:cNvPr>
          <p:cNvPicPr>
            <a:picLocks noChangeAspect="1"/>
          </p:cNvPicPr>
          <p:nvPr/>
        </p:nvPicPr>
        <p:blipFill>
          <a:blip r:embed="rId4"/>
          <a:stretch>
            <a:fillRect/>
          </a:stretch>
        </p:blipFill>
        <p:spPr>
          <a:xfrm>
            <a:off x="8454452" y="3667455"/>
            <a:ext cx="2752888" cy="2715177"/>
          </a:xfrm>
          <a:prstGeom prst="ellipse">
            <a:avLst/>
          </a:prstGeom>
        </p:spPr>
      </p:pic>
    </p:spTree>
    <p:extLst>
      <p:ext uri="{BB962C8B-B14F-4D97-AF65-F5344CB8AC3E}">
        <p14:creationId xmlns:p14="http://schemas.microsoft.com/office/powerpoint/2010/main" val="2254509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A9C1D4A-F454-42A7-A14F-8D548EC4D386}"/>
              </a:ext>
            </a:extLst>
          </p:cNvPr>
          <p:cNvSpPr/>
          <p:nvPr/>
        </p:nvSpPr>
        <p:spPr>
          <a:xfrm>
            <a:off x="233216" y="952672"/>
            <a:ext cx="382581" cy="380897"/>
          </a:xfrm>
          <a:prstGeom prst="ellipse">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a:solidFill>
                  <a:srgbClr val="FFFFFF"/>
                </a:solidFill>
                <a:latin typeface="Arial"/>
                <a:cs typeface="Arial"/>
              </a:rPr>
              <a:t>1</a:t>
            </a:r>
          </a:p>
        </p:txBody>
      </p:sp>
      <p:sp>
        <p:nvSpPr>
          <p:cNvPr id="10" name="TextBox 9">
            <a:extLst>
              <a:ext uri="{FF2B5EF4-FFF2-40B4-BE49-F238E27FC236}">
                <a16:creationId xmlns:a16="http://schemas.microsoft.com/office/drawing/2014/main" id="{2A7373F4-74D3-4B02-96C2-1A91B8AA82F9}"/>
              </a:ext>
            </a:extLst>
          </p:cNvPr>
          <p:cNvSpPr txBox="1"/>
          <p:nvPr/>
        </p:nvSpPr>
        <p:spPr>
          <a:xfrm>
            <a:off x="670662" y="1713621"/>
            <a:ext cx="2675565" cy="584775"/>
          </a:xfrm>
          <a:prstGeom prst="rect">
            <a:avLst/>
          </a:prstGeom>
          <a:noFill/>
        </p:spPr>
        <p:txBody>
          <a:bodyPr wrap="square" rtlCol="0">
            <a:spAutoFit/>
          </a:bodyPr>
          <a:lstStyle/>
          <a:p>
            <a:pPr defTabSz="609585">
              <a:spcAft>
                <a:spcPts val="1333"/>
              </a:spcAft>
            </a:pPr>
            <a:r>
              <a:rPr lang="en-US" sz="1600" b="1">
                <a:solidFill>
                  <a:srgbClr val="002B51"/>
                </a:solidFill>
                <a:latin typeface="Arial"/>
                <a:cs typeface="Arial"/>
              </a:rPr>
              <a:t>Build Back Better Regional Challenge</a:t>
            </a:r>
          </a:p>
        </p:txBody>
      </p:sp>
      <p:sp>
        <p:nvSpPr>
          <p:cNvPr id="11" name="TextBox 10">
            <a:extLst>
              <a:ext uri="{FF2B5EF4-FFF2-40B4-BE49-F238E27FC236}">
                <a16:creationId xmlns:a16="http://schemas.microsoft.com/office/drawing/2014/main" id="{689EAA89-E5A3-4245-B49C-CC4E2E49FEDE}"/>
              </a:ext>
            </a:extLst>
          </p:cNvPr>
          <p:cNvSpPr txBox="1"/>
          <p:nvPr/>
        </p:nvSpPr>
        <p:spPr>
          <a:xfrm>
            <a:off x="3476905" y="1693621"/>
            <a:ext cx="8427015" cy="615553"/>
          </a:xfrm>
          <a:prstGeom prst="rect">
            <a:avLst/>
          </a:prstGeom>
          <a:noFill/>
        </p:spPr>
        <p:txBody>
          <a:bodyPr wrap="square" lIns="121920" tIns="60960" rIns="121920" bIns="60960" rtlCol="0" anchor="t">
            <a:spAutoFit/>
          </a:bodyPr>
          <a:lstStyle/>
          <a:p>
            <a:pPr defTabSz="609585">
              <a:spcAft>
                <a:spcPts val="1333"/>
              </a:spcAft>
            </a:pPr>
            <a:r>
              <a:rPr lang="en-US" sz="1600" dirty="0">
                <a:solidFill>
                  <a:srgbClr val="002B51"/>
                </a:solidFill>
                <a:latin typeface="Arial"/>
                <a:cs typeface="Arial"/>
              </a:rPr>
              <a:t>Transform 20-30 economically distressed regions through substantial investment through groups of 3-8 projects, totaling ~$25-75M per region; open to proposals up to $100M</a:t>
            </a:r>
          </a:p>
        </p:txBody>
      </p:sp>
      <p:grpSp>
        <p:nvGrpSpPr>
          <p:cNvPr id="13" name="Group 12">
            <a:extLst>
              <a:ext uri="{FF2B5EF4-FFF2-40B4-BE49-F238E27FC236}">
                <a16:creationId xmlns:a16="http://schemas.microsoft.com/office/drawing/2014/main" id="{AFC32F19-EB52-4A5F-B2E6-17B7CB74DD8B}"/>
              </a:ext>
            </a:extLst>
          </p:cNvPr>
          <p:cNvGrpSpPr/>
          <p:nvPr/>
        </p:nvGrpSpPr>
        <p:grpSpPr>
          <a:xfrm>
            <a:off x="670662" y="3263993"/>
            <a:ext cx="11233257" cy="830998"/>
            <a:chOff x="-3608041" y="1494116"/>
            <a:chExt cx="10314219" cy="1018636"/>
          </a:xfrm>
        </p:grpSpPr>
        <p:sp>
          <p:nvSpPr>
            <p:cNvPr id="15" name="TextBox 14">
              <a:extLst>
                <a:ext uri="{FF2B5EF4-FFF2-40B4-BE49-F238E27FC236}">
                  <a16:creationId xmlns:a16="http://schemas.microsoft.com/office/drawing/2014/main" id="{88AC92C0-4628-4F2E-B894-C6A2F74EB434}"/>
                </a:ext>
              </a:extLst>
            </p:cNvPr>
            <p:cNvSpPr txBox="1"/>
            <p:nvPr/>
          </p:nvSpPr>
          <p:spPr>
            <a:xfrm>
              <a:off x="-3608041" y="1494116"/>
              <a:ext cx="2006365" cy="1018636"/>
            </a:xfrm>
            <a:prstGeom prst="rect">
              <a:avLst/>
            </a:prstGeom>
            <a:noFill/>
          </p:spPr>
          <p:txBody>
            <a:bodyPr wrap="square" rtlCol="0">
              <a:spAutoFit/>
            </a:bodyPr>
            <a:lstStyle/>
            <a:p>
              <a:pPr defTabSz="609585">
                <a:spcAft>
                  <a:spcPts val="1333"/>
                </a:spcAft>
              </a:pPr>
              <a:r>
                <a:rPr lang="en-US" sz="1600" b="1">
                  <a:solidFill>
                    <a:srgbClr val="002B51"/>
                  </a:solidFill>
                  <a:latin typeface="Arial"/>
                  <a:cs typeface="Arial"/>
                </a:rPr>
                <a:t>Economic Adjustment Assistance</a:t>
              </a:r>
            </a:p>
          </p:txBody>
        </p:sp>
        <p:sp>
          <p:nvSpPr>
            <p:cNvPr id="16" name="TextBox 15">
              <a:extLst>
                <a:ext uri="{FF2B5EF4-FFF2-40B4-BE49-F238E27FC236}">
                  <a16:creationId xmlns:a16="http://schemas.microsoft.com/office/drawing/2014/main" id="{CF0D65EE-08D9-41A8-87E6-B4207CE7574E}"/>
                </a:ext>
              </a:extLst>
            </p:cNvPr>
            <p:cNvSpPr txBox="1"/>
            <p:nvPr/>
          </p:nvSpPr>
          <p:spPr>
            <a:xfrm>
              <a:off x="-1031388" y="1597960"/>
              <a:ext cx="7737566" cy="754544"/>
            </a:xfrm>
            <a:prstGeom prst="rect">
              <a:avLst/>
            </a:prstGeom>
            <a:noFill/>
          </p:spPr>
          <p:txBody>
            <a:bodyPr wrap="square" lIns="121920" tIns="60960" rIns="121920" bIns="60960" rtlCol="0" anchor="t">
              <a:spAutoFit/>
            </a:bodyPr>
            <a:lstStyle/>
            <a:p>
              <a:pPr defTabSz="609585">
                <a:spcAft>
                  <a:spcPts val="1333"/>
                </a:spcAft>
              </a:pPr>
              <a:r>
                <a:rPr lang="en-US" sz="1600" dirty="0">
                  <a:solidFill>
                    <a:srgbClr val="002B51"/>
                  </a:solidFill>
                  <a:latin typeface="Arial"/>
                  <a:cs typeface="Arial"/>
                </a:rPr>
                <a:t>Invest in infrastructure, technical assistance, planning, and revolving loan programs through competitive grants available to every community</a:t>
              </a:r>
              <a:endParaRPr lang="en-US" sz="1600" b="1" dirty="0">
                <a:solidFill>
                  <a:srgbClr val="002B51"/>
                </a:solidFill>
                <a:latin typeface="Arial"/>
                <a:cs typeface="Arial"/>
              </a:endParaRPr>
            </a:p>
          </p:txBody>
        </p:sp>
      </p:grpSp>
      <p:grpSp>
        <p:nvGrpSpPr>
          <p:cNvPr id="18" name="Group 17">
            <a:extLst>
              <a:ext uri="{FF2B5EF4-FFF2-40B4-BE49-F238E27FC236}">
                <a16:creationId xmlns:a16="http://schemas.microsoft.com/office/drawing/2014/main" id="{8EAE9F63-C61D-4445-85A5-A6C78EE1BC28}"/>
              </a:ext>
            </a:extLst>
          </p:cNvPr>
          <p:cNvGrpSpPr/>
          <p:nvPr/>
        </p:nvGrpSpPr>
        <p:grpSpPr>
          <a:xfrm>
            <a:off x="233218" y="2494396"/>
            <a:ext cx="11089511" cy="1407917"/>
            <a:chOff x="341791" y="3171137"/>
            <a:chExt cx="11579793" cy="1470162"/>
          </a:xfrm>
        </p:grpSpPr>
        <p:sp>
          <p:nvSpPr>
            <p:cNvPr id="19" name="Oval 18">
              <a:extLst>
                <a:ext uri="{FF2B5EF4-FFF2-40B4-BE49-F238E27FC236}">
                  <a16:creationId xmlns:a16="http://schemas.microsoft.com/office/drawing/2014/main" id="{E3166379-0B3C-4A20-9ED7-6D42B556982E}"/>
                </a:ext>
              </a:extLst>
            </p:cNvPr>
            <p:cNvSpPr/>
            <p:nvPr/>
          </p:nvSpPr>
          <p:spPr>
            <a:xfrm>
              <a:off x="341791" y="4243561"/>
              <a:ext cx="399494" cy="397738"/>
            </a:xfrm>
            <a:prstGeom prst="ellipse">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a:solidFill>
                    <a:srgbClr val="FFFFFF"/>
                  </a:solidFill>
                  <a:latin typeface="Arial"/>
                  <a:cs typeface="Arial"/>
                </a:rPr>
                <a:t>4</a:t>
              </a:r>
            </a:p>
          </p:txBody>
        </p:sp>
        <p:sp>
          <p:nvSpPr>
            <p:cNvPr id="20" name="TextBox 19">
              <a:extLst>
                <a:ext uri="{FF2B5EF4-FFF2-40B4-BE49-F238E27FC236}">
                  <a16:creationId xmlns:a16="http://schemas.microsoft.com/office/drawing/2014/main" id="{1CB2FD67-2545-4CF9-B43A-787028D41749}"/>
                </a:ext>
              </a:extLst>
            </p:cNvPr>
            <p:cNvSpPr txBox="1"/>
            <p:nvPr/>
          </p:nvSpPr>
          <p:spPr>
            <a:xfrm>
              <a:off x="793648" y="3171183"/>
              <a:ext cx="2503505" cy="610628"/>
            </a:xfrm>
            <a:prstGeom prst="rect">
              <a:avLst/>
            </a:prstGeom>
            <a:noFill/>
          </p:spPr>
          <p:txBody>
            <a:bodyPr wrap="square" rtlCol="0">
              <a:spAutoFit/>
            </a:bodyPr>
            <a:lstStyle/>
            <a:p>
              <a:pPr defTabSz="609585">
                <a:spcAft>
                  <a:spcPts val="1333"/>
                </a:spcAft>
              </a:pPr>
              <a:r>
                <a:rPr lang="en-US" sz="1600" b="1" dirty="0">
                  <a:solidFill>
                    <a:srgbClr val="002B51"/>
                  </a:solidFill>
                  <a:latin typeface="Arial"/>
                  <a:cs typeface="Arial"/>
                </a:rPr>
                <a:t>Travel, Tourism, &amp; Outdoor Recreation</a:t>
              </a:r>
            </a:p>
          </p:txBody>
        </p:sp>
        <p:sp>
          <p:nvSpPr>
            <p:cNvPr id="21" name="TextBox 20">
              <a:extLst>
                <a:ext uri="{FF2B5EF4-FFF2-40B4-BE49-F238E27FC236}">
                  <a16:creationId xmlns:a16="http://schemas.microsoft.com/office/drawing/2014/main" id="{198BA1BD-CCF6-4D0D-82E9-FB2F4BC2A291}"/>
                </a:ext>
              </a:extLst>
            </p:cNvPr>
            <p:cNvSpPr txBox="1"/>
            <p:nvPr/>
          </p:nvSpPr>
          <p:spPr>
            <a:xfrm>
              <a:off x="3754605" y="3171137"/>
              <a:ext cx="8166979" cy="642767"/>
            </a:xfrm>
            <a:prstGeom prst="rect">
              <a:avLst/>
            </a:prstGeom>
            <a:noFill/>
          </p:spPr>
          <p:txBody>
            <a:bodyPr wrap="square" lIns="121920" tIns="60960" rIns="121920" bIns="60960" rtlCol="0" anchor="t">
              <a:spAutoFit/>
            </a:bodyPr>
            <a:lstStyle/>
            <a:p>
              <a:pPr defTabSz="609585">
                <a:spcAft>
                  <a:spcPts val="1333"/>
                </a:spcAft>
              </a:pPr>
              <a:r>
                <a:rPr lang="en-US" sz="1600">
                  <a:solidFill>
                    <a:srgbClr val="002B51"/>
                  </a:solidFill>
                  <a:latin typeface="Arial"/>
                  <a:cs typeface="Arial"/>
                </a:rPr>
                <a:t>Accelerate communities impacted by COVID-related travel and tourism decline through state grants ($510M) and competitive grants ($240M)</a:t>
              </a:r>
              <a:endParaRPr lang="en-US" sz="1600" b="1">
                <a:solidFill>
                  <a:srgbClr val="002B51"/>
                </a:solidFill>
                <a:latin typeface="Arial"/>
                <a:cs typeface="Arial"/>
              </a:endParaRPr>
            </a:p>
          </p:txBody>
        </p:sp>
      </p:grpSp>
      <p:grpSp>
        <p:nvGrpSpPr>
          <p:cNvPr id="23" name="Group 22">
            <a:extLst>
              <a:ext uri="{FF2B5EF4-FFF2-40B4-BE49-F238E27FC236}">
                <a16:creationId xmlns:a16="http://schemas.microsoft.com/office/drawing/2014/main" id="{395D3E2E-12E2-46A0-86AE-075C17F84065}"/>
              </a:ext>
            </a:extLst>
          </p:cNvPr>
          <p:cNvGrpSpPr/>
          <p:nvPr/>
        </p:nvGrpSpPr>
        <p:grpSpPr>
          <a:xfrm>
            <a:off x="675767" y="782851"/>
            <a:ext cx="11228152" cy="1000274"/>
            <a:chOff x="761913" y="831939"/>
            <a:chExt cx="10684189" cy="1044507"/>
          </a:xfrm>
        </p:grpSpPr>
        <p:sp>
          <p:nvSpPr>
            <p:cNvPr id="25" name="TextBox 24">
              <a:extLst>
                <a:ext uri="{FF2B5EF4-FFF2-40B4-BE49-F238E27FC236}">
                  <a16:creationId xmlns:a16="http://schemas.microsoft.com/office/drawing/2014/main" id="{B64B1C97-C39B-4144-B766-CAD08FB7AD5F}"/>
                </a:ext>
              </a:extLst>
            </p:cNvPr>
            <p:cNvSpPr txBox="1"/>
            <p:nvPr/>
          </p:nvSpPr>
          <p:spPr>
            <a:xfrm>
              <a:off x="761913" y="844110"/>
              <a:ext cx="2149883" cy="899883"/>
            </a:xfrm>
            <a:prstGeom prst="rect">
              <a:avLst/>
            </a:prstGeom>
            <a:noFill/>
          </p:spPr>
          <p:txBody>
            <a:bodyPr wrap="square" lIns="121920" tIns="60960" rIns="121920" bIns="60960" rtlCol="0" anchor="t">
              <a:spAutoFit/>
            </a:bodyPr>
            <a:lstStyle/>
            <a:p>
              <a:pPr defTabSz="609585">
                <a:spcAft>
                  <a:spcPts val="1333"/>
                </a:spcAft>
              </a:pPr>
              <a:r>
                <a:rPr lang="en-US" sz="1600" b="1">
                  <a:solidFill>
                    <a:srgbClr val="002B51"/>
                  </a:solidFill>
                  <a:latin typeface="Arial"/>
                  <a:cs typeface="Arial"/>
                </a:rPr>
                <a:t>Statewide Planning, Research, &amp; Networks</a:t>
              </a:r>
            </a:p>
          </p:txBody>
        </p:sp>
        <p:sp>
          <p:nvSpPr>
            <p:cNvPr id="26" name="TextBox 25">
              <a:extLst>
                <a:ext uri="{FF2B5EF4-FFF2-40B4-BE49-F238E27FC236}">
                  <a16:creationId xmlns:a16="http://schemas.microsoft.com/office/drawing/2014/main" id="{BADE9E61-E704-4B9E-81BF-A14321B1BF2E}"/>
                </a:ext>
              </a:extLst>
            </p:cNvPr>
            <p:cNvSpPr txBox="1"/>
            <p:nvPr/>
          </p:nvSpPr>
          <p:spPr>
            <a:xfrm>
              <a:off x="3427345" y="831939"/>
              <a:ext cx="8018757" cy="1044507"/>
            </a:xfrm>
            <a:prstGeom prst="rect">
              <a:avLst/>
            </a:prstGeom>
            <a:noFill/>
          </p:spPr>
          <p:txBody>
            <a:bodyPr wrap="square" lIns="121920" tIns="60960" rIns="121920" bIns="60960" rtlCol="0" anchor="t">
              <a:spAutoFit/>
            </a:bodyPr>
            <a:lstStyle/>
            <a:p>
              <a:pPr defTabSz="609585"/>
              <a:endParaRPr lang="en-US" sz="700">
                <a:solidFill>
                  <a:srgbClr val="002B51"/>
                </a:solidFill>
                <a:latin typeface="Arial"/>
                <a:cs typeface="Arial"/>
              </a:endParaRPr>
            </a:p>
            <a:p>
              <a:pPr defTabSz="609585"/>
              <a:r>
                <a:rPr lang="en-US" sz="1600">
                  <a:solidFill>
                    <a:srgbClr val="002B51"/>
                  </a:solidFill>
                  <a:latin typeface="Arial"/>
                  <a:cs typeface="Arial"/>
                </a:rPr>
                <a:t>Invest in economic plans, research to assess the effectiveness of EDA's programs, and support for stakeholder communities around key EDA initiatives</a:t>
              </a:r>
              <a:endParaRPr lang="en-US" sz="1600">
                <a:solidFill>
                  <a:srgbClr val="002B51"/>
                </a:solidFill>
                <a:latin typeface="Arial" panose="020B0604020202020204"/>
                <a:ea typeface="+mn-lt"/>
                <a:cs typeface="Arial" panose="020B0604020202020204"/>
              </a:endParaRPr>
            </a:p>
            <a:p>
              <a:pPr defTabSz="609585">
                <a:spcAft>
                  <a:spcPts val="1333"/>
                </a:spcAft>
              </a:pPr>
              <a:endParaRPr lang="en-US" sz="1600">
                <a:solidFill>
                  <a:srgbClr val="002B51"/>
                </a:solidFill>
                <a:latin typeface="Arial"/>
                <a:cs typeface="Arial"/>
              </a:endParaRPr>
            </a:p>
          </p:txBody>
        </p:sp>
      </p:grpSp>
      <p:grpSp>
        <p:nvGrpSpPr>
          <p:cNvPr id="28" name="Group 27">
            <a:extLst>
              <a:ext uri="{FF2B5EF4-FFF2-40B4-BE49-F238E27FC236}">
                <a16:creationId xmlns:a16="http://schemas.microsoft.com/office/drawing/2014/main" id="{0E6A7428-A13D-4E9F-89D2-C69C8AB3C4A7}"/>
              </a:ext>
            </a:extLst>
          </p:cNvPr>
          <p:cNvGrpSpPr/>
          <p:nvPr/>
        </p:nvGrpSpPr>
        <p:grpSpPr>
          <a:xfrm>
            <a:off x="225528" y="1813002"/>
            <a:ext cx="10836739" cy="4012485"/>
            <a:chOff x="367153" y="1964444"/>
            <a:chExt cx="10878663" cy="4189885"/>
          </a:xfrm>
        </p:grpSpPr>
        <p:sp>
          <p:nvSpPr>
            <p:cNvPr id="29" name="TextBox 28">
              <a:extLst>
                <a:ext uri="{FF2B5EF4-FFF2-40B4-BE49-F238E27FC236}">
                  <a16:creationId xmlns:a16="http://schemas.microsoft.com/office/drawing/2014/main" id="{CE998D42-1BA6-4994-AED5-E9F214ADCEB4}"/>
                </a:ext>
              </a:extLst>
            </p:cNvPr>
            <p:cNvSpPr txBox="1"/>
            <p:nvPr/>
          </p:nvSpPr>
          <p:spPr>
            <a:xfrm>
              <a:off x="819134" y="5388696"/>
              <a:ext cx="2103019" cy="610629"/>
            </a:xfrm>
            <a:prstGeom prst="rect">
              <a:avLst/>
            </a:prstGeom>
            <a:noFill/>
          </p:spPr>
          <p:txBody>
            <a:bodyPr wrap="square" lIns="91440" tIns="45720" rIns="91440" bIns="45720" rtlCol="0" anchor="t">
              <a:spAutoFit/>
            </a:bodyPr>
            <a:lstStyle/>
            <a:p>
              <a:pPr defTabSz="609585">
                <a:spcAft>
                  <a:spcPts val="1333"/>
                </a:spcAft>
              </a:pPr>
              <a:r>
                <a:rPr lang="en-US" sz="1600" b="1" dirty="0">
                  <a:solidFill>
                    <a:srgbClr val="002B51"/>
                  </a:solidFill>
                  <a:latin typeface="Arial"/>
                  <a:cs typeface="Arial"/>
                </a:rPr>
                <a:t>Good Jobs Challenge</a:t>
              </a:r>
            </a:p>
          </p:txBody>
        </p:sp>
        <p:sp>
          <p:nvSpPr>
            <p:cNvPr id="30" name="Oval 29">
              <a:extLst>
                <a:ext uri="{FF2B5EF4-FFF2-40B4-BE49-F238E27FC236}">
                  <a16:creationId xmlns:a16="http://schemas.microsoft.com/office/drawing/2014/main" id="{37D6AA6C-B530-4E96-9453-AF46C45B4FE4}"/>
                </a:ext>
              </a:extLst>
            </p:cNvPr>
            <p:cNvSpPr/>
            <p:nvPr/>
          </p:nvSpPr>
          <p:spPr>
            <a:xfrm>
              <a:off x="367153" y="1964444"/>
              <a:ext cx="399494" cy="397738"/>
            </a:xfrm>
            <a:prstGeom prst="ellipse">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a:solidFill>
                    <a:srgbClr val="FFFFFF"/>
                  </a:solidFill>
                  <a:latin typeface="Arial"/>
                  <a:cs typeface="Arial"/>
                </a:rPr>
                <a:t>2</a:t>
              </a:r>
            </a:p>
          </p:txBody>
        </p:sp>
        <p:sp>
          <p:nvSpPr>
            <p:cNvPr id="31" name="TextBox 30">
              <a:extLst>
                <a:ext uri="{FF2B5EF4-FFF2-40B4-BE49-F238E27FC236}">
                  <a16:creationId xmlns:a16="http://schemas.microsoft.com/office/drawing/2014/main" id="{3B06AE86-A42D-4B25-ABF4-6C29A466B0DC}"/>
                </a:ext>
              </a:extLst>
            </p:cNvPr>
            <p:cNvSpPr txBox="1"/>
            <p:nvPr/>
          </p:nvSpPr>
          <p:spPr>
            <a:xfrm>
              <a:off x="3667602" y="5286592"/>
              <a:ext cx="7578214" cy="867737"/>
            </a:xfrm>
            <a:prstGeom prst="rect">
              <a:avLst/>
            </a:prstGeom>
            <a:noFill/>
          </p:spPr>
          <p:txBody>
            <a:bodyPr wrap="square" rtlCol="0">
              <a:spAutoFit/>
            </a:bodyPr>
            <a:lstStyle/>
            <a:p>
              <a:pPr defTabSz="609585">
                <a:spcAft>
                  <a:spcPts val="1333"/>
                </a:spcAft>
              </a:pPr>
              <a:r>
                <a:rPr lang="en-US" sz="1600">
                  <a:solidFill>
                    <a:srgbClr val="002B51"/>
                  </a:solidFill>
                  <a:latin typeface="Arial" panose="020B0604020202020204"/>
                </a:rPr>
                <a:t>Establish or strengthen regional systems to train workers with in-demand skills through employer-driven training, supporting participants with wrap-around services and employer commitments to hire</a:t>
              </a:r>
              <a:endParaRPr lang="en-US" sz="1600" b="1">
                <a:solidFill>
                  <a:srgbClr val="002B51"/>
                </a:solidFill>
                <a:latin typeface="Arial"/>
                <a:cs typeface="Arial"/>
              </a:endParaRPr>
            </a:p>
          </p:txBody>
        </p:sp>
      </p:grpSp>
      <p:sp>
        <p:nvSpPr>
          <p:cNvPr id="59" name="Oval 58">
            <a:extLst>
              <a:ext uri="{FF2B5EF4-FFF2-40B4-BE49-F238E27FC236}">
                <a16:creationId xmlns:a16="http://schemas.microsoft.com/office/drawing/2014/main" id="{27325CBA-B65C-4A47-987C-4CD9F82DD5C5}"/>
              </a:ext>
            </a:extLst>
          </p:cNvPr>
          <p:cNvSpPr/>
          <p:nvPr/>
        </p:nvSpPr>
        <p:spPr>
          <a:xfrm>
            <a:off x="233217" y="5178662"/>
            <a:ext cx="382580" cy="380897"/>
          </a:xfrm>
          <a:prstGeom prst="ellipse">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a:solidFill>
                  <a:srgbClr val="FFFFFF"/>
                </a:solidFill>
                <a:latin typeface="Arial"/>
                <a:cs typeface="Arial"/>
              </a:rPr>
              <a:t>6</a:t>
            </a:r>
          </a:p>
        </p:txBody>
      </p:sp>
      <p:sp>
        <p:nvSpPr>
          <p:cNvPr id="60" name="TextBox 59">
            <a:extLst>
              <a:ext uri="{FF2B5EF4-FFF2-40B4-BE49-F238E27FC236}">
                <a16:creationId xmlns:a16="http://schemas.microsoft.com/office/drawing/2014/main" id="{6F2A69CB-ADAC-4701-9622-165F5A12DDEE}"/>
              </a:ext>
            </a:extLst>
          </p:cNvPr>
          <p:cNvSpPr txBox="1"/>
          <p:nvPr/>
        </p:nvSpPr>
        <p:spPr>
          <a:xfrm>
            <a:off x="659983" y="4234506"/>
            <a:ext cx="2275124" cy="584775"/>
          </a:xfrm>
          <a:prstGeom prst="rect">
            <a:avLst/>
          </a:prstGeom>
          <a:noFill/>
        </p:spPr>
        <p:txBody>
          <a:bodyPr wrap="square" rtlCol="0">
            <a:spAutoFit/>
          </a:bodyPr>
          <a:lstStyle/>
          <a:p>
            <a:pPr defTabSz="609585">
              <a:spcAft>
                <a:spcPts val="1333"/>
              </a:spcAft>
            </a:pPr>
            <a:r>
              <a:rPr lang="en-US" sz="1600" b="1">
                <a:solidFill>
                  <a:srgbClr val="002B51"/>
                </a:solidFill>
                <a:latin typeface="Arial"/>
                <a:cs typeface="Arial"/>
              </a:rPr>
              <a:t>Indigenous Communities</a:t>
            </a:r>
          </a:p>
        </p:txBody>
      </p:sp>
      <p:sp>
        <p:nvSpPr>
          <p:cNvPr id="63" name="Oval 62">
            <a:extLst>
              <a:ext uri="{FF2B5EF4-FFF2-40B4-BE49-F238E27FC236}">
                <a16:creationId xmlns:a16="http://schemas.microsoft.com/office/drawing/2014/main" id="{29D96906-0553-4D25-85C4-01B0FEE50969}"/>
              </a:ext>
            </a:extLst>
          </p:cNvPr>
          <p:cNvSpPr/>
          <p:nvPr/>
        </p:nvSpPr>
        <p:spPr>
          <a:xfrm>
            <a:off x="217841" y="2571105"/>
            <a:ext cx="397955" cy="380897"/>
          </a:xfrm>
          <a:prstGeom prst="ellipse">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a:solidFill>
                  <a:srgbClr val="FFFFFF"/>
                </a:solidFill>
                <a:latin typeface="Arial"/>
                <a:cs typeface="Arial"/>
              </a:rPr>
              <a:t>3</a:t>
            </a:r>
          </a:p>
        </p:txBody>
      </p:sp>
      <p:sp>
        <p:nvSpPr>
          <p:cNvPr id="65" name="Oval 64">
            <a:extLst>
              <a:ext uri="{FF2B5EF4-FFF2-40B4-BE49-F238E27FC236}">
                <a16:creationId xmlns:a16="http://schemas.microsoft.com/office/drawing/2014/main" id="{9E8C5BD2-F050-431D-BF23-411EEE43352B}"/>
              </a:ext>
            </a:extLst>
          </p:cNvPr>
          <p:cNvSpPr/>
          <p:nvPr/>
        </p:nvSpPr>
        <p:spPr>
          <a:xfrm>
            <a:off x="233217" y="4379069"/>
            <a:ext cx="382580" cy="380897"/>
          </a:xfrm>
          <a:prstGeom prst="ellipse">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b="1">
                <a:solidFill>
                  <a:srgbClr val="FFFFFF"/>
                </a:solidFill>
                <a:latin typeface="Arial"/>
                <a:cs typeface="Arial"/>
              </a:rPr>
              <a:t>5</a:t>
            </a:r>
          </a:p>
        </p:txBody>
      </p:sp>
      <p:sp>
        <p:nvSpPr>
          <p:cNvPr id="66" name="Rectangle 65">
            <a:extLst>
              <a:ext uri="{FF2B5EF4-FFF2-40B4-BE49-F238E27FC236}">
                <a16:creationId xmlns:a16="http://schemas.microsoft.com/office/drawing/2014/main" id="{44DA678D-459C-48F1-9915-4516E3842077}"/>
              </a:ext>
            </a:extLst>
          </p:cNvPr>
          <p:cNvSpPr/>
          <p:nvPr/>
        </p:nvSpPr>
        <p:spPr>
          <a:xfrm>
            <a:off x="3542076" y="4252071"/>
            <a:ext cx="8361843" cy="615553"/>
          </a:xfrm>
          <a:prstGeom prst="rect">
            <a:avLst/>
          </a:prstGeom>
        </p:spPr>
        <p:txBody>
          <a:bodyPr wrap="square" lIns="121920" tIns="60960" rIns="121920" bIns="60960" anchor="t">
            <a:spAutoFit/>
          </a:bodyPr>
          <a:lstStyle/>
          <a:p>
            <a:pPr defTabSz="609585"/>
            <a:r>
              <a:rPr lang="en-US" sz="1600" dirty="0">
                <a:solidFill>
                  <a:srgbClr val="002B51"/>
                </a:solidFill>
                <a:latin typeface="Arial"/>
                <a:cs typeface="Arial"/>
              </a:rPr>
              <a:t>Additional Economic Adjustment Assistance funds to specifically support Indigenous communities</a:t>
            </a:r>
          </a:p>
        </p:txBody>
      </p:sp>
      <p:sp>
        <p:nvSpPr>
          <p:cNvPr id="3" name="TextBox 2">
            <a:extLst>
              <a:ext uri="{FF2B5EF4-FFF2-40B4-BE49-F238E27FC236}">
                <a16:creationId xmlns:a16="http://schemas.microsoft.com/office/drawing/2014/main" id="{3E07FD78-5CDC-467B-9183-CB811D12BD05}"/>
              </a:ext>
            </a:extLst>
          </p:cNvPr>
          <p:cNvSpPr txBox="1"/>
          <p:nvPr/>
        </p:nvSpPr>
        <p:spPr>
          <a:xfrm>
            <a:off x="2716075" y="1017629"/>
            <a:ext cx="760829" cy="338554"/>
          </a:xfrm>
          <a:prstGeom prst="rect">
            <a:avLst/>
          </a:prstGeom>
          <a:noFill/>
        </p:spPr>
        <p:txBody>
          <a:bodyPr wrap="square" rtlCol="0">
            <a:spAutoFit/>
          </a:bodyPr>
          <a:lstStyle/>
          <a:p>
            <a:pPr defTabSz="609585"/>
            <a:r>
              <a:rPr lang="en-US" sz="1600" b="1">
                <a:solidFill>
                  <a:srgbClr val="002B51"/>
                </a:solidFill>
                <a:latin typeface="Arial" panose="020B0604020202020204"/>
              </a:rPr>
              <a:t>$90M</a:t>
            </a:r>
          </a:p>
        </p:txBody>
      </p:sp>
      <p:sp>
        <p:nvSpPr>
          <p:cNvPr id="39" name="TextBox 38">
            <a:extLst>
              <a:ext uri="{FF2B5EF4-FFF2-40B4-BE49-F238E27FC236}">
                <a16:creationId xmlns:a16="http://schemas.microsoft.com/office/drawing/2014/main" id="{712F086F-25E0-485A-908B-9C9E0F6A40D9}"/>
              </a:ext>
            </a:extLst>
          </p:cNvPr>
          <p:cNvSpPr txBox="1"/>
          <p:nvPr/>
        </p:nvSpPr>
        <p:spPr>
          <a:xfrm>
            <a:off x="2769894" y="1793023"/>
            <a:ext cx="669687" cy="338554"/>
          </a:xfrm>
          <a:prstGeom prst="rect">
            <a:avLst/>
          </a:prstGeom>
          <a:noFill/>
        </p:spPr>
        <p:txBody>
          <a:bodyPr wrap="square" rtlCol="0">
            <a:spAutoFit/>
          </a:bodyPr>
          <a:lstStyle/>
          <a:p>
            <a:pPr defTabSz="609585"/>
            <a:r>
              <a:rPr lang="en-US" sz="1600" b="1">
                <a:solidFill>
                  <a:srgbClr val="002B51"/>
                </a:solidFill>
                <a:latin typeface="Arial" panose="020B0604020202020204"/>
              </a:rPr>
              <a:t>$1B</a:t>
            </a:r>
          </a:p>
        </p:txBody>
      </p:sp>
      <p:sp>
        <p:nvSpPr>
          <p:cNvPr id="40" name="TextBox 39">
            <a:extLst>
              <a:ext uri="{FF2B5EF4-FFF2-40B4-BE49-F238E27FC236}">
                <a16:creationId xmlns:a16="http://schemas.microsoft.com/office/drawing/2014/main" id="{18776982-99C0-4E4F-9FC6-68A3439E6AD3}"/>
              </a:ext>
            </a:extLst>
          </p:cNvPr>
          <p:cNvSpPr txBox="1"/>
          <p:nvPr/>
        </p:nvSpPr>
        <p:spPr>
          <a:xfrm>
            <a:off x="2671149" y="2596373"/>
            <a:ext cx="873865" cy="338554"/>
          </a:xfrm>
          <a:prstGeom prst="rect">
            <a:avLst/>
          </a:prstGeom>
          <a:noFill/>
        </p:spPr>
        <p:txBody>
          <a:bodyPr wrap="square" rtlCol="0">
            <a:spAutoFit/>
          </a:bodyPr>
          <a:lstStyle/>
          <a:p>
            <a:pPr defTabSz="609585"/>
            <a:r>
              <a:rPr lang="en-US" sz="1600" b="1">
                <a:solidFill>
                  <a:srgbClr val="002B51"/>
                </a:solidFill>
                <a:latin typeface="Arial" panose="020B0604020202020204"/>
              </a:rPr>
              <a:t>$750M</a:t>
            </a:r>
          </a:p>
        </p:txBody>
      </p:sp>
      <p:sp>
        <p:nvSpPr>
          <p:cNvPr id="41" name="TextBox 40">
            <a:extLst>
              <a:ext uri="{FF2B5EF4-FFF2-40B4-BE49-F238E27FC236}">
                <a16:creationId xmlns:a16="http://schemas.microsoft.com/office/drawing/2014/main" id="{A3D89AF5-29B4-4078-B80B-DEFFC6EF6D28}"/>
              </a:ext>
            </a:extLst>
          </p:cNvPr>
          <p:cNvSpPr txBox="1"/>
          <p:nvPr/>
        </p:nvSpPr>
        <p:spPr>
          <a:xfrm>
            <a:off x="2648066" y="3468606"/>
            <a:ext cx="873865" cy="338554"/>
          </a:xfrm>
          <a:prstGeom prst="rect">
            <a:avLst/>
          </a:prstGeom>
          <a:noFill/>
        </p:spPr>
        <p:txBody>
          <a:bodyPr wrap="square" rtlCol="0">
            <a:spAutoFit/>
          </a:bodyPr>
          <a:lstStyle/>
          <a:p>
            <a:pPr defTabSz="609585"/>
            <a:r>
              <a:rPr lang="en-US" sz="1600" b="1">
                <a:solidFill>
                  <a:srgbClr val="002B51"/>
                </a:solidFill>
                <a:latin typeface="Arial" panose="020B0604020202020204"/>
              </a:rPr>
              <a:t>$500M</a:t>
            </a:r>
          </a:p>
        </p:txBody>
      </p:sp>
      <p:sp>
        <p:nvSpPr>
          <p:cNvPr id="42" name="TextBox 41">
            <a:extLst>
              <a:ext uri="{FF2B5EF4-FFF2-40B4-BE49-F238E27FC236}">
                <a16:creationId xmlns:a16="http://schemas.microsoft.com/office/drawing/2014/main" id="{364880B9-6B92-4BE2-BC9F-305C9D91E077}"/>
              </a:ext>
            </a:extLst>
          </p:cNvPr>
          <p:cNvSpPr txBox="1"/>
          <p:nvPr/>
        </p:nvSpPr>
        <p:spPr>
          <a:xfrm>
            <a:off x="2670364" y="4338499"/>
            <a:ext cx="873865" cy="338554"/>
          </a:xfrm>
          <a:prstGeom prst="rect">
            <a:avLst/>
          </a:prstGeom>
          <a:noFill/>
        </p:spPr>
        <p:txBody>
          <a:bodyPr wrap="square" rtlCol="0">
            <a:spAutoFit/>
          </a:bodyPr>
          <a:lstStyle/>
          <a:p>
            <a:pPr defTabSz="609585"/>
            <a:r>
              <a:rPr lang="en-US" sz="1600" b="1">
                <a:solidFill>
                  <a:srgbClr val="002B51"/>
                </a:solidFill>
                <a:latin typeface="Arial" panose="020B0604020202020204"/>
              </a:rPr>
              <a:t>$100M</a:t>
            </a:r>
          </a:p>
        </p:txBody>
      </p:sp>
      <p:sp>
        <p:nvSpPr>
          <p:cNvPr id="44" name="TextBox 43">
            <a:extLst>
              <a:ext uri="{FF2B5EF4-FFF2-40B4-BE49-F238E27FC236}">
                <a16:creationId xmlns:a16="http://schemas.microsoft.com/office/drawing/2014/main" id="{AE2DA087-5B95-4BAF-B64D-EF1731A7EC01}"/>
              </a:ext>
            </a:extLst>
          </p:cNvPr>
          <p:cNvSpPr txBox="1"/>
          <p:nvPr/>
        </p:nvSpPr>
        <p:spPr>
          <a:xfrm>
            <a:off x="2671148" y="5174717"/>
            <a:ext cx="873865" cy="338554"/>
          </a:xfrm>
          <a:prstGeom prst="rect">
            <a:avLst/>
          </a:prstGeom>
          <a:noFill/>
        </p:spPr>
        <p:txBody>
          <a:bodyPr wrap="square" rtlCol="0">
            <a:spAutoFit/>
          </a:bodyPr>
          <a:lstStyle/>
          <a:p>
            <a:pPr defTabSz="609585"/>
            <a:r>
              <a:rPr lang="en-US" sz="1600" b="1">
                <a:solidFill>
                  <a:srgbClr val="002B51"/>
                </a:solidFill>
                <a:latin typeface="Arial" panose="020B0604020202020204"/>
              </a:rPr>
              <a:t>$500M</a:t>
            </a:r>
          </a:p>
        </p:txBody>
      </p:sp>
      <p:sp>
        <p:nvSpPr>
          <p:cNvPr id="45" name="TextBox 44">
            <a:extLst>
              <a:ext uri="{FF2B5EF4-FFF2-40B4-BE49-F238E27FC236}">
                <a16:creationId xmlns:a16="http://schemas.microsoft.com/office/drawing/2014/main" id="{223FAFB3-538F-423F-945E-33462842145C}"/>
              </a:ext>
            </a:extLst>
          </p:cNvPr>
          <p:cNvSpPr txBox="1"/>
          <p:nvPr/>
        </p:nvSpPr>
        <p:spPr>
          <a:xfrm>
            <a:off x="66588" y="6455307"/>
            <a:ext cx="549207" cy="379656"/>
          </a:xfrm>
          <a:prstGeom prst="rect">
            <a:avLst/>
          </a:prstGeom>
          <a:noFill/>
        </p:spPr>
        <p:txBody>
          <a:bodyPr wrap="square" lIns="91440" tIns="45720" rIns="91440" bIns="45720" rtlCol="0" anchor="t">
            <a:spAutoFit/>
          </a:bodyPr>
          <a:lstStyle/>
          <a:p>
            <a:pPr defTabSz="609585"/>
            <a:r>
              <a:rPr lang="en-US" sz="1850">
                <a:solidFill>
                  <a:srgbClr val="FFFFFF"/>
                </a:solidFill>
                <a:latin typeface="Arial" panose="020B0604020202020204"/>
              </a:rPr>
              <a:t>11</a:t>
            </a:r>
            <a:endParaRPr lang="en-US" sz="1867">
              <a:solidFill>
                <a:srgbClr val="FFFFFF"/>
              </a:solidFill>
              <a:latin typeface="Arial" panose="020B0604020202020204"/>
            </a:endParaRPr>
          </a:p>
        </p:txBody>
      </p:sp>
      <p:pic>
        <p:nvPicPr>
          <p:cNvPr id="48" name="Picture 47">
            <a:extLst>
              <a:ext uri="{FF2B5EF4-FFF2-40B4-BE49-F238E27FC236}">
                <a16:creationId xmlns:a16="http://schemas.microsoft.com/office/drawing/2014/main" id="{BB23FBE7-4159-49F7-AE9D-FA6237047248}"/>
              </a:ext>
            </a:extLst>
          </p:cNvPr>
          <p:cNvPicPr>
            <a:picLocks noChangeAspect="1"/>
          </p:cNvPicPr>
          <p:nvPr/>
        </p:nvPicPr>
        <p:blipFill rotWithShape="1">
          <a:blip r:embed="rId3"/>
          <a:srcRect l="10671"/>
          <a:stretch/>
        </p:blipFill>
        <p:spPr>
          <a:xfrm>
            <a:off x="10605621" y="5327800"/>
            <a:ext cx="1353163" cy="1298413"/>
          </a:xfrm>
          <a:prstGeom prst="rect">
            <a:avLst/>
          </a:prstGeom>
        </p:spPr>
      </p:pic>
      <p:sp>
        <p:nvSpPr>
          <p:cNvPr id="43" name="TextBox 42">
            <a:extLst>
              <a:ext uri="{FF2B5EF4-FFF2-40B4-BE49-F238E27FC236}">
                <a16:creationId xmlns:a16="http://schemas.microsoft.com/office/drawing/2014/main" id="{0AFC98C3-963C-4A84-A054-A52289E37A2E}"/>
              </a:ext>
            </a:extLst>
          </p:cNvPr>
          <p:cNvSpPr txBox="1"/>
          <p:nvPr/>
        </p:nvSpPr>
        <p:spPr>
          <a:xfrm>
            <a:off x="3587077" y="246540"/>
            <a:ext cx="1576616" cy="365760"/>
          </a:xfrm>
          <a:prstGeom prst="rect">
            <a:avLst/>
          </a:prstGeom>
          <a:noFill/>
          <a:ln w="28575">
            <a:solidFill>
              <a:schemeClr val="accent1">
                <a:lumMod val="50000"/>
              </a:schemeClr>
            </a:solidFill>
          </a:ln>
        </p:spPr>
        <p:txBody>
          <a:bodyPr wrap="square" rtlCol="0">
            <a:spAutoFit/>
          </a:bodyPr>
          <a:lstStyle>
            <a:defPPr>
              <a:defRPr lang="en-US"/>
            </a:defPPr>
            <a:lvl1pPr>
              <a:spcAft>
                <a:spcPts val="1000"/>
              </a:spcAft>
              <a:defRPr sz="1200" b="1"/>
            </a:lvl1pPr>
          </a:lstStyle>
          <a:p>
            <a:pPr defTabSz="609585">
              <a:spcAft>
                <a:spcPts val="1333"/>
              </a:spcAft>
            </a:pPr>
            <a:r>
              <a:rPr lang="en-US" sz="1867">
                <a:solidFill>
                  <a:srgbClr val="002B51"/>
                </a:solidFill>
                <a:latin typeface="Arial"/>
                <a:cs typeface="Arial"/>
              </a:rPr>
              <a:t>Description</a:t>
            </a:r>
          </a:p>
        </p:txBody>
      </p:sp>
      <p:sp>
        <p:nvSpPr>
          <p:cNvPr id="47" name="TextBox 46">
            <a:extLst>
              <a:ext uri="{FF2B5EF4-FFF2-40B4-BE49-F238E27FC236}">
                <a16:creationId xmlns:a16="http://schemas.microsoft.com/office/drawing/2014/main" id="{133E6C15-7CED-4A20-A6B7-9FCA86D48C13}"/>
              </a:ext>
            </a:extLst>
          </p:cNvPr>
          <p:cNvSpPr txBox="1"/>
          <p:nvPr/>
        </p:nvSpPr>
        <p:spPr>
          <a:xfrm>
            <a:off x="816114" y="246540"/>
            <a:ext cx="1361029" cy="365760"/>
          </a:xfrm>
          <a:prstGeom prst="rect">
            <a:avLst/>
          </a:prstGeom>
          <a:noFill/>
          <a:ln w="28575">
            <a:solidFill>
              <a:schemeClr val="accent1">
                <a:lumMod val="50000"/>
              </a:schemeClr>
            </a:solidFill>
          </a:ln>
        </p:spPr>
        <p:txBody>
          <a:bodyPr wrap="square" rtlCol="0">
            <a:spAutoFit/>
          </a:bodyPr>
          <a:lstStyle/>
          <a:p>
            <a:pPr defTabSz="609585">
              <a:spcAft>
                <a:spcPts val="1333"/>
              </a:spcAft>
            </a:pPr>
            <a:r>
              <a:rPr lang="en-US" sz="1867" b="1">
                <a:solidFill>
                  <a:srgbClr val="002B51"/>
                </a:solidFill>
                <a:latin typeface="Arial"/>
                <a:cs typeface="Arial"/>
              </a:rPr>
              <a:t>NOFOs</a:t>
            </a:r>
          </a:p>
        </p:txBody>
      </p:sp>
      <p:cxnSp>
        <p:nvCxnSpPr>
          <p:cNvPr id="49" name="Straight Connector 48">
            <a:extLst>
              <a:ext uri="{FF2B5EF4-FFF2-40B4-BE49-F238E27FC236}">
                <a16:creationId xmlns:a16="http://schemas.microsoft.com/office/drawing/2014/main" id="{CA81865D-F190-445A-A2B1-DDF2DB033056}"/>
              </a:ext>
            </a:extLst>
          </p:cNvPr>
          <p:cNvCxnSpPr>
            <a:cxnSpLocks/>
          </p:cNvCxnSpPr>
          <p:nvPr/>
        </p:nvCxnSpPr>
        <p:spPr>
          <a:xfrm flipV="1">
            <a:off x="339822" y="702311"/>
            <a:ext cx="1156409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80DDC93-551B-47D1-8C83-4D16FB063ABC}"/>
              </a:ext>
            </a:extLst>
          </p:cNvPr>
          <p:cNvCxnSpPr>
            <a:cxnSpLocks/>
          </p:cNvCxnSpPr>
          <p:nvPr/>
        </p:nvCxnSpPr>
        <p:spPr>
          <a:xfrm flipV="1">
            <a:off x="333953" y="1638648"/>
            <a:ext cx="11660902" cy="1"/>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30EC75-03CC-4FA1-9B30-802F3B0AAAA3}"/>
              </a:ext>
            </a:extLst>
          </p:cNvPr>
          <p:cNvCxnSpPr>
            <a:cxnSpLocks/>
          </p:cNvCxnSpPr>
          <p:nvPr/>
        </p:nvCxnSpPr>
        <p:spPr>
          <a:xfrm flipV="1">
            <a:off x="320841" y="2377203"/>
            <a:ext cx="11583079" cy="0"/>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FB651B1-CB9C-4F23-86EE-E9D47D61634B}"/>
              </a:ext>
            </a:extLst>
          </p:cNvPr>
          <p:cNvCxnSpPr>
            <a:cxnSpLocks/>
          </p:cNvCxnSpPr>
          <p:nvPr/>
        </p:nvCxnSpPr>
        <p:spPr>
          <a:xfrm flipV="1">
            <a:off x="320841" y="3213772"/>
            <a:ext cx="11583078" cy="1"/>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70BB24-AC4E-4572-A84C-863A991376B1}"/>
              </a:ext>
            </a:extLst>
          </p:cNvPr>
          <p:cNvCxnSpPr>
            <a:cxnSpLocks/>
          </p:cNvCxnSpPr>
          <p:nvPr/>
        </p:nvCxnSpPr>
        <p:spPr>
          <a:xfrm flipV="1">
            <a:off x="320841" y="4122965"/>
            <a:ext cx="11637943" cy="0"/>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AFAEEEA-B96A-4BCE-871E-B6E0DBF359BF}"/>
              </a:ext>
            </a:extLst>
          </p:cNvPr>
          <p:cNvCxnSpPr>
            <a:cxnSpLocks/>
          </p:cNvCxnSpPr>
          <p:nvPr/>
        </p:nvCxnSpPr>
        <p:spPr>
          <a:xfrm flipV="1">
            <a:off x="320841" y="4926118"/>
            <a:ext cx="11583079" cy="0"/>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A328DC9-9D14-4A67-AFE2-ECE9D5A8E4EF}"/>
              </a:ext>
            </a:extLst>
          </p:cNvPr>
          <p:cNvSpPr txBox="1"/>
          <p:nvPr/>
        </p:nvSpPr>
        <p:spPr>
          <a:xfrm>
            <a:off x="6775555" y="246540"/>
            <a:ext cx="4988230" cy="365760"/>
          </a:xfrm>
          <a:prstGeom prst="rect">
            <a:avLst/>
          </a:prstGeom>
          <a:noFill/>
          <a:ln w="28575">
            <a:solidFill>
              <a:schemeClr val="accent4"/>
            </a:solidFill>
          </a:ln>
        </p:spPr>
        <p:txBody>
          <a:bodyPr wrap="square" lIns="121920" tIns="60960" rIns="121920" bIns="60960" rtlCol="0" anchor="t">
            <a:spAutoFit/>
          </a:bodyPr>
          <a:lstStyle>
            <a:defPPr>
              <a:defRPr lang="en-US"/>
            </a:defPPr>
            <a:lvl1pPr>
              <a:spcAft>
                <a:spcPts val="1000"/>
              </a:spcAft>
              <a:defRPr sz="1200" b="1"/>
            </a:lvl1pPr>
          </a:lstStyle>
          <a:p>
            <a:pPr defTabSz="609585">
              <a:spcAft>
                <a:spcPts val="1333"/>
              </a:spcAft>
            </a:pPr>
            <a:r>
              <a:rPr lang="en-US" sz="1867">
                <a:solidFill>
                  <a:srgbClr val="002B51"/>
                </a:solidFill>
                <a:latin typeface="Arial"/>
                <a:cs typeface="Arial"/>
              </a:rPr>
              <a:t>Total American Rescue Plan funding: $3B</a:t>
            </a:r>
          </a:p>
        </p:txBody>
      </p:sp>
    </p:spTree>
    <p:extLst>
      <p:ext uri="{BB962C8B-B14F-4D97-AF65-F5344CB8AC3E}">
        <p14:creationId xmlns:p14="http://schemas.microsoft.com/office/powerpoint/2010/main" val="16669458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1">
      <a:dk1>
        <a:srgbClr val="002B51"/>
      </a:dk1>
      <a:lt1>
        <a:srgbClr val="FFFFFF"/>
      </a:lt1>
      <a:dk2>
        <a:srgbClr val="000000"/>
      </a:dk2>
      <a:lt2>
        <a:srgbClr val="5CB7E7"/>
      </a:lt2>
      <a:accent1>
        <a:srgbClr val="5CB7E7"/>
      </a:accent1>
      <a:accent2>
        <a:srgbClr val="FFE090"/>
      </a:accent2>
      <a:accent3>
        <a:srgbClr val="6FC284"/>
      </a:accent3>
      <a:accent4>
        <a:srgbClr val="DBA628"/>
      </a:accent4>
      <a:accent5>
        <a:srgbClr val="005C90"/>
      </a:accent5>
      <a:accent6>
        <a:srgbClr val="A02A1D"/>
      </a:accent6>
      <a:hlink>
        <a:srgbClr val="5CB7E7"/>
      </a:hlink>
      <a:folHlink>
        <a:srgbClr val="3E8E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8ABCE61-F454-4844-B75B-1D7FC89DD2A3}" vid="{B874EE9E-5A16-434F-B922-8E0D8F7F4BBB}"/>
    </a:ext>
  </a:extLst>
</a:theme>
</file>

<file path=ppt/theme/theme2.xml><?xml version="1.0" encoding="utf-8"?>
<a:theme xmlns:a="http://schemas.openxmlformats.org/drawingml/2006/main" name="Office Theme">
  <a:themeElements>
    <a:clrScheme name="Custom 1">
      <a:dk1>
        <a:srgbClr val="002B51"/>
      </a:dk1>
      <a:lt1>
        <a:srgbClr val="FFFFFF"/>
      </a:lt1>
      <a:dk2>
        <a:srgbClr val="000000"/>
      </a:dk2>
      <a:lt2>
        <a:srgbClr val="5CB7E7"/>
      </a:lt2>
      <a:accent1>
        <a:srgbClr val="5CB7E7"/>
      </a:accent1>
      <a:accent2>
        <a:srgbClr val="FFE090"/>
      </a:accent2>
      <a:accent3>
        <a:srgbClr val="6FC284"/>
      </a:accent3>
      <a:accent4>
        <a:srgbClr val="DBA628"/>
      </a:accent4>
      <a:accent5>
        <a:srgbClr val="005C90"/>
      </a:accent5>
      <a:accent6>
        <a:srgbClr val="A02A1D"/>
      </a:accent6>
      <a:hlink>
        <a:srgbClr val="5CB7E7"/>
      </a:hlink>
      <a:folHlink>
        <a:srgbClr val="3E8E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8ABCE61-F454-4844-B75B-1D7FC89DD2A3}" vid="{B874EE9E-5A16-434F-B922-8E0D8F7F4B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5D60D4770B684A8C40C76BBA49EF2B" ma:contentTypeVersion="5" ma:contentTypeDescription="Create a new document." ma:contentTypeScope="" ma:versionID="6a45baf4df90b2791b8f2a115396c504">
  <xsd:schema xmlns:xsd="http://www.w3.org/2001/XMLSchema" xmlns:xs="http://www.w3.org/2001/XMLSchema" xmlns:p="http://schemas.microsoft.com/office/2006/metadata/properties" xmlns:ns3="cdc5dd2f-d3a0-4070-b7c1-9df48fc8e74f" xmlns:ns4="57d97af8-cda8-42d8-9e92-aa1839b88eb2" targetNamespace="http://schemas.microsoft.com/office/2006/metadata/properties" ma:root="true" ma:fieldsID="d1a309b47063cc6f565f99696e6347b2" ns3:_="" ns4:_="">
    <xsd:import namespace="cdc5dd2f-d3a0-4070-b7c1-9df48fc8e74f"/>
    <xsd:import namespace="57d97af8-cda8-42d8-9e92-aa1839b88eb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5dd2f-d3a0-4070-b7c1-9df48fc8e74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d97af8-cda8-42d8-9e92-aa1839b88eb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376B59-D32C-4499-8287-FED91698259D}">
  <ds:schemaRefs>
    <ds:schemaRef ds:uri="http://schemas.microsoft.com/office/2006/documentManagement/types"/>
    <ds:schemaRef ds:uri="http://schemas.microsoft.com/office/2006/metadata/properties"/>
    <ds:schemaRef ds:uri="http://purl.org/dc/terms/"/>
    <ds:schemaRef ds:uri="http://purl.org/dc/dcmitype/"/>
    <ds:schemaRef ds:uri="57d97af8-cda8-42d8-9e92-aa1839b88eb2"/>
    <ds:schemaRef ds:uri="http://www.w3.org/XML/1998/namespace"/>
    <ds:schemaRef ds:uri="http://schemas.microsoft.com/office/infopath/2007/PartnerControls"/>
    <ds:schemaRef ds:uri="http://schemas.openxmlformats.org/package/2006/metadata/core-properties"/>
    <ds:schemaRef ds:uri="cdc5dd2f-d3a0-4070-b7c1-9df48fc8e74f"/>
    <ds:schemaRef ds:uri="http://purl.org/dc/elements/1.1/"/>
  </ds:schemaRefs>
</ds:datastoreItem>
</file>

<file path=customXml/itemProps2.xml><?xml version="1.0" encoding="utf-8"?>
<ds:datastoreItem xmlns:ds="http://schemas.openxmlformats.org/officeDocument/2006/customXml" ds:itemID="{81DFCBB6-1F0B-4ED8-8296-B5C3B7D1BC5E}">
  <ds:schemaRefs>
    <ds:schemaRef ds:uri="57d97af8-cda8-42d8-9e92-aa1839b88eb2"/>
    <ds:schemaRef ds:uri="cdc5dd2f-d3a0-4070-b7c1-9df48fc8e7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AFAF20A-4142-4D47-817F-67D5B70714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TotalTime>
  <Words>1842</Words>
  <Application>Microsoft Office PowerPoint</Application>
  <PresentationFormat>Widescreen</PresentationFormat>
  <Paragraphs>255</Paragraphs>
  <Slides>22</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ＭＳ Ｐゴシック</vt:lpstr>
      <vt:lpstr>Arial</vt:lpstr>
      <vt:lpstr>Arial Narrow</vt:lpstr>
      <vt:lpstr>Calibri</vt:lpstr>
      <vt:lpstr>Georgia</vt:lpstr>
      <vt:lpstr>Times New Roman</vt:lpstr>
      <vt:lpstr>Univers</vt:lpstr>
      <vt:lpstr>Wingdings</vt:lpstr>
      <vt:lpstr>1_Office Theme</vt:lpstr>
      <vt:lpstr>Office Theme</vt:lpstr>
      <vt:lpstr>Economic Development Administration (EDA) American Rescue Plan  INVESTING IN AMERICA’S COMMUNITIES</vt:lpstr>
      <vt:lpstr>An Introduction to the Economic Development Administration (EDA)</vt:lpstr>
      <vt:lpstr>EDA’s Mission</vt:lpstr>
      <vt:lpstr>EDA’s Investment Priorities</vt:lpstr>
      <vt:lpstr>PowerPoint Presentation</vt:lpstr>
      <vt:lpstr>EDA’s American Rescue Plan Grant Programs</vt:lpstr>
      <vt:lpstr>PowerPoint Presentation</vt:lpstr>
      <vt:lpstr>Funding Commitments</vt:lpstr>
      <vt:lpstr>PowerPoint Presentation</vt:lpstr>
      <vt:lpstr>PowerPoint Presentation</vt:lpstr>
      <vt:lpstr>Statewide Planning, Research, &amp; Networks $90 million</vt:lpstr>
      <vt:lpstr>PowerPoint Presentation</vt:lpstr>
      <vt:lpstr>PowerPoint Presentation</vt:lpstr>
      <vt:lpstr>Travel, Tourism, &amp; Outdoor Recreation  $750 million</vt:lpstr>
      <vt:lpstr>Economic Adjustment Assistance $500 million</vt:lpstr>
      <vt:lpstr>Indigenous Communities $100 million</vt:lpstr>
      <vt:lpstr>Good Jobs Challenge $500 million</vt:lpstr>
      <vt:lpstr>Good Jobs Challenge $500 million</vt:lpstr>
      <vt:lpstr>Thinking Big at EDA</vt:lpstr>
      <vt:lpstr>Next Steps to Apply</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Development Administration (EDA) American Rescue Plan Act (ARPA) funding</dc:title>
  <dc:creator>Wenner, Shelby (Federal)</dc:creator>
  <cp:lastModifiedBy>Ptak, Cynthia (Federal)</cp:lastModifiedBy>
  <cp:revision>21</cp:revision>
  <dcterms:created xsi:type="dcterms:W3CDTF">2021-06-21T16:38:03Z</dcterms:created>
  <dcterms:modified xsi:type="dcterms:W3CDTF">2021-08-13T00:23:46Z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0x010100AC5D60D4770B684A8C40C76BBA49EF2B</vt:lpwstr>
  </property>
</Properties>
</file>