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9" r:id="rId11"/>
    <p:sldId id="270" r:id="rId12"/>
    <p:sldId id="266" r:id="rId13"/>
    <p:sldId id="267" r:id="rId14"/>
    <p:sldId id="268" r:id="rId15"/>
    <p:sldId id="271" r:id="rId16"/>
    <p:sldId id="259" r:id="rId17"/>
    <p:sldId id="272" r:id="rId18"/>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64" d="100"/>
          <a:sy n="64" d="100"/>
        </p:scale>
        <p:origin x="6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33BB-9104-EA4D-AD42-FEA04A98E3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315C97-F556-FF4F-9C0E-7BBEF6DD1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169BF4-E0AA-8C42-BE19-EA2513E35326}"/>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5" name="Footer Placeholder 4">
            <a:extLst>
              <a:ext uri="{FF2B5EF4-FFF2-40B4-BE49-F238E27FC236}">
                <a16:creationId xmlns:a16="http://schemas.microsoft.com/office/drawing/2014/main" id="{4A9E25ED-9FEC-1747-860D-326CB65FB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5C386-BFDA-8345-A57D-415323A60088}"/>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309066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2C4A-7864-CE4D-8D5F-6E2FDE9E82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EABD32-06AE-DE4B-B602-F4814C1EF5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95D0B-6A23-5143-9085-E5C37BAC7F9D}"/>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5" name="Footer Placeholder 4">
            <a:extLst>
              <a:ext uri="{FF2B5EF4-FFF2-40B4-BE49-F238E27FC236}">
                <a16:creationId xmlns:a16="http://schemas.microsoft.com/office/drawing/2014/main" id="{55DD898D-911A-6F44-B7E7-AF4FCCBA4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A8674-5F08-434A-85FA-F8A7CEBC7AA1}"/>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150841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7FBA9-7860-9941-A357-012878CE53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5B479-D662-7A48-AFFB-73DC7B4DCB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F1447-E1AA-6F4B-8B98-B5009E996F22}"/>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5" name="Footer Placeholder 4">
            <a:extLst>
              <a:ext uri="{FF2B5EF4-FFF2-40B4-BE49-F238E27FC236}">
                <a16:creationId xmlns:a16="http://schemas.microsoft.com/office/drawing/2014/main" id="{38C0C1FD-9A99-714A-A06F-BB5481F69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A40D3-6C7A-1E41-B4FF-6DB5642A4074}"/>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274313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2244-9983-2A41-A09E-C4BAA0B4D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DD1C0-A818-E34C-9C56-F90C6C353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B845E-9C80-014E-A3FB-9AA4A107E574}"/>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5" name="Footer Placeholder 4">
            <a:extLst>
              <a:ext uri="{FF2B5EF4-FFF2-40B4-BE49-F238E27FC236}">
                <a16:creationId xmlns:a16="http://schemas.microsoft.com/office/drawing/2014/main" id="{57B50863-9461-7D45-9F8A-38F24B0D9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ADBFE-BD64-864E-BE29-54A35074C0E2}"/>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143615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D13C-F675-EC46-BE23-DA28378B2B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9E4391-9E3A-854B-92DA-4A928F6D6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76A2F-DA60-3B42-8D82-6C662EBB1D74}"/>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5" name="Footer Placeholder 4">
            <a:extLst>
              <a:ext uri="{FF2B5EF4-FFF2-40B4-BE49-F238E27FC236}">
                <a16:creationId xmlns:a16="http://schemas.microsoft.com/office/drawing/2014/main" id="{3C2E1369-02D3-1E40-AF0A-FDBCBB72A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70C8E-9403-C942-BEF1-2AA133808DE8}"/>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64361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4F6A-8F84-2447-A9BB-5A0A31C1A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46CFA-B3A4-764A-94F2-A647A8DC9C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9BD3F9-3E27-CA4A-8ABF-ACBDDCA43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B8D1FA-DC70-534A-BB60-BFE87A3C5E50}"/>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6" name="Footer Placeholder 5">
            <a:extLst>
              <a:ext uri="{FF2B5EF4-FFF2-40B4-BE49-F238E27FC236}">
                <a16:creationId xmlns:a16="http://schemas.microsoft.com/office/drawing/2014/main" id="{C92BC78B-7118-6C49-88CF-2734E0653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E9CBAA-1FBB-3C4B-ABA7-D6A297F74003}"/>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22065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8ACE-D0C3-8D4A-854E-452638B813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2B1B22-8D3B-1640-BA03-1009183D2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22DA56-5DA9-B54C-8798-3CAD8E2820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BC1CA0-4BAF-8743-A08F-6133FA739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E23BF8-80A2-1149-B19F-801AF1FAC9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1D2E80-1593-E048-89B9-9E0CAAA68EB5}"/>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8" name="Footer Placeholder 7">
            <a:extLst>
              <a:ext uri="{FF2B5EF4-FFF2-40B4-BE49-F238E27FC236}">
                <a16:creationId xmlns:a16="http://schemas.microsoft.com/office/drawing/2014/main" id="{AC6A738C-32E3-B941-B1D2-F9E27BD49B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9F2294-8A52-0A46-A90A-9C51C25AE255}"/>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105729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D7DB-C606-C349-846F-2E434FC533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EBF7E3-5958-684E-9098-6739FB8EAD21}"/>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4" name="Footer Placeholder 3">
            <a:extLst>
              <a:ext uri="{FF2B5EF4-FFF2-40B4-BE49-F238E27FC236}">
                <a16:creationId xmlns:a16="http://schemas.microsoft.com/office/drawing/2014/main" id="{FA95A71E-C811-D545-B4C7-CC21510B7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42817C-193C-8D4C-B2C3-BA187168C27D}"/>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301365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47C8D-9E04-2B49-A779-85A0A23BD905}"/>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3" name="Footer Placeholder 2">
            <a:extLst>
              <a:ext uri="{FF2B5EF4-FFF2-40B4-BE49-F238E27FC236}">
                <a16:creationId xmlns:a16="http://schemas.microsoft.com/office/drawing/2014/main" id="{97619E0B-9DF1-7143-847C-88173A6B8D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781840-D163-434A-82F6-6C45295261D8}"/>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314889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EA28-216C-444C-94A1-BC4D87584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73614-6D3E-4546-BB9C-7FE61B04B5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A5A3C1-565A-8A4A-B621-288C2FCFD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E7960-1E59-9A4C-AE8E-8594A9BC1E1B}"/>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6" name="Footer Placeholder 5">
            <a:extLst>
              <a:ext uri="{FF2B5EF4-FFF2-40B4-BE49-F238E27FC236}">
                <a16:creationId xmlns:a16="http://schemas.microsoft.com/office/drawing/2014/main" id="{6F0C8644-594F-1A4B-8589-F34AE58F5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A40CF-C172-7F47-9412-E8666C5A3F89}"/>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6023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CD33-A794-364C-BAAA-7139A8980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52ECCB-5A01-EC4F-A8E8-39BEB54EC7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D1F40-E4BD-8242-B4B2-0F98F0F4F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9D573-D748-3345-B7DC-FF642DA03685}"/>
              </a:ext>
            </a:extLst>
          </p:cNvPr>
          <p:cNvSpPr>
            <a:spLocks noGrp="1"/>
          </p:cNvSpPr>
          <p:nvPr>
            <p:ph type="dt" sz="half" idx="10"/>
          </p:nvPr>
        </p:nvSpPr>
        <p:spPr/>
        <p:txBody>
          <a:bodyPr/>
          <a:lstStyle/>
          <a:p>
            <a:fld id="{7199B613-DFFC-9C42-A2E7-02865ECE6D3E}" type="datetimeFigureOut">
              <a:rPr lang="en-US" smtClean="0"/>
              <a:t>3/24/2021</a:t>
            </a:fld>
            <a:endParaRPr lang="en-US"/>
          </a:p>
        </p:txBody>
      </p:sp>
      <p:sp>
        <p:nvSpPr>
          <p:cNvPr id="6" name="Footer Placeholder 5">
            <a:extLst>
              <a:ext uri="{FF2B5EF4-FFF2-40B4-BE49-F238E27FC236}">
                <a16:creationId xmlns:a16="http://schemas.microsoft.com/office/drawing/2014/main" id="{96197E60-52A3-2540-9AA1-F64D2BF16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D27A0-37B0-184D-9196-09407A8A493D}"/>
              </a:ext>
            </a:extLst>
          </p:cNvPr>
          <p:cNvSpPr>
            <a:spLocks noGrp="1"/>
          </p:cNvSpPr>
          <p:nvPr>
            <p:ph type="sldNum" sz="quarter" idx="12"/>
          </p:nvPr>
        </p:nvSpPr>
        <p:spPr/>
        <p:txBody>
          <a:bodyPr/>
          <a:lstStyle/>
          <a:p>
            <a:fld id="{4794C510-FDBE-1F4C-8F26-B9FF18DA69BF}" type="slidenum">
              <a:rPr lang="en-US" smtClean="0"/>
              <a:t>‹#›</a:t>
            </a:fld>
            <a:endParaRPr lang="en-US"/>
          </a:p>
        </p:txBody>
      </p:sp>
    </p:spTree>
    <p:extLst>
      <p:ext uri="{BB962C8B-B14F-4D97-AF65-F5344CB8AC3E}">
        <p14:creationId xmlns:p14="http://schemas.microsoft.com/office/powerpoint/2010/main" val="83982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F25FD-0DB0-2C45-958A-F3586CAE60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F5931-9AAD-5C41-BD44-BD7A17E3F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78797-FB66-8341-A0A4-515EE2872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9B613-DFFC-9C42-A2E7-02865ECE6D3E}" type="datetimeFigureOut">
              <a:rPr lang="en-US" smtClean="0"/>
              <a:t>3/24/2021</a:t>
            </a:fld>
            <a:endParaRPr lang="en-US"/>
          </a:p>
        </p:txBody>
      </p:sp>
      <p:sp>
        <p:nvSpPr>
          <p:cNvPr id="5" name="Footer Placeholder 4">
            <a:extLst>
              <a:ext uri="{FF2B5EF4-FFF2-40B4-BE49-F238E27FC236}">
                <a16:creationId xmlns:a16="http://schemas.microsoft.com/office/drawing/2014/main" id="{D64CA3B9-5B36-0B4C-9AFC-8C6ADE1F1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FEF31A-0474-8F40-8224-3E2E3C1872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4C510-FDBE-1F4C-8F26-B9FF18DA69BF}" type="slidenum">
              <a:rPr lang="en-US" smtClean="0"/>
              <a:t>‹#›</a:t>
            </a:fld>
            <a:endParaRPr lang="en-US"/>
          </a:p>
        </p:txBody>
      </p:sp>
    </p:spTree>
    <p:extLst>
      <p:ext uri="{BB962C8B-B14F-4D97-AF65-F5344CB8AC3E}">
        <p14:creationId xmlns:p14="http://schemas.microsoft.com/office/powerpoint/2010/main" val="27785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zcentral.com/story/news/local/arizona-education/2019/06/12/" TargetMode="External"/><Relationship Id="rId2" Type="http://schemas.openxmlformats.org/officeDocument/2006/relationships/hyperlink" Target="https://www.azcentral.com/story/opinion/op-ed/joannaallhands/2019/09/23/" TargetMode="External"/><Relationship Id="rId1" Type="http://schemas.openxmlformats.org/officeDocument/2006/relationships/slideLayout" Target="../slideLayouts/slideLayout2.xml"/><Relationship Id="rId5" Type="http://schemas.openxmlformats.org/officeDocument/2006/relationships/hyperlink" Target="https://doi.org/10.14507/epaa.27.4413" TargetMode="External"/><Relationship Id="rId4" Type="http://schemas.openxmlformats.org/officeDocument/2006/relationships/hyperlink" Target="https://www.azcentra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glen.lineberry@azsoc.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114DA6-5272-7D46-BEBE-67ED49F5C8D0}"/>
              </a:ext>
            </a:extLst>
          </p:cNvPr>
          <p:cNvSpPr>
            <a:spLocks noGrp="1"/>
          </p:cNvSpPr>
          <p:nvPr>
            <p:ph type="subTitle" idx="1"/>
          </p:nvPr>
        </p:nvSpPr>
        <p:spPr>
          <a:xfrm>
            <a:off x="1523999" y="4985428"/>
            <a:ext cx="9806697" cy="1254869"/>
          </a:xfrm>
        </p:spPr>
        <p:txBody>
          <a:bodyPr>
            <a:normAutofit lnSpcReduction="10000"/>
          </a:bodyPr>
          <a:lstStyle/>
          <a:p>
            <a:pPr algn="r"/>
            <a:r>
              <a:rPr lang="en-US" dirty="0"/>
              <a:t>AZBSN Arizona Broadband Stakeholder Network</a:t>
            </a:r>
          </a:p>
          <a:p>
            <a:pPr algn="r"/>
            <a:r>
              <a:rPr lang="en-US" dirty="0"/>
              <a:t>Monday 22 March 2021</a:t>
            </a:r>
          </a:p>
          <a:p>
            <a:pPr algn="r"/>
            <a:r>
              <a:rPr lang="en-US" dirty="0"/>
              <a:t>Glen Lineberry</a:t>
            </a:r>
          </a:p>
        </p:txBody>
      </p:sp>
      <p:pic>
        <p:nvPicPr>
          <p:cNvPr id="5" name="Picture 4">
            <a:extLst>
              <a:ext uri="{FF2B5EF4-FFF2-40B4-BE49-F238E27FC236}">
                <a16:creationId xmlns:a16="http://schemas.microsoft.com/office/drawing/2014/main" id="{3DF6D95C-DD24-0040-811D-BAD3555D8F90}"/>
              </a:ext>
            </a:extLst>
          </p:cNvPr>
          <p:cNvPicPr>
            <a:picLocks noChangeAspect="1"/>
          </p:cNvPicPr>
          <p:nvPr/>
        </p:nvPicPr>
        <p:blipFill>
          <a:blip r:embed="rId2"/>
          <a:stretch>
            <a:fillRect/>
          </a:stretch>
        </p:blipFill>
        <p:spPr>
          <a:xfrm>
            <a:off x="908321" y="2402733"/>
            <a:ext cx="10422376" cy="1254868"/>
          </a:xfrm>
          <a:prstGeom prst="rect">
            <a:avLst/>
          </a:prstGeom>
        </p:spPr>
      </p:pic>
    </p:spTree>
    <p:extLst>
      <p:ext uri="{BB962C8B-B14F-4D97-AF65-F5344CB8AC3E}">
        <p14:creationId xmlns:p14="http://schemas.microsoft.com/office/powerpoint/2010/main" val="8465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2E95E2-43C4-5643-9B06-4CDCEC05B47A}"/>
              </a:ext>
            </a:extLst>
          </p:cNvPr>
          <p:cNvPicPr>
            <a:picLocks noChangeAspect="1"/>
          </p:cNvPicPr>
          <p:nvPr/>
        </p:nvPicPr>
        <p:blipFill>
          <a:blip r:embed="rId2"/>
          <a:stretch>
            <a:fillRect/>
          </a:stretch>
        </p:blipFill>
        <p:spPr>
          <a:xfrm>
            <a:off x="924234" y="30397"/>
            <a:ext cx="10628400" cy="7304258"/>
          </a:xfrm>
          <a:prstGeom prst="rect">
            <a:avLst/>
          </a:prstGeom>
        </p:spPr>
      </p:pic>
    </p:spTree>
    <p:extLst>
      <p:ext uri="{BB962C8B-B14F-4D97-AF65-F5344CB8AC3E}">
        <p14:creationId xmlns:p14="http://schemas.microsoft.com/office/powerpoint/2010/main" val="166853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154E48-8810-A745-A313-2F0E76F4ADF1}"/>
              </a:ext>
            </a:extLst>
          </p:cNvPr>
          <p:cNvPicPr>
            <a:picLocks noChangeAspect="1"/>
          </p:cNvPicPr>
          <p:nvPr/>
        </p:nvPicPr>
        <p:blipFill>
          <a:blip r:embed="rId2"/>
          <a:stretch>
            <a:fillRect/>
          </a:stretch>
        </p:blipFill>
        <p:spPr>
          <a:xfrm>
            <a:off x="1658470" y="0"/>
            <a:ext cx="8875059" cy="6858000"/>
          </a:xfrm>
          <a:prstGeom prst="rect">
            <a:avLst/>
          </a:prstGeom>
        </p:spPr>
      </p:pic>
      <p:pic>
        <p:nvPicPr>
          <p:cNvPr id="3073" name="Picture 1" descr="page1image37629728">
            <a:extLst>
              <a:ext uri="{FF2B5EF4-FFF2-40B4-BE49-F238E27FC236}">
                <a16:creationId xmlns:a16="http://schemas.microsoft.com/office/drawing/2014/main" id="{FA043EE4-D1C9-4722-A43F-2BEA0F570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973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09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DE59-A334-FF48-A5E7-AFE0C3F75A39}"/>
              </a:ext>
            </a:extLst>
          </p:cNvPr>
          <p:cNvSpPr>
            <a:spLocks noGrp="1"/>
          </p:cNvSpPr>
          <p:nvPr>
            <p:ph type="title"/>
          </p:nvPr>
        </p:nvSpPr>
        <p:spPr/>
        <p:txBody>
          <a:bodyPr/>
          <a:lstStyle/>
          <a:p>
            <a:r>
              <a:rPr lang="en-US" dirty="0">
                <a:solidFill>
                  <a:schemeClr val="accent2">
                    <a:lumMod val="50000"/>
                  </a:schemeClr>
                </a:solidFill>
              </a:rPr>
              <a:t>We have been generously supported</a:t>
            </a:r>
          </a:p>
        </p:txBody>
      </p:sp>
      <p:sp>
        <p:nvSpPr>
          <p:cNvPr id="3" name="Content Placeholder 2">
            <a:extLst>
              <a:ext uri="{FF2B5EF4-FFF2-40B4-BE49-F238E27FC236}">
                <a16:creationId xmlns:a16="http://schemas.microsoft.com/office/drawing/2014/main" id="{7DC6B61E-295F-F64B-9B6F-7B4958D68737}"/>
              </a:ext>
            </a:extLst>
          </p:cNvPr>
          <p:cNvSpPr>
            <a:spLocks noGrp="1"/>
          </p:cNvSpPr>
          <p:nvPr>
            <p:ph idx="1"/>
          </p:nvPr>
        </p:nvSpPr>
        <p:spPr/>
        <p:txBody>
          <a:bodyPr>
            <a:normAutofit lnSpcReduction="10000"/>
          </a:bodyPr>
          <a:lstStyle/>
          <a:p>
            <a:r>
              <a:rPr lang="en-US" dirty="0"/>
              <a:t>Dean Carole Basile of ASU’s Mary Lou Fulton Teachers College convened a planning session of educational, political and industry leaders in February 2019</a:t>
            </a:r>
          </a:p>
          <a:p>
            <a:r>
              <a:rPr lang="en-US" dirty="0"/>
              <a:t>ASU’s Office of Scholarship </a:t>
            </a:r>
            <a:r>
              <a:rPr lang="en-US"/>
              <a:t>&amp; Innovation</a:t>
            </a:r>
            <a:endParaRPr lang="en-US" dirty="0"/>
          </a:p>
          <a:p>
            <a:r>
              <a:rPr lang="en-US" dirty="0"/>
              <a:t>Yavapai County Superintendent Tim Carter placed organizational support at our disposal</a:t>
            </a:r>
          </a:p>
          <a:p>
            <a:r>
              <a:rPr lang="en-US" dirty="0"/>
              <a:t>The Helios Education Foundation is underwriting our entire budget</a:t>
            </a:r>
          </a:p>
          <a:p>
            <a:r>
              <a:rPr lang="en-US" dirty="0"/>
              <a:t>State Superintendent Kathy Hoffman has supported us at every turn</a:t>
            </a:r>
          </a:p>
          <a:p>
            <a:r>
              <a:rPr lang="en-US" dirty="0"/>
              <a:t>The Arizona Rural Schools Association and the National Rural Education Association are working closely with us</a:t>
            </a:r>
          </a:p>
        </p:txBody>
      </p:sp>
    </p:spTree>
    <p:extLst>
      <p:ext uri="{BB962C8B-B14F-4D97-AF65-F5344CB8AC3E}">
        <p14:creationId xmlns:p14="http://schemas.microsoft.com/office/powerpoint/2010/main" val="350888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9C61-E506-8643-8F03-72A76145873D}"/>
              </a:ext>
            </a:extLst>
          </p:cNvPr>
          <p:cNvSpPr>
            <a:spLocks noGrp="1"/>
          </p:cNvSpPr>
          <p:nvPr>
            <p:ph type="title"/>
          </p:nvPr>
        </p:nvSpPr>
        <p:spPr/>
        <p:txBody>
          <a:bodyPr/>
          <a:lstStyle/>
          <a:p>
            <a:r>
              <a:rPr lang="en-US" dirty="0">
                <a:solidFill>
                  <a:schemeClr val="accent2">
                    <a:lumMod val="50000"/>
                  </a:schemeClr>
                </a:solidFill>
              </a:rPr>
              <a:t>And we are teaching children</a:t>
            </a:r>
          </a:p>
        </p:txBody>
      </p:sp>
      <p:sp>
        <p:nvSpPr>
          <p:cNvPr id="3" name="Content Placeholder 2">
            <a:extLst>
              <a:ext uri="{FF2B5EF4-FFF2-40B4-BE49-F238E27FC236}">
                <a16:creationId xmlns:a16="http://schemas.microsoft.com/office/drawing/2014/main" id="{00BF2AC6-D7CA-024F-AAE8-C885F212E154}"/>
              </a:ext>
            </a:extLst>
          </p:cNvPr>
          <p:cNvSpPr>
            <a:spLocks noGrp="1"/>
          </p:cNvSpPr>
          <p:nvPr>
            <p:ph idx="1"/>
          </p:nvPr>
        </p:nvSpPr>
        <p:spPr>
          <a:xfrm>
            <a:off x="838200" y="2049362"/>
            <a:ext cx="3004226" cy="4351338"/>
          </a:xfrm>
        </p:spPr>
        <p:txBody>
          <a:bodyPr>
            <a:normAutofit fontScale="85000" lnSpcReduction="10000"/>
          </a:bodyPr>
          <a:lstStyle/>
          <a:p>
            <a:pPr marL="0" indent="0">
              <a:lnSpc>
                <a:spcPct val="150000"/>
              </a:lnSpc>
              <a:buNone/>
            </a:pPr>
            <a:r>
              <a:rPr lang="en-US" dirty="0">
                <a:solidFill>
                  <a:schemeClr val="accent2">
                    <a:lumMod val="50000"/>
                  </a:schemeClr>
                </a:solidFill>
              </a:rPr>
              <a:t>In our first year of full operation, more than 1300 enrollments in a range of courses, all taught by highly qualified teachers serving in rural Arizona schools</a:t>
            </a:r>
          </a:p>
        </p:txBody>
      </p:sp>
      <p:graphicFrame>
        <p:nvGraphicFramePr>
          <p:cNvPr id="5" name="Table 5">
            <a:extLst>
              <a:ext uri="{FF2B5EF4-FFF2-40B4-BE49-F238E27FC236}">
                <a16:creationId xmlns:a16="http://schemas.microsoft.com/office/drawing/2014/main" id="{3D6BC5AA-3D2D-FB4C-9951-254C945EF59B}"/>
              </a:ext>
            </a:extLst>
          </p:cNvPr>
          <p:cNvGraphicFramePr>
            <a:graphicFrameLocks noGrp="1"/>
          </p:cNvGraphicFramePr>
          <p:nvPr>
            <p:extLst>
              <p:ext uri="{D42A27DB-BD31-4B8C-83A1-F6EECF244321}">
                <p14:modId xmlns:p14="http://schemas.microsoft.com/office/powerpoint/2010/main" val="2189512540"/>
              </p:ext>
            </p:extLst>
          </p:nvPr>
        </p:nvGraphicFramePr>
        <p:xfrm>
          <a:off x="4026174" y="1925901"/>
          <a:ext cx="8128000" cy="4896582"/>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708106558"/>
                    </a:ext>
                  </a:extLst>
                </a:gridCol>
                <a:gridCol w="1625600">
                  <a:extLst>
                    <a:ext uri="{9D8B030D-6E8A-4147-A177-3AD203B41FA5}">
                      <a16:colId xmlns:a16="http://schemas.microsoft.com/office/drawing/2014/main" val="4261743974"/>
                    </a:ext>
                  </a:extLst>
                </a:gridCol>
                <a:gridCol w="1625600">
                  <a:extLst>
                    <a:ext uri="{9D8B030D-6E8A-4147-A177-3AD203B41FA5}">
                      <a16:colId xmlns:a16="http://schemas.microsoft.com/office/drawing/2014/main" val="1053461598"/>
                    </a:ext>
                  </a:extLst>
                </a:gridCol>
                <a:gridCol w="1625600">
                  <a:extLst>
                    <a:ext uri="{9D8B030D-6E8A-4147-A177-3AD203B41FA5}">
                      <a16:colId xmlns:a16="http://schemas.microsoft.com/office/drawing/2014/main" val="2286543116"/>
                    </a:ext>
                  </a:extLst>
                </a:gridCol>
                <a:gridCol w="1625600">
                  <a:extLst>
                    <a:ext uri="{9D8B030D-6E8A-4147-A177-3AD203B41FA5}">
                      <a16:colId xmlns:a16="http://schemas.microsoft.com/office/drawing/2014/main" val="2632754547"/>
                    </a:ext>
                  </a:extLst>
                </a:gridCol>
              </a:tblGrid>
              <a:tr h="428918">
                <a:tc>
                  <a:txBody>
                    <a:bodyPr/>
                    <a:lstStyle/>
                    <a:p>
                      <a:r>
                        <a:rPr lang="en-US" dirty="0"/>
                        <a:t>English</a:t>
                      </a:r>
                    </a:p>
                  </a:txBody>
                  <a:tcPr>
                    <a:solidFill>
                      <a:srgbClr val="C55A11"/>
                    </a:solidFill>
                  </a:tcPr>
                </a:tc>
                <a:tc>
                  <a:txBody>
                    <a:bodyPr/>
                    <a:lstStyle/>
                    <a:p>
                      <a:r>
                        <a:rPr lang="en-US" dirty="0"/>
                        <a:t>Math</a:t>
                      </a:r>
                    </a:p>
                  </a:txBody>
                  <a:tcPr>
                    <a:solidFill>
                      <a:srgbClr val="C55A11"/>
                    </a:solidFill>
                  </a:tcPr>
                </a:tc>
                <a:tc>
                  <a:txBody>
                    <a:bodyPr/>
                    <a:lstStyle/>
                    <a:p>
                      <a:r>
                        <a:rPr lang="en-US" dirty="0"/>
                        <a:t>Science</a:t>
                      </a:r>
                    </a:p>
                  </a:txBody>
                  <a:tcPr>
                    <a:solidFill>
                      <a:srgbClr val="C55A11"/>
                    </a:solidFill>
                  </a:tcPr>
                </a:tc>
                <a:tc>
                  <a:txBody>
                    <a:bodyPr/>
                    <a:lstStyle/>
                    <a:p>
                      <a:r>
                        <a:rPr lang="en-US" dirty="0"/>
                        <a:t>Social Studies</a:t>
                      </a:r>
                    </a:p>
                  </a:txBody>
                  <a:tcPr>
                    <a:solidFill>
                      <a:srgbClr val="C55A11"/>
                    </a:solidFill>
                  </a:tcPr>
                </a:tc>
                <a:tc>
                  <a:txBody>
                    <a:bodyPr/>
                    <a:lstStyle/>
                    <a:p>
                      <a:r>
                        <a:rPr lang="en-US" dirty="0"/>
                        <a:t>CTE Programs</a:t>
                      </a:r>
                    </a:p>
                  </a:txBody>
                  <a:tcPr>
                    <a:solidFill>
                      <a:srgbClr val="C55A11"/>
                    </a:solidFill>
                  </a:tcPr>
                </a:tc>
                <a:extLst>
                  <a:ext uri="{0D108BD9-81ED-4DB2-BD59-A6C34878D82A}">
                    <a16:rowId xmlns:a16="http://schemas.microsoft.com/office/drawing/2014/main" val="2359062115"/>
                  </a:ext>
                </a:extLst>
              </a:tr>
              <a:tr h="428918">
                <a:tc>
                  <a:txBody>
                    <a:bodyPr/>
                    <a:lstStyle/>
                    <a:p>
                      <a:r>
                        <a:rPr lang="en-US" sz="1400" b="1" dirty="0">
                          <a:solidFill>
                            <a:schemeClr val="accent2">
                              <a:lumMod val="50000"/>
                            </a:schemeClr>
                          </a:solidFill>
                        </a:rPr>
                        <a:t>English 7</a:t>
                      </a:r>
                    </a:p>
                  </a:txBody>
                  <a:tcPr>
                    <a:solidFill>
                      <a:schemeClr val="bg1"/>
                    </a:solidFill>
                  </a:tcPr>
                </a:tc>
                <a:tc>
                  <a:txBody>
                    <a:bodyPr/>
                    <a:lstStyle/>
                    <a:p>
                      <a:r>
                        <a:rPr lang="en-US" sz="1400" b="1" dirty="0">
                          <a:solidFill>
                            <a:schemeClr val="accent2">
                              <a:lumMod val="50000"/>
                            </a:schemeClr>
                          </a:solidFill>
                        </a:rPr>
                        <a:t>Math 7</a:t>
                      </a:r>
                    </a:p>
                  </a:txBody>
                  <a:tcPr>
                    <a:solidFill>
                      <a:schemeClr val="bg1"/>
                    </a:solidFill>
                  </a:tcPr>
                </a:tc>
                <a:tc>
                  <a:txBody>
                    <a:bodyPr/>
                    <a:lstStyle/>
                    <a:p>
                      <a:r>
                        <a:rPr lang="en-US" sz="1400" b="1" dirty="0">
                          <a:solidFill>
                            <a:schemeClr val="accent2">
                              <a:lumMod val="50000"/>
                            </a:schemeClr>
                          </a:solidFill>
                        </a:rPr>
                        <a:t>Science 7</a:t>
                      </a:r>
                    </a:p>
                  </a:txBody>
                  <a:tcPr>
                    <a:solidFill>
                      <a:schemeClr val="bg1"/>
                    </a:solidFill>
                  </a:tcPr>
                </a:tc>
                <a:tc>
                  <a:txBody>
                    <a:bodyPr/>
                    <a:lstStyle/>
                    <a:p>
                      <a:r>
                        <a:rPr lang="en-US" sz="1400" b="1" dirty="0">
                          <a:solidFill>
                            <a:schemeClr val="accent2">
                              <a:lumMod val="50000"/>
                            </a:schemeClr>
                          </a:solidFill>
                        </a:rPr>
                        <a:t>History 7</a:t>
                      </a:r>
                    </a:p>
                  </a:txBody>
                  <a:tcPr>
                    <a:solidFill>
                      <a:schemeClr val="bg1"/>
                    </a:solidFill>
                  </a:tcPr>
                </a:tc>
                <a:tc>
                  <a:txBody>
                    <a:bodyPr/>
                    <a:lstStyle/>
                    <a:p>
                      <a:r>
                        <a:rPr lang="en-US" sz="1400" b="1" dirty="0">
                          <a:solidFill>
                            <a:schemeClr val="accent2">
                              <a:lumMod val="50000"/>
                            </a:schemeClr>
                          </a:solidFill>
                        </a:rPr>
                        <a:t>Graphic Design</a:t>
                      </a:r>
                    </a:p>
                  </a:txBody>
                  <a:tcPr>
                    <a:solidFill>
                      <a:schemeClr val="bg1"/>
                    </a:solidFill>
                  </a:tcPr>
                </a:tc>
                <a:extLst>
                  <a:ext uri="{0D108BD9-81ED-4DB2-BD59-A6C34878D82A}">
                    <a16:rowId xmlns:a16="http://schemas.microsoft.com/office/drawing/2014/main" val="3520507832"/>
                  </a:ext>
                </a:extLst>
              </a:tr>
              <a:tr h="428918">
                <a:tc>
                  <a:txBody>
                    <a:bodyPr/>
                    <a:lstStyle/>
                    <a:p>
                      <a:r>
                        <a:rPr lang="en-US" sz="1400" b="1" dirty="0">
                          <a:solidFill>
                            <a:schemeClr val="accent2">
                              <a:lumMod val="50000"/>
                            </a:schemeClr>
                          </a:solidFill>
                        </a:rPr>
                        <a:t>English 8</a:t>
                      </a:r>
                    </a:p>
                  </a:txBody>
                  <a:tcPr>
                    <a:solidFill>
                      <a:schemeClr val="bg1"/>
                    </a:solidFill>
                  </a:tcPr>
                </a:tc>
                <a:tc>
                  <a:txBody>
                    <a:bodyPr/>
                    <a:lstStyle/>
                    <a:p>
                      <a:r>
                        <a:rPr lang="en-US" sz="1400" b="1" dirty="0">
                          <a:solidFill>
                            <a:schemeClr val="accent2">
                              <a:lumMod val="50000"/>
                            </a:schemeClr>
                          </a:solidFill>
                        </a:rPr>
                        <a:t>Math 8</a:t>
                      </a:r>
                    </a:p>
                  </a:txBody>
                  <a:tcPr>
                    <a:solidFill>
                      <a:schemeClr val="bg1"/>
                    </a:solidFill>
                  </a:tcPr>
                </a:tc>
                <a:tc>
                  <a:txBody>
                    <a:bodyPr/>
                    <a:lstStyle/>
                    <a:p>
                      <a:r>
                        <a:rPr lang="en-US" sz="1400" b="1" dirty="0">
                          <a:solidFill>
                            <a:schemeClr val="accent2">
                              <a:lumMod val="50000"/>
                            </a:schemeClr>
                          </a:solidFill>
                        </a:rPr>
                        <a:t>Science 8</a:t>
                      </a:r>
                    </a:p>
                  </a:txBody>
                  <a:tcPr>
                    <a:solidFill>
                      <a:schemeClr val="bg1"/>
                    </a:solidFill>
                  </a:tcPr>
                </a:tc>
                <a:tc>
                  <a:txBody>
                    <a:bodyPr/>
                    <a:lstStyle/>
                    <a:p>
                      <a:r>
                        <a:rPr lang="en-US" sz="1400" b="1" dirty="0">
                          <a:solidFill>
                            <a:schemeClr val="accent2">
                              <a:lumMod val="50000"/>
                            </a:schemeClr>
                          </a:solidFill>
                        </a:rPr>
                        <a:t>History 8</a:t>
                      </a:r>
                    </a:p>
                  </a:txBody>
                  <a:tcPr>
                    <a:solidFill>
                      <a:schemeClr val="bg1"/>
                    </a:solidFill>
                  </a:tcPr>
                </a:tc>
                <a:tc>
                  <a:txBody>
                    <a:bodyPr/>
                    <a:lstStyle/>
                    <a:p>
                      <a:r>
                        <a:rPr lang="en-US" sz="1400" b="1" dirty="0">
                          <a:solidFill>
                            <a:schemeClr val="accent2">
                              <a:lumMod val="50000"/>
                            </a:schemeClr>
                          </a:solidFill>
                        </a:rPr>
                        <a:t>Journalism</a:t>
                      </a:r>
                    </a:p>
                  </a:txBody>
                  <a:tcPr>
                    <a:solidFill>
                      <a:schemeClr val="bg1"/>
                    </a:solidFill>
                  </a:tcPr>
                </a:tc>
                <a:extLst>
                  <a:ext uri="{0D108BD9-81ED-4DB2-BD59-A6C34878D82A}">
                    <a16:rowId xmlns:a16="http://schemas.microsoft.com/office/drawing/2014/main" val="1573649881"/>
                  </a:ext>
                </a:extLst>
              </a:tr>
              <a:tr h="428918">
                <a:tc>
                  <a:txBody>
                    <a:bodyPr/>
                    <a:lstStyle/>
                    <a:p>
                      <a:r>
                        <a:rPr lang="en-US" sz="1400" b="1" dirty="0">
                          <a:solidFill>
                            <a:schemeClr val="accent2">
                              <a:lumMod val="50000"/>
                            </a:schemeClr>
                          </a:solidFill>
                        </a:rPr>
                        <a:t>English 9</a:t>
                      </a:r>
                    </a:p>
                  </a:txBody>
                  <a:tcPr>
                    <a:solidFill>
                      <a:schemeClr val="bg1"/>
                    </a:solidFill>
                  </a:tcPr>
                </a:tc>
                <a:tc>
                  <a:txBody>
                    <a:bodyPr/>
                    <a:lstStyle/>
                    <a:p>
                      <a:r>
                        <a:rPr lang="en-US" sz="1400" b="1" dirty="0">
                          <a:solidFill>
                            <a:schemeClr val="accent2">
                              <a:lumMod val="50000"/>
                            </a:schemeClr>
                          </a:solidFill>
                        </a:rPr>
                        <a:t>Algebra I &amp; II</a:t>
                      </a:r>
                    </a:p>
                  </a:txBody>
                  <a:tcPr>
                    <a:solidFill>
                      <a:schemeClr val="bg1"/>
                    </a:solidFill>
                  </a:tcPr>
                </a:tc>
                <a:tc>
                  <a:txBody>
                    <a:bodyPr/>
                    <a:lstStyle/>
                    <a:p>
                      <a:r>
                        <a:rPr lang="en-US" sz="1400" b="1" dirty="0">
                          <a:solidFill>
                            <a:schemeClr val="accent2">
                              <a:lumMod val="50000"/>
                            </a:schemeClr>
                          </a:solidFill>
                        </a:rPr>
                        <a:t>Physics 9</a:t>
                      </a:r>
                    </a:p>
                  </a:txBody>
                  <a:tcPr>
                    <a:solidFill>
                      <a:schemeClr val="bg1"/>
                    </a:solidFill>
                  </a:tcPr>
                </a:tc>
                <a:tc>
                  <a:txBody>
                    <a:bodyPr/>
                    <a:lstStyle/>
                    <a:p>
                      <a:r>
                        <a:rPr lang="en-US" sz="1400" b="1" dirty="0">
                          <a:solidFill>
                            <a:schemeClr val="accent2">
                              <a:lumMod val="50000"/>
                            </a:schemeClr>
                          </a:solidFill>
                        </a:rPr>
                        <a:t>World History</a:t>
                      </a:r>
                    </a:p>
                  </a:txBody>
                  <a:tcPr>
                    <a:solidFill>
                      <a:schemeClr val="bg1"/>
                    </a:solidFill>
                  </a:tcPr>
                </a:tc>
                <a:tc>
                  <a:txBody>
                    <a:bodyPr/>
                    <a:lstStyle/>
                    <a:p>
                      <a:r>
                        <a:rPr lang="en-US" sz="1400" b="1" dirty="0">
                          <a:solidFill>
                            <a:schemeClr val="accent2">
                              <a:lumMod val="50000"/>
                            </a:schemeClr>
                          </a:solidFill>
                        </a:rPr>
                        <a:t>Education</a:t>
                      </a:r>
                    </a:p>
                  </a:txBody>
                  <a:tcPr>
                    <a:solidFill>
                      <a:schemeClr val="bg1"/>
                    </a:solidFill>
                  </a:tcPr>
                </a:tc>
                <a:extLst>
                  <a:ext uri="{0D108BD9-81ED-4DB2-BD59-A6C34878D82A}">
                    <a16:rowId xmlns:a16="http://schemas.microsoft.com/office/drawing/2014/main" val="1857919522"/>
                  </a:ext>
                </a:extLst>
              </a:tr>
              <a:tr h="428918">
                <a:tc>
                  <a:txBody>
                    <a:bodyPr/>
                    <a:lstStyle/>
                    <a:p>
                      <a:r>
                        <a:rPr lang="en-US" sz="1400" b="1" dirty="0">
                          <a:solidFill>
                            <a:schemeClr val="accent2">
                              <a:lumMod val="50000"/>
                            </a:schemeClr>
                          </a:solidFill>
                        </a:rPr>
                        <a:t>English 10</a:t>
                      </a:r>
                    </a:p>
                  </a:txBody>
                  <a:tcPr>
                    <a:solidFill>
                      <a:schemeClr val="bg1"/>
                    </a:solidFill>
                  </a:tcPr>
                </a:tc>
                <a:tc>
                  <a:txBody>
                    <a:bodyPr/>
                    <a:lstStyle/>
                    <a:p>
                      <a:r>
                        <a:rPr lang="en-US" sz="1400" b="1" dirty="0">
                          <a:solidFill>
                            <a:schemeClr val="accent2">
                              <a:lumMod val="50000"/>
                            </a:schemeClr>
                          </a:solidFill>
                        </a:rPr>
                        <a:t>Geometry</a:t>
                      </a:r>
                    </a:p>
                  </a:txBody>
                  <a:tcPr>
                    <a:solidFill>
                      <a:schemeClr val="bg1"/>
                    </a:solidFill>
                  </a:tcPr>
                </a:tc>
                <a:tc>
                  <a:txBody>
                    <a:bodyPr/>
                    <a:lstStyle/>
                    <a:p>
                      <a:r>
                        <a:rPr lang="en-US" sz="1400" b="1" dirty="0">
                          <a:solidFill>
                            <a:schemeClr val="accent2">
                              <a:lumMod val="50000"/>
                            </a:schemeClr>
                          </a:solidFill>
                        </a:rPr>
                        <a:t>Earth Science</a:t>
                      </a:r>
                    </a:p>
                  </a:txBody>
                  <a:tcPr>
                    <a:solidFill>
                      <a:schemeClr val="bg1"/>
                    </a:solidFill>
                  </a:tcPr>
                </a:tc>
                <a:tc>
                  <a:txBody>
                    <a:bodyPr/>
                    <a:lstStyle/>
                    <a:p>
                      <a:r>
                        <a:rPr lang="en-US" sz="1400" b="1" dirty="0">
                          <a:solidFill>
                            <a:schemeClr val="accent2">
                              <a:lumMod val="50000"/>
                            </a:schemeClr>
                          </a:solidFill>
                        </a:rPr>
                        <a:t>US History</a:t>
                      </a:r>
                    </a:p>
                  </a:txBody>
                  <a:tcPr>
                    <a:solidFill>
                      <a:schemeClr val="bg1"/>
                    </a:solidFill>
                  </a:tcPr>
                </a:tc>
                <a:tc>
                  <a:txBody>
                    <a:bodyPr/>
                    <a:lstStyle/>
                    <a:p>
                      <a:r>
                        <a:rPr lang="en-US" sz="1400" b="1" dirty="0">
                          <a:solidFill>
                            <a:schemeClr val="accent2">
                              <a:lumMod val="50000"/>
                            </a:schemeClr>
                          </a:solidFill>
                        </a:rPr>
                        <a:t>Business</a:t>
                      </a:r>
                    </a:p>
                  </a:txBody>
                  <a:tcPr>
                    <a:solidFill>
                      <a:schemeClr val="bg1"/>
                    </a:solidFill>
                  </a:tcPr>
                </a:tc>
                <a:extLst>
                  <a:ext uri="{0D108BD9-81ED-4DB2-BD59-A6C34878D82A}">
                    <a16:rowId xmlns:a16="http://schemas.microsoft.com/office/drawing/2014/main" val="1349767479"/>
                  </a:ext>
                </a:extLst>
              </a:tr>
              <a:tr h="428918">
                <a:tc>
                  <a:txBody>
                    <a:bodyPr/>
                    <a:lstStyle/>
                    <a:p>
                      <a:r>
                        <a:rPr lang="en-US" sz="1400" b="1" dirty="0">
                          <a:solidFill>
                            <a:schemeClr val="accent2">
                              <a:lumMod val="50000"/>
                            </a:schemeClr>
                          </a:solidFill>
                        </a:rPr>
                        <a:t>English 11</a:t>
                      </a:r>
                    </a:p>
                  </a:txBody>
                  <a:tcPr>
                    <a:solidFill>
                      <a:schemeClr val="bg1"/>
                    </a:solidFill>
                  </a:tcPr>
                </a:tc>
                <a:tc>
                  <a:txBody>
                    <a:bodyPr/>
                    <a:lstStyle/>
                    <a:p>
                      <a:r>
                        <a:rPr lang="en-US" sz="1400" b="1" dirty="0">
                          <a:solidFill>
                            <a:schemeClr val="accent2">
                              <a:lumMod val="50000"/>
                            </a:schemeClr>
                          </a:solidFill>
                        </a:rPr>
                        <a:t>Trigonometry</a:t>
                      </a:r>
                    </a:p>
                  </a:txBody>
                  <a:tcPr>
                    <a:solidFill>
                      <a:schemeClr val="bg1"/>
                    </a:solidFill>
                  </a:tcPr>
                </a:tc>
                <a:tc>
                  <a:txBody>
                    <a:bodyPr/>
                    <a:lstStyle/>
                    <a:p>
                      <a:r>
                        <a:rPr lang="en-US" sz="1400" b="1" dirty="0">
                          <a:solidFill>
                            <a:schemeClr val="accent2">
                              <a:lumMod val="50000"/>
                            </a:schemeClr>
                          </a:solidFill>
                        </a:rPr>
                        <a:t>Biology</a:t>
                      </a:r>
                    </a:p>
                  </a:txBody>
                  <a:tcPr>
                    <a:solidFill>
                      <a:schemeClr val="bg1"/>
                    </a:solidFill>
                  </a:tcPr>
                </a:tc>
                <a:tc>
                  <a:txBody>
                    <a:bodyPr/>
                    <a:lstStyle/>
                    <a:p>
                      <a:r>
                        <a:rPr lang="en-US" sz="1400" b="1" dirty="0">
                          <a:solidFill>
                            <a:schemeClr val="accent2">
                              <a:lumMod val="50000"/>
                            </a:schemeClr>
                          </a:solidFill>
                        </a:rPr>
                        <a:t>Government</a:t>
                      </a:r>
                    </a:p>
                  </a:txBody>
                  <a:tcPr>
                    <a:solidFill>
                      <a:schemeClr val="bg1"/>
                    </a:solidFill>
                  </a:tcPr>
                </a:tc>
                <a:tc>
                  <a:txBody>
                    <a:bodyPr/>
                    <a:lstStyle/>
                    <a:p>
                      <a:r>
                        <a:rPr lang="en-US" sz="1400" b="1" dirty="0">
                          <a:solidFill>
                            <a:schemeClr val="accent2">
                              <a:lumMod val="50000"/>
                            </a:schemeClr>
                          </a:solidFill>
                        </a:rPr>
                        <a:t>Law &amp; Public Safety</a:t>
                      </a:r>
                    </a:p>
                  </a:txBody>
                  <a:tcPr>
                    <a:solidFill>
                      <a:schemeClr val="bg1"/>
                    </a:solidFill>
                  </a:tcPr>
                </a:tc>
                <a:extLst>
                  <a:ext uri="{0D108BD9-81ED-4DB2-BD59-A6C34878D82A}">
                    <a16:rowId xmlns:a16="http://schemas.microsoft.com/office/drawing/2014/main" val="3019786476"/>
                  </a:ext>
                </a:extLst>
              </a:tr>
              <a:tr h="428918">
                <a:tc>
                  <a:txBody>
                    <a:bodyPr/>
                    <a:lstStyle/>
                    <a:p>
                      <a:r>
                        <a:rPr lang="en-US" sz="1400" b="1" dirty="0">
                          <a:solidFill>
                            <a:schemeClr val="accent2">
                              <a:lumMod val="50000"/>
                            </a:schemeClr>
                          </a:solidFill>
                        </a:rPr>
                        <a:t>English 12</a:t>
                      </a:r>
                    </a:p>
                  </a:txBody>
                  <a:tcPr>
                    <a:solidFill>
                      <a:schemeClr val="bg1"/>
                    </a:solidFill>
                  </a:tcPr>
                </a:tc>
                <a:tc>
                  <a:txBody>
                    <a:bodyPr/>
                    <a:lstStyle/>
                    <a:p>
                      <a:r>
                        <a:rPr lang="en-US" sz="1400" b="1" dirty="0" err="1">
                          <a:solidFill>
                            <a:schemeClr val="accent2">
                              <a:lumMod val="50000"/>
                            </a:schemeClr>
                          </a:solidFill>
                        </a:rPr>
                        <a:t>PreCalculus</a:t>
                      </a:r>
                      <a:endParaRPr lang="en-US" sz="1400" b="1" dirty="0">
                        <a:solidFill>
                          <a:schemeClr val="accent2">
                            <a:lumMod val="50000"/>
                          </a:schemeClr>
                        </a:solidFill>
                      </a:endParaRPr>
                    </a:p>
                  </a:txBody>
                  <a:tcPr>
                    <a:solidFill>
                      <a:schemeClr val="bg1"/>
                    </a:solidFill>
                  </a:tcPr>
                </a:tc>
                <a:tc>
                  <a:txBody>
                    <a:bodyPr/>
                    <a:lstStyle/>
                    <a:p>
                      <a:r>
                        <a:rPr lang="en-US" sz="1400" b="1" dirty="0">
                          <a:solidFill>
                            <a:schemeClr val="accent2">
                              <a:lumMod val="50000"/>
                            </a:schemeClr>
                          </a:solidFill>
                        </a:rPr>
                        <a:t>Anatomy</a:t>
                      </a:r>
                    </a:p>
                  </a:txBody>
                  <a:tcPr>
                    <a:solidFill>
                      <a:schemeClr val="bg1"/>
                    </a:solidFill>
                  </a:tcPr>
                </a:tc>
                <a:tc>
                  <a:txBody>
                    <a:bodyPr/>
                    <a:lstStyle/>
                    <a:p>
                      <a:r>
                        <a:rPr lang="en-US" sz="1400" b="1" dirty="0">
                          <a:solidFill>
                            <a:schemeClr val="accent2">
                              <a:lumMod val="50000"/>
                            </a:schemeClr>
                          </a:solidFill>
                        </a:rPr>
                        <a:t>Economics</a:t>
                      </a:r>
                    </a:p>
                  </a:txBody>
                  <a:tcPr>
                    <a:solidFill>
                      <a:schemeClr val="bg1"/>
                    </a:solidFill>
                  </a:tcPr>
                </a:tc>
                <a:tc>
                  <a:txBody>
                    <a:bodyPr/>
                    <a:lstStyle/>
                    <a:p>
                      <a:r>
                        <a:rPr lang="en-US" sz="1400" b="1" dirty="0">
                          <a:solidFill>
                            <a:schemeClr val="accent2">
                              <a:lumMod val="50000"/>
                            </a:schemeClr>
                          </a:solidFill>
                        </a:rPr>
                        <a:t>Software &amp; App Development</a:t>
                      </a:r>
                    </a:p>
                  </a:txBody>
                  <a:tcPr>
                    <a:solidFill>
                      <a:schemeClr val="bg1"/>
                    </a:solidFill>
                  </a:tcPr>
                </a:tc>
                <a:extLst>
                  <a:ext uri="{0D108BD9-81ED-4DB2-BD59-A6C34878D82A}">
                    <a16:rowId xmlns:a16="http://schemas.microsoft.com/office/drawing/2014/main" val="596758099"/>
                  </a:ext>
                </a:extLst>
              </a:tr>
              <a:tr h="428918">
                <a:tc>
                  <a:txBody>
                    <a:bodyPr/>
                    <a:lstStyle/>
                    <a:p>
                      <a:r>
                        <a:rPr lang="en-US" sz="1400" b="1" dirty="0">
                          <a:solidFill>
                            <a:schemeClr val="accent2">
                              <a:lumMod val="50000"/>
                            </a:schemeClr>
                          </a:solidFill>
                        </a:rPr>
                        <a:t>College English</a:t>
                      </a:r>
                    </a:p>
                  </a:txBody>
                  <a:tcPr>
                    <a:solidFill>
                      <a:schemeClr val="bg1"/>
                    </a:solidFill>
                  </a:tcPr>
                </a:tc>
                <a:tc>
                  <a:txBody>
                    <a:bodyPr/>
                    <a:lstStyle/>
                    <a:p>
                      <a:r>
                        <a:rPr lang="en-US" sz="1400" b="1" dirty="0">
                          <a:solidFill>
                            <a:schemeClr val="accent2">
                              <a:lumMod val="50000"/>
                            </a:schemeClr>
                          </a:solidFill>
                        </a:rPr>
                        <a:t>Calculus I &amp; II</a:t>
                      </a:r>
                    </a:p>
                  </a:txBody>
                  <a:tcPr>
                    <a:solidFill>
                      <a:schemeClr val="bg1"/>
                    </a:solidFill>
                  </a:tcPr>
                </a:tc>
                <a:tc>
                  <a:txBody>
                    <a:bodyPr/>
                    <a:lstStyle/>
                    <a:p>
                      <a:r>
                        <a:rPr lang="en-US" sz="1400" b="1" dirty="0">
                          <a:solidFill>
                            <a:schemeClr val="accent2">
                              <a:lumMod val="50000"/>
                            </a:schemeClr>
                          </a:solidFill>
                        </a:rPr>
                        <a:t>Chemistry</a:t>
                      </a:r>
                    </a:p>
                  </a:txBody>
                  <a:tcPr>
                    <a:solidFill>
                      <a:schemeClr val="bg1"/>
                    </a:solidFill>
                  </a:tcPr>
                </a:tc>
                <a:tc>
                  <a:txBody>
                    <a:bodyPr/>
                    <a:lstStyle/>
                    <a:p>
                      <a:r>
                        <a:rPr lang="en-US" sz="1400" b="1" dirty="0">
                          <a:solidFill>
                            <a:schemeClr val="accent2">
                              <a:lumMod val="50000"/>
                            </a:schemeClr>
                          </a:solidFill>
                        </a:rPr>
                        <a:t>World Conflicts</a:t>
                      </a:r>
                    </a:p>
                  </a:txBody>
                  <a:tcPr>
                    <a:solidFill>
                      <a:schemeClr val="bg1"/>
                    </a:solidFill>
                  </a:tcPr>
                </a:tc>
                <a:tc>
                  <a:txBody>
                    <a:bodyPr/>
                    <a:lstStyle/>
                    <a:p>
                      <a:endParaRPr lang="en-US" sz="1400" b="1" dirty="0">
                        <a:solidFill>
                          <a:schemeClr val="accent2">
                            <a:lumMod val="50000"/>
                          </a:schemeClr>
                        </a:solidFill>
                      </a:endParaRPr>
                    </a:p>
                  </a:txBody>
                  <a:tcPr>
                    <a:solidFill>
                      <a:schemeClr val="bg1"/>
                    </a:solidFill>
                  </a:tcPr>
                </a:tc>
                <a:extLst>
                  <a:ext uri="{0D108BD9-81ED-4DB2-BD59-A6C34878D82A}">
                    <a16:rowId xmlns:a16="http://schemas.microsoft.com/office/drawing/2014/main" val="2376090763"/>
                  </a:ext>
                </a:extLst>
              </a:tr>
              <a:tr h="428918">
                <a:tc>
                  <a:txBody>
                    <a:bodyPr/>
                    <a:lstStyle/>
                    <a:p>
                      <a:r>
                        <a:rPr lang="en-US" sz="1400" b="1" dirty="0">
                          <a:solidFill>
                            <a:schemeClr val="accent2">
                              <a:lumMod val="50000"/>
                            </a:schemeClr>
                          </a:solidFill>
                        </a:rPr>
                        <a:t>Novels &amp; Film</a:t>
                      </a:r>
                    </a:p>
                  </a:txBody>
                  <a:tcPr>
                    <a:solidFill>
                      <a:schemeClr val="bg1"/>
                    </a:solidFill>
                  </a:tcPr>
                </a:tc>
                <a:tc>
                  <a:txBody>
                    <a:bodyPr/>
                    <a:lstStyle/>
                    <a:p>
                      <a:r>
                        <a:rPr lang="en-US" sz="1400" b="1" dirty="0">
                          <a:solidFill>
                            <a:schemeClr val="accent2">
                              <a:lumMod val="50000"/>
                            </a:schemeClr>
                          </a:solidFill>
                        </a:rPr>
                        <a:t>Statistics</a:t>
                      </a:r>
                    </a:p>
                  </a:txBody>
                  <a:tcPr>
                    <a:solidFill>
                      <a:schemeClr val="bg1"/>
                    </a:solidFill>
                  </a:tcPr>
                </a:tc>
                <a:tc>
                  <a:txBody>
                    <a:bodyPr/>
                    <a:lstStyle/>
                    <a:p>
                      <a:r>
                        <a:rPr lang="en-US" sz="1400" b="1" dirty="0">
                          <a:solidFill>
                            <a:schemeClr val="accent2">
                              <a:lumMod val="50000"/>
                            </a:schemeClr>
                          </a:solidFill>
                        </a:rPr>
                        <a:t>Physics</a:t>
                      </a:r>
                    </a:p>
                  </a:txBody>
                  <a:tcPr>
                    <a:solidFill>
                      <a:schemeClr val="bg1"/>
                    </a:solidFill>
                  </a:tcPr>
                </a:tc>
                <a:tc>
                  <a:txBody>
                    <a:bodyPr/>
                    <a:lstStyle/>
                    <a:p>
                      <a:endParaRPr lang="en-US" sz="1400" b="1" dirty="0">
                        <a:solidFill>
                          <a:schemeClr val="accent2">
                            <a:lumMod val="50000"/>
                          </a:schemeClr>
                        </a:solidFill>
                      </a:endParaRPr>
                    </a:p>
                  </a:txBody>
                  <a:tcPr>
                    <a:solidFill>
                      <a:schemeClr val="bg1"/>
                    </a:solidFill>
                  </a:tcPr>
                </a:tc>
                <a:tc>
                  <a:txBody>
                    <a:bodyPr/>
                    <a:lstStyle/>
                    <a:p>
                      <a:endParaRPr lang="en-US" sz="1400" b="1" dirty="0">
                        <a:solidFill>
                          <a:schemeClr val="accent2">
                            <a:lumMod val="50000"/>
                          </a:schemeClr>
                        </a:solidFill>
                      </a:endParaRPr>
                    </a:p>
                  </a:txBody>
                  <a:tcPr>
                    <a:solidFill>
                      <a:schemeClr val="bg1"/>
                    </a:solidFill>
                  </a:tcPr>
                </a:tc>
                <a:extLst>
                  <a:ext uri="{0D108BD9-81ED-4DB2-BD59-A6C34878D82A}">
                    <a16:rowId xmlns:a16="http://schemas.microsoft.com/office/drawing/2014/main" val="2528297796"/>
                  </a:ext>
                </a:extLst>
              </a:tr>
              <a:tr h="428918">
                <a:tc>
                  <a:txBody>
                    <a:bodyPr/>
                    <a:lstStyle/>
                    <a:p>
                      <a:r>
                        <a:rPr lang="en-US" sz="1400" b="1" dirty="0">
                          <a:solidFill>
                            <a:schemeClr val="accent2">
                              <a:lumMod val="50000"/>
                            </a:schemeClr>
                          </a:solidFill>
                        </a:rPr>
                        <a:t>Spanish I &amp; II</a:t>
                      </a:r>
                    </a:p>
                  </a:txBody>
                  <a:tcPr>
                    <a:solidFill>
                      <a:schemeClr val="bg1"/>
                    </a:solidFill>
                  </a:tcPr>
                </a:tc>
                <a:tc>
                  <a:txBody>
                    <a:bodyPr/>
                    <a:lstStyle/>
                    <a:p>
                      <a:r>
                        <a:rPr lang="en-US" sz="1400" b="1" dirty="0">
                          <a:solidFill>
                            <a:schemeClr val="accent2">
                              <a:lumMod val="50000"/>
                            </a:schemeClr>
                          </a:solidFill>
                        </a:rPr>
                        <a:t>College Algebra</a:t>
                      </a:r>
                    </a:p>
                  </a:txBody>
                  <a:tcPr>
                    <a:solidFill>
                      <a:schemeClr val="bg1"/>
                    </a:solidFill>
                  </a:tcPr>
                </a:tc>
                <a:tc>
                  <a:txBody>
                    <a:bodyPr/>
                    <a:lstStyle/>
                    <a:p>
                      <a:endParaRPr lang="en-US" sz="1400" b="1">
                        <a:solidFill>
                          <a:schemeClr val="accent2">
                            <a:lumMod val="50000"/>
                          </a:schemeClr>
                        </a:solidFill>
                      </a:endParaRPr>
                    </a:p>
                  </a:txBody>
                  <a:tcPr>
                    <a:solidFill>
                      <a:schemeClr val="bg1"/>
                    </a:solidFill>
                  </a:tcPr>
                </a:tc>
                <a:tc>
                  <a:txBody>
                    <a:bodyPr/>
                    <a:lstStyle/>
                    <a:p>
                      <a:endParaRPr lang="en-US" sz="1400" b="1" dirty="0">
                        <a:solidFill>
                          <a:schemeClr val="accent2">
                            <a:lumMod val="50000"/>
                          </a:schemeClr>
                        </a:solidFill>
                      </a:endParaRPr>
                    </a:p>
                  </a:txBody>
                  <a:tcPr>
                    <a:solidFill>
                      <a:schemeClr val="bg1"/>
                    </a:solidFill>
                  </a:tcPr>
                </a:tc>
                <a:tc>
                  <a:txBody>
                    <a:bodyPr/>
                    <a:lstStyle/>
                    <a:p>
                      <a:endParaRPr lang="en-US" sz="1400" b="1" dirty="0">
                        <a:solidFill>
                          <a:schemeClr val="accent2">
                            <a:lumMod val="50000"/>
                          </a:schemeClr>
                        </a:solidFill>
                      </a:endParaRPr>
                    </a:p>
                  </a:txBody>
                  <a:tcPr>
                    <a:solidFill>
                      <a:schemeClr val="bg1"/>
                    </a:solidFill>
                  </a:tcPr>
                </a:tc>
                <a:extLst>
                  <a:ext uri="{0D108BD9-81ED-4DB2-BD59-A6C34878D82A}">
                    <a16:rowId xmlns:a16="http://schemas.microsoft.com/office/drawing/2014/main" val="2820328920"/>
                  </a:ext>
                </a:extLst>
              </a:tr>
              <a:tr h="428918">
                <a:tc>
                  <a:txBody>
                    <a:bodyPr/>
                    <a:lstStyle/>
                    <a:p>
                      <a:endParaRPr lang="en-US" sz="1400" b="1">
                        <a:solidFill>
                          <a:schemeClr val="accent2">
                            <a:lumMod val="50000"/>
                          </a:schemeClr>
                        </a:solidFill>
                      </a:endParaRPr>
                    </a:p>
                  </a:txBody>
                  <a:tcPr>
                    <a:solidFill>
                      <a:schemeClr val="bg1"/>
                    </a:solidFill>
                  </a:tcPr>
                </a:tc>
                <a:tc>
                  <a:txBody>
                    <a:bodyPr/>
                    <a:lstStyle/>
                    <a:p>
                      <a:r>
                        <a:rPr lang="en-US" sz="1400" b="1" dirty="0">
                          <a:solidFill>
                            <a:schemeClr val="accent2">
                              <a:lumMod val="50000"/>
                            </a:schemeClr>
                          </a:solidFill>
                        </a:rPr>
                        <a:t>Technical Math</a:t>
                      </a:r>
                    </a:p>
                  </a:txBody>
                  <a:tcPr>
                    <a:solidFill>
                      <a:schemeClr val="bg1"/>
                    </a:solidFill>
                  </a:tcPr>
                </a:tc>
                <a:tc>
                  <a:txBody>
                    <a:bodyPr/>
                    <a:lstStyle/>
                    <a:p>
                      <a:endParaRPr lang="en-US" sz="1400" b="1">
                        <a:solidFill>
                          <a:schemeClr val="accent2">
                            <a:lumMod val="50000"/>
                          </a:schemeClr>
                        </a:solidFill>
                      </a:endParaRPr>
                    </a:p>
                  </a:txBody>
                  <a:tcPr>
                    <a:solidFill>
                      <a:schemeClr val="bg1"/>
                    </a:solidFill>
                  </a:tcPr>
                </a:tc>
                <a:tc>
                  <a:txBody>
                    <a:bodyPr/>
                    <a:lstStyle/>
                    <a:p>
                      <a:endParaRPr lang="en-US" sz="1400" b="1" dirty="0">
                        <a:solidFill>
                          <a:schemeClr val="accent2">
                            <a:lumMod val="50000"/>
                          </a:schemeClr>
                        </a:solidFill>
                      </a:endParaRPr>
                    </a:p>
                  </a:txBody>
                  <a:tcPr>
                    <a:solidFill>
                      <a:schemeClr val="bg1"/>
                    </a:solidFill>
                  </a:tcPr>
                </a:tc>
                <a:tc>
                  <a:txBody>
                    <a:bodyPr/>
                    <a:lstStyle/>
                    <a:p>
                      <a:endParaRPr lang="en-US" sz="1400" b="1" dirty="0">
                        <a:solidFill>
                          <a:schemeClr val="accent2">
                            <a:lumMod val="50000"/>
                          </a:schemeClr>
                        </a:solidFill>
                      </a:endParaRPr>
                    </a:p>
                  </a:txBody>
                  <a:tcPr>
                    <a:solidFill>
                      <a:schemeClr val="bg1"/>
                    </a:solidFill>
                  </a:tcPr>
                </a:tc>
                <a:extLst>
                  <a:ext uri="{0D108BD9-81ED-4DB2-BD59-A6C34878D82A}">
                    <a16:rowId xmlns:a16="http://schemas.microsoft.com/office/drawing/2014/main" val="4275968623"/>
                  </a:ext>
                </a:extLst>
              </a:tr>
            </a:tbl>
          </a:graphicData>
        </a:graphic>
      </p:graphicFrame>
    </p:spTree>
    <p:extLst>
      <p:ext uri="{BB962C8B-B14F-4D97-AF65-F5344CB8AC3E}">
        <p14:creationId xmlns:p14="http://schemas.microsoft.com/office/powerpoint/2010/main" val="43370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F504-3AEF-8248-A968-F6CF9B896B5D}"/>
              </a:ext>
            </a:extLst>
          </p:cNvPr>
          <p:cNvSpPr>
            <a:spLocks noGrp="1"/>
          </p:cNvSpPr>
          <p:nvPr>
            <p:ph type="title"/>
          </p:nvPr>
        </p:nvSpPr>
        <p:spPr/>
        <p:txBody>
          <a:bodyPr/>
          <a:lstStyle/>
          <a:p>
            <a:r>
              <a:rPr lang="en-US" dirty="0">
                <a:solidFill>
                  <a:schemeClr val="accent2">
                    <a:lumMod val="50000"/>
                  </a:schemeClr>
                </a:solidFill>
              </a:rPr>
              <a:t>We’re very much on a steep learning curve</a:t>
            </a:r>
          </a:p>
        </p:txBody>
      </p:sp>
      <p:sp>
        <p:nvSpPr>
          <p:cNvPr id="3" name="Content Placeholder 2">
            <a:extLst>
              <a:ext uri="{FF2B5EF4-FFF2-40B4-BE49-F238E27FC236}">
                <a16:creationId xmlns:a16="http://schemas.microsoft.com/office/drawing/2014/main" id="{BBA475EA-8407-0549-A9F3-8E75C38FE584}"/>
              </a:ext>
            </a:extLst>
          </p:cNvPr>
          <p:cNvSpPr>
            <a:spLocks noGrp="1"/>
          </p:cNvSpPr>
          <p:nvPr>
            <p:ph idx="1"/>
          </p:nvPr>
        </p:nvSpPr>
        <p:spPr>
          <a:xfrm>
            <a:off x="838200" y="2281083"/>
            <a:ext cx="10515600" cy="3895879"/>
          </a:xfrm>
        </p:spPr>
        <p:txBody>
          <a:bodyPr/>
          <a:lstStyle/>
          <a:p>
            <a:r>
              <a:rPr lang="en-US" dirty="0"/>
              <a:t>Finding the right blend of asynchronous availability and teacher touch</a:t>
            </a:r>
          </a:p>
          <a:p>
            <a:r>
              <a:rPr lang="en-US" dirty="0"/>
              <a:t>Growing flexibly as students’ and schools’ needs change term to term</a:t>
            </a:r>
          </a:p>
          <a:p>
            <a:r>
              <a:rPr lang="en-US" dirty="0"/>
              <a:t>Developing strong curricula to be delivered online</a:t>
            </a:r>
          </a:p>
          <a:p>
            <a:r>
              <a:rPr lang="en-US" dirty="0"/>
              <a:t>Finding permanent funding without impacting school budgets</a:t>
            </a:r>
          </a:p>
          <a:p>
            <a:r>
              <a:rPr lang="en-US" dirty="0"/>
              <a:t>Connecting all rural students with reliable, high-speed internet connectivity at school and at home</a:t>
            </a:r>
          </a:p>
          <a:p>
            <a:r>
              <a:rPr lang="en-US" dirty="0"/>
              <a:t>Finding and collaborating with partners across the country</a:t>
            </a:r>
          </a:p>
        </p:txBody>
      </p:sp>
    </p:spTree>
    <p:extLst>
      <p:ext uri="{BB962C8B-B14F-4D97-AF65-F5344CB8AC3E}">
        <p14:creationId xmlns:p14="http://schemas.microsoft.com/office/powerpoint/2010/main" val="360564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81ED-F7D5-3741-BF53-BE023B89C2C6}"/>
              </a:ext>
            </a:extLst>
          </p:cNvPr>
          <p:cNvSpPr>
            <a:spLocks noGrp="1"/>
          </p:cNvSpPr>
          <p:nvPr>
            <p:ph type="title"/>
          </p:nvPr>
        </p:nvSpPr>
        <p:spPr/>
        <p:txBody>
          <a:bodyPr/>
          <a:lstStyle/>
          <a:p>
            <a:r>
              <a:rPr lang="en-US" dirty="0">
                <a:solidFill>
                  <a:schemeClr val="accent2">
                    <a:lumMod val="50000"/>
                  </a:schemeClr>
                </a:solidFill>
              </a:rPr>
              <a:t>Long Term Outcomes</a:t>
            </a:r>
          </a:p>
        </p:txBody>
      </p:sp>
      <p:sp>
        <p:nvSpPr>
          <p:cNvPr id="3" name="Content Placeholder 2">
            <a:extLst>
              <a:ext uri="{FF2B5EF4-FFF2-40B4-BE49-F238E27FC236}">
                <a16:creationId xmlns:a16="http://schemas.microsoft.com/office/drawing/2014/main" id="{3F512B28-D8FB-884D-9DCB-0AF56E4F7803}"/>
              </a:ext>
            </a:extLst>
          </p:cNvPr>
          <p:cNvSpPr>
            <a:spLocks noGrp="1"/>
          </p:cNvSpPr>
          <p:nvPr>
            <p:ph idx="1"/>
          </p:nvPr>
        </p:nvSpPr>
        <p:spPr>
          <a:xfrm>
            <a:off x="838200" y="1825625"/>
            <a:ext cx="10515600" cy="4667250"/>
          </a:xfrm>
        </p:spPr>
        <p:txBody>
          <a:bodyPr>
            <a:normAutofit lnSpcReduction="10000"/>
          </a:bodyPr>
          <a:lstStyle/>
          <a:p>
            <a:pPr marL="0" indent="0">
              <a:buNone/>
            </a:pPr>
            <a:r>
              <a:rPr lang="en-US" dirty="0"/>
              <a:t>Students graduate having mastered the academic and life lessons they need to be self-directed learners, economically productive and responsible citizens. </a:t>
            </a:r>
            <a:endParaRPr lang="en-US" dirty="0">
              <a:effectLst/>
            </a:endParaRPr>
          </a:p>
          <a:p>
            <a:pPr marL="0" indent="0" algn="r">
              <a:buNone/>
            </a:pPr>
            <a:r>
              <a:rPr lang="en-US" dirty="0">
                <a:solidFill>
                  <a:schemeClr val="accent2">
                    <a:lumMod val="50000"/>
                  </a:schemeClr>
                </a:solidFill>
              </a:rPr>
              <a:t>Otherwise underutilized teachers remotely guide a high-tech, high-touch learning collaboration that helps students maximize their academic, vocational and avocational potentials. </a:t>
            </a:r>
            <a:endParaRPr lang="en-US" dirty="0">
              <a:solidFill>
                <a:schemeClr val="accent2">
                  <a:lumMod val="50000"/>
                </a:schemeClr>
              </a:solidFill>
              <a:effectLst/>
            </a:endParaRPr>
          </a:p>
          <a:p>
            <a:pPr marL="0" indent="0">
              <a:buNone/>
            </a:pPr>
            <a:r>
              <a:rPr lang="en-US" dirty="0"/>
              <a:t>Teachers create rigorous and engaging curriculum directly responsive to the academic needs and cultural realities of the students they serve. </a:t>
            </a:r>
            <a:endParaRPr lang="en-US" dirty="0">
              <a:effectLst/>
            </a:endParaRPr>
          </a:p>
          <a:p>
            <a:pPr marL="0" indent="0" algn="r">
              <a:buNone/>
            </a:pPr>
            <a:r>
              <a:rPr lang="en-US" dirty="0">
                <a:solidFill>
                  <a:schemeClr val="accent2">
                    <a:lumMod val="50000"/>
                  </a:schemeClr>
                </a:solidFill>
              </a:rPr>
              <a:t>A robust instructional network levels the playing field by driving continuous improvement for all students without extracting revenue from local schools. </a:t>
            </a:r>
            <a:endParaRPr lang="en-US" dirty="0">
              <a:solidFill>
                <a:schemeClr val="accent2">
                  <a:lumMod val="50000"/>
                </a:schemeClr>
              </a:solidFill>
              <a:effectLst/>
            </a:endParaRPr>
          </a:p>
          <a:p>
            <a:pPr marL="0" indent="0">
              <a:buNone/>
            </a:pPr>
            <a:endParaRPr lang="en-US" dirty="0"/>
          </a:p>
        </p:txBody>
      </p:sp>
    </p:spTree>
    <p:extLst>
      <p:ext uri="{BB962C8B-B14F-4D97-AF65-F5344CB8AC3E}">
        <p14:creationId xmlns:p14="http://schemas.microsoft.com/office/powerpoint/2010/main" val="246119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8D7E-6EC9-964B-ACB9-E2069549088C}"/>
              </a:ext>
            </a:extLst>
          </p:cNvPr>
          <p:cNvSpPr>
            <a:spLocks noGrp="1"/>
          </p:cNvSpPr>
          <p:nvPr>
            <p:ph type="title"/>
          </p:nvPr>
        </p:nvSpPr>
        <p:spPr/>
        <p:txBody>
          <a:bodyPr/>
          <a:lstStyle/>
          <a:p>
            <a:r>
              <a:rPr lang="en-US" dirty="0">
                <a:solidFill>
                  <a:schemeClr val="accent2">
                    <a:lumMod val="50000"/>
                  </a:schemeClr>
                </a:solidFill>
              </a:rPr>
              <a:t>References</a:t>
            </a:r>
          </a:p>
        </p:txBody>
      </p:sp>
      <p:sp>
        <p:nvSpPr>
          <p:cNvPr id="3" name="Content Placeholder 2">
            <a:extLst>
              <a:ext uri="{FF2B5EF4-FFF2-40B4-BE49-F238E27FC236}">
                <a16:creationId xmlns:a16="http://schemas.microsoft.com/office/drawing/2014/main" id="{33DFB24D-F219-7C4C-BA64-5E6913A320DF}"/>
              </a:ext>
            </a:extLst>
          </p:cNvPr>
          <p:cNvSpPr>
            <a:spLocks noGrp="1"/>
          </p:cNvSpPr>
          <p:nvPr>
            <p:ph idx="1"/>
          </p:nvPr>
        </p:nvSpPr>
        <p:spPr/>
        <p:txBody>
          <a:bodyPr>
            <a:normAutofit fontScale="55000" lnSpcReduction="20000"/>
          </a:bodyPr>
          <a:lstStyle/>
          <a:p>
            <a:pPr marL="0" indent="0">
              <a:buNone/>
            </a:pPr>
            <a:r>
              <a:rPr lang="en-US" dirty="0"/>
              <a:t>ABOR. (2015, September 17). New study indicates less than half of Arizona’s high-school graduates eligible for admission to Arizona’s public universities. </a:t>
            </a:r>
            <a:r>
              <a:rPr lang="en-US" i="1" dirty="0"/>
              <a:t>Arizona Board of Regents News Release</a:t>
            </a:r>
            <a:r>
              <a:rPr lang="en-US" dirty="0"/>
              <a:t>. https://</a:t>
            </a:r>
            <a:r>
              <a:rPr lang="en-US" dirty="0" err="1"/>
              <a:t>www.azregents.edu</a:t>
            </a:r>
            <a:r>
              <a:rPr lang="en-US" dirty="0"/>
              <a:t>/sites/default/files/public/ </a:t>
            </a:r>
          </a:p>
          <a:p>
            <a:pPr marL="0" indent="0">
              <a:buNone/>
            </a:pPr>
            <a:r>
              <a:rPr lang="en-US" dirty="0"/>
              <a:t>Allhands, J. (2019, October). Is Arizona’s teacher shortage getting better or worse? Here’s what the data tell us. </a:t>
            </a:r>
            <a:r>
              <a:rPr lang="en-US" i="1" dirty="0"/>
              <a:t>The Arizona Republic</a:t>
            </a:r>
            <a:r>
              <a:rPr lang="en-US" dirty="0"/>
              <a:t>. </a:t>
            </a:r>
            <a:r>
              <a:rPr lang="en-US" u="sng" dirty="0">
                <a:hlinkClick r:id="rId2"/>
              </a:rPr>
              <a:t>https:www.azcentral.com</a:t>
            </a:r>
            <a:endParaRPr lang="en-US" dirty="0"/>
          </a:p>
          <a:p>
            <a:pPr marL="0" indent="0">
              <a:buNone/>
            </a:pPr>
            <a:r>
              <a:rPr lang="en-US" dirty="0"/>
              <a:t>Altavena, L. (2019, June). Squeezed by declining enrollment, Arizona’s rural schools are suffering. </a:t>
            </a:r>
            <a:r>
              <a:rPr lang="en-US" i="1" dirty="0"/>
              <a:t>The Arizona Republic</a:t>
            </a:r>
            <a:r>
              <a:rPr lang="en-US" dirty="0"/>
              <a:t>. </a:t>
            </a:r>
            <a:r>
              <a:rPr lang="en-US" u="sng" dirty="0">
                <a:hlinkClick r:id="rId3"/>
              </a:rPr>
              <a:t>https://www.azcentral.com</a:t>
            </a:r>
            <a:endParaRPr lang="en-US" dirty="0"/>
          </a:p>
          <a:p>
            <a:pPr marL="0" indent="0">
              <a:buNone/>
            </a:pPr>
            <a:r>
              <a:rPr lang="en-US" dirty="0"/>
              <a:t>Altavena, L. (2020, September 17). Survey: 751 Arizona teachers have resigned or retired since the beginning of the school year. </a:t>
            </a:r>
            <a:r>
              <a:rPr lang="en-US" i="1" dirty="0"/>
              <a:t>The Arizona Republic</a:t>
            </a:r>
            <a:r>
              <a:rPr lang="en-US" dirty="0"/>
              <a:t>. </a:t>
            </a:r>
            <a:r>
              <a:rPr lang="en-US" u="sng" dirty="0">
                <a:hlinkClick r:id="rId4"/>
              </a:rPr>
              <a:t>https://www.azcentral.com</a:t>
            </a:r>
            <a:endParaRPr lang="en-US" dirty="0"/>
          </a:p>
          <a:p>
            <a:pPr marL="0" indent="0">
              <a:buNone/>
            </a:pPr>
            <a:r>
              <a:rPr lang="en-US" dirty="0" err="1"/>
              <a:t>Feygin</a:t>
            </a:r>
            <a:r>
              <a:rPr lang="en-US" dirty="0"/>
              <a:t>, A. R., Guarino, N. I., &amp; Pardo, M. (2019). </a:t>
            </a:r>
            <a:r>
              <a:rPr lang="en-US" i="1" dirty="0"/>
              <a:t>The postsecondary education and employment pathways of Minnesota public high school graduates: Investigating opportunity gaps</a:t>
            </a:r>
            <a:r>
              <a:rPr lang="en-US" dirty="0"/>
              <a:t>. (REL 2019-011). Us Department of Education, Institute of Education Sciences, National Center for Education Evaluation and Regional Assistance, Regional Educational Library Midwest. </a:t>
            </a:r>
          </a:p>
          <a:p>
            <a:pPr marL="0" indent="0">
              <a:buNone/>
            </a:pPr>
            <a:r>
              <a:rPr lang="en-US" dirty="0"/>
              <a:t>Hickman, G., Nwosu, K. C., &amp; Camper, G. (2020). The predictive nature of mentoring student academic progress, mentor educational background, and mentor tenure among high school dropouts who graduated from an educational management organization. </a:t>
            </a:r>
            <a:r>
              <a:rPr lang="en-US" i="1" dirty="0"/>
              <a:t>Journal of At-Risk Issues, 23</a:t>
            </a:r>
            <a:r>
              <a:rPr lang="en-US" dirty="0"/>
              <a:t>(1), 15-24. </a:t>
            </a:r>
          </a:p>
          <a:p>
            <a:pPr marL="0" indent="0">
              <a:buNone/>
            </a:pPr>
            <a:r>
              <a:rPr lang="en-US" dirty="0"/>
              <a:t>McHenry-</a:t>
            </a:r>
            <a:r>
              <a:rPr lang="en-US" dirty="0" err="1"/>
              <a:t>Sorber</a:t>
            </a:r>
            <a:r>
              <a:rPr lang="en-US" dirty="0"/>
              <a:t>, E., &amp; Campbell, M. P. (2019). Teacher shortage as a local phenomenon: District leader sensemaking, responses, and implications for policy. </a:t>
            </a:r>
            <a:r>
              <a:rPr lang="en-US" i="1" dirty="0"/>
              <a:t>Education Policy Analysis Archives, 27</a:t>
            </a:r>
            <a:r>
              <a:rPr lang="en-US" dirty="0"/>
              <a:t>(87). </a:t>
            </a:r>
            <a:r>
              <a:rPr lang="en-US" u="sng" dirty="0">
                <a:hlinkClick r:id="rId5"/>
              </a:rPr>
              <a:t>https://doi.org/10.14507/epaa.27.4413</a:t>
            </a:r>
            <a:endParaRPr lang="en-US" dirty="0"/>
          </a:p>
          <a:p>
            <a:pPr marL="0" indent="0">
              <a:buNone/>
            </a:pPr>
            <a:r>
              <a:rPr lang="en-US" dirty="0"/>
              <a:t>Miller, N., Elder, A., Seymour, D., </a:t>
            </a:r>
            <a:r>
              <a:rPr lang="en-US" dirty="0" err="1"/>
              <a:t>Dekota</a:t>
            </a:r>
            <a:r>
              <a:rPr lang="en-US" dirty="0"/>
              <a:t>, A., &amp; Brenner, D. (2019, Spring). Teacher recruitment for an alternate route program in a rural area – Methods and lessons. </a:t>
            </a:r>
            <a:r>
              <a:rPr lang="en-US" i="1" dirty="0"/>
              <a:t>Journal of the National Association for Alternative Certification, 14</a:t>
            </a:r>
            <a:r>
              <a:rPr lang="en-US" dirty="0"/>
              <a:t>(1). </a:t>
            </a:r>
          </a:p>
          <a:p>
            <a:pPr marL="0" indent="0">
              <a:buNone/>
            </a:pPr>
            <a:r>
              <a:rPr lang="en-US" dirty="0"/>
              <a:t>Robson, K., Burgoyne-Allen, P., Squire, J., &amp; Schulz, J. (2019, December). </a:t>
            </a:r>
            <a:r>
              <a:rPr lang="en-US" i="1" dirty="0"/>
              <a:t>Wide-Open Spaces: Schooling in Rural America Today</a:t>
            </a:r>
            <a:r>
              <a:rPr lang="en-US" dirty="0"/>
              <a:t>. Bellwether Education Partners. </a:t>
            </a:r>
          </a:p>
          <a:p>
            <a:pPr marL="0" indent="0">
              <a:buNone/>
            </a:pPr>
            <a:endParaRPr lang="en-US" dirty="0"/>
          </a:p>
        </p:txBody>
      </p:sp>
    </p:spTree>
    <p:extLst>
      <p:ext uri="{BB962C8B-B14F-4D97-AF65-F5344CB8AC3E}">
        <p14:creationId xmlns:p14="http://schemas.microsoft.com/office/powerpoint/2010/main" val="1644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A1E7-10D7-A04C-9179-AEF0B8CA9D43}"/>
              </a:ext>
            </a:extLst>
          </p:cNvPr>
          <p:cNvSpPr>
            <a:spLocks noGrp="1"/>
          </p:cNvSpPr>
          <p:nvPr>
            <p:ph type="title"/>
          </p:nvPr>
        </p:nvSpPr>
        <p:spPr/>
        <p:txBody>
          <a:bodyPr/>
          <a:lstStyle/>
          <a:p>
            <a:r>
              <a:rPr lang="en-US" dirty="0">
                <a:solidFill>
                  <a:schemeClr val="accent2">
                    <a:lumMod val="50000"/>
                  </a:schemeClr>
                </a:solidFill>
              </a:rPr>
              <a:t>Questions?</a:t>
            </a:r>
          </a:p>
        </p:txBody>
      </p:sp>
      <p:sp>
        <p:nvSpPr>
          <p:cNvPr id="3" name="Content Placeholder 2">
            <a:extLst>
              <a:ext uri="{FF2B5EF4-FFF2-40B4-BE49-F238E27FC236}">
                <a16:creationId xmlns:a16="http://schemas.microsoft.com/office/drawing/2014/main" id="{8E2F278B-102E-754A-8123-27A72D470C7C}"/>
              </a:ext>
            </a:extLst>
          </p:cNvPr>
          <p:cNvSpPr>
            <a:spLocks noGrp="1"/>
          </p:cNvSpPr>
          <p:nvPr>
            <p:ph idx="1"/>
          </p:nvPr>
        </p:nvSpPr>
        <p:spPr>
          <a:xfrm>
            <a:off x="838200" y="3952567"/>
            <a:ext cx="10515600" cy="2224395"/>
          </a:xfrm>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EDDF9CB-450D-F241-A7B5-CDFF9534BBFB}"/>
              </a:ext>
            </a:extLst>
          </p:cNvPr>
          <p:cNvPicPr>
            <a:picLocks noChangeAspect="1"/>
          </p:cNvPicPr>
          <p:nvPr/>
        </p:nvPicPr>
        <p:blipFill>
          <a:blip r:embed="rId2"/>
          <a:stretch>
            <a:fillRect/>
          </a:stretch>
        </p:blipFill>
        <p:spPr>
          <a:xfrm>
            <a:off x="4197350" y="3200400"/>
            <a:ext cx="3797300" cy="457200"/>
          </a:xfrm>
          <a:prstGeom prst="rect">
            <a:avLst/>
          </a:prstGeom>
        </p:spPr>
      </p:pic>
      <p:sp>
        <p:nvSpPr>
          <p:cNvPr id="6" name="TextBox 5">
            <a:extLst>
              <a:ext uri="{FF2B5EF4-FFF2-40B4-BE49-F238E27FC236}">
                <a16:creationId xmlns:a16="http://schemas.microsoft.com/office/drawing/2014/main" id="{67AB1E8C-0046-C94D-9623-973C131E7D91}"/>
              </a:ext>
            </a:extLst>
          </p:cNvPr>
          <p:cNvSpPr txBox="1"/>
          <p:nvPr/>
        </p:nvSpPr>
        <p:spPr>
          <a:xfrm>
            <a:off x="2713703" y="4611331"/>
            <a:ext cx="6626942" cy="923330"/>
          </a:xfrm>
          <a:prstGeom prst="rect">
            <a:avLst/>
          </a:prstGeom>
          <a:noFill/>
        </p:spPr>
        <p:txBody>
          <a:bodyPr wrap="square" rtlCol="0">
            <a:spAutoFit/>
          </a:bodyPr>
          <a:lstStyle/>
          <a:p>
            <a:pPr algn="ctr"/>
            <a:r>
              <a:rPr lang="en-US" dirty="0"/>
              <a:t>Glen Lineberry</a:t>
            </a:r>
          </a:p>
          <a:p>
            <a:pPr algn="ctr"/>
            <a:r>
              <a:rPr lang="en-US" dirty="0">
                <a:hlinkClick r:id="rId3"/>
              </a:rPr>
              <a:t>glen.lineberry@azsoc.org</a:t>
            </a:r>
            <a:endParaRPr lang="en-US" dirty="0"/>
          </a:p>
          <a:p>
            <a:pPr algn="ctr"/>
            <a:r>
              <a:rPr lang="en-US" dirty="0"/>
              <a:t>480.329.3677</a:t>
            </a:r>
          </a:p>
        </p:txBody>
      </p:sp>
    </p:spTree>
    <p:extLst>
      <p:ext uri="{BB962C8B-B14F-4D97-AF65-F5344CB8AC3E}">
        <p14:creationId xmlns:p14="http://schemas.microsoft.com/office/powerpoint/2010/main" val="288493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1B27-AE7D-C645-872E-329BD038050C}"/>
              </a:ext>
            </a:extLst>
          </p:cNvPr>
          <p:cNvSpPr>
            <a:spLocks noGrp="1"/>
          </p:cNvSpPr>
          <p:nvPr>
            <p:ph type="title"/>
          </p:nvPr>
        </p:nvSpPr>
        <p:spPr/>
        <p:txBody>
          <a:bodyPr/>
          <a:lstStyle/>
          <a:p>
            <a:r>
              <a:rPr lang="en-US" dirty="0">
                <a:solidFill>
                  <a:schemeClr val="accent2">
                    <a:lumMod val="50000"/>
                  </a:schemeClr>
                </a:solidFill>
              </a:rPr>
              <a:t>The challenge</a:t>
            </a:r>
          </a:p>
        </p:txBody>
      </p:sp>
      <p:sp>
        <p:nvSpPr>
          <p:cNvPr id="3" name="Content Placeholder 2">
            <a:extLst>
              <a:ext uri="{FF2B5EF4-FFF2-40B4-BE49-F238E27FC236}">
                <a16:creationId xmlns:a16="http://schemas.microsoft.com/office/drawing/2014/main" id="{55D2452E-6DDE-7E40-84E7-2E80A723A268}"/>
              </a:ext>
            </a:extLst>
          </p:cNvPr>
          <p:cNvSpPr>
            <a:spLocks noGrp="1"/>
          </p:cNvSpPr>
          <p:nvPr>
            <p:ph idx="1"/>
          </p:nvPr>
        </p:nvSpPr>
        <p:spPr>
          <a:xfrm>
            <a:off x="838200" y="2509735"/>
            <a:ext cx="10515600" cy="3667227"/>
          </a:xfrm>
        </p:spPr>
        <p:txBody>
          <a:bodyPr/>
          <a:lstStyle/>
          <a:p>
            <a:pPr marL="0" indent="0">
              <a:lnSpc>
                <a:spcPct val="150000"/>
              </a:lnSpc>
              <a:buNone/>
            </a:pPr>
            <a:r>
              <a:rPr lang="en-US" dirty="0"/>
              <a:t>One in five American students are located in rural counties (Robson et al., 2019) where recruiting and retaining highly qualified teachers means schools are unable to offer the rigorous and relevant curriculum students need to succeed at university. </a:t>
            </a:r>
          </a:p>
        </p:txBody>
      </p:sp>
    </p:spTree>
    <p:extLst>
      <p:ext uri="{BB962C8B-B14F-4D97-AF65-F5344CB8AC3E}">
        <p14:creationId xmlns:p14="http://schemas.microsoft.com/office/powerpoint/2010/main" val="324960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1B27-AE7D-C645-872E-329BD038050C}"/>
              </a:ext>
            </a:extLst>
          </p:cNvPr>
          <p:cNvSpPr>
            <a:spLocks noGrp="1"/>
          </p:cNvSpPr>
          <p:nvPr>
            <p:ph type="title"/>
          </p:nvPr>
        </p:nvSpPr>
        <p:spPr/>
        <p:txBody>
          <a:bodyPr/>
          <a:lstStyle/>
          <a:p>
            <a:r>
              <a:rPr lang="en-US" dirty="0">
                <a:solidFill>
                  <a:schemeClr val="accent2">
                    <a:lumMod val="50000"/>
                  </a:schemeClr>
                </a:solidFill>
              </a:rPr>
              <a:t>This is not new &amp; it’s getting worse</a:t>
            </a:r>
          </a:p>
        </p:txBody>
      </p:sp>
      <p:sp>
        <p:nvSpPr>
          <p:cNvPr id="3" name="Content Placeholder 2">
            <a:extLst>
              <a:ext uri="{FF2B5EF4-FFF2-40B4-BE49-F238E27FC236}">
                <a16:creationId xmlns:a16="http://schemas.microsoft.com/office/drawing/2014/main" id="{55D2452E-6DDE-7E40-84E7-2E80A723A268}"/>
              </a:ext>
            </a:extLst>
          </p:cNvPr>
          <p:cNvSpPr>
            <a:spLocks noGrp="1"/>
          </p:cNvSpPr>
          <p:nvPr>
            <p:ph idx="1"/>
          </p:nvPr>
        </p:nvSpPr>
        <p:spPr>
          <a:xfrm>
            <a:off x="838200" y="2178995"/>
            <a:ext cx="10515600" cy="3997967"/>
          </a:xfrm>
        </p:spPr>
        <p:txBody>
          <a:bodyPr/>
          <a:lstStyle/>
          <a:p>
            <a:pPr marL="0" indent="0">
              <a:lnSpc>
                <a:spcPct val="150000"/>
              </a:lnSpc>
              <a:buNone/>
            </a:pPr>
            <a:r>
              <a:rPr lang="en-US" dirty="0"/>
              <a:t>Maintaining a qualified faculty is not a new problem for rural districts and research statistics tend to lag (McHenry-</a:t>
            </a:r>
            <a:r>
              <a:rPr lang="en-US" dirty="0" err="1"/>
              <a:t>Sorber</a:t>
            </a:r>
            <a:r>
              <a:rPr lang="en-US" dirty="0"/>
              <a:t> &amp; Campbell, 2019), but Arizona’s newspaper of record reports more than one-fifth of K-12 classrooms lack an appropriately certified teacher (Allhands, 2019), a problem that worsened the following year (Altavena, 2019) and has been further exacerbated by COVID-19 (Altavena, 2020). </a:t>
            </a:r>
          </a:p>
        </p:txBody>
      </p:sp>
    </p:spTree>
    <p:extLst>
      <p:ext uri="{BB962C8B-B14F-4D97-AF65-F5344CB8AC3E}">
        <p14:creationId xmlns:p14="http://schemas.microsoft.com/office/powerpoint/2010/main" val="162976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0F10-B452-C64A-96D2-6BAD23089BEB}"/>
              </a:ext>
            </a:extLst>
          </p:cNvPr>
          <p:cNvSpPr>
            <a:spLocks noGrp="1"/>
          </p:cNvSpPr>
          <p:nvPr>
            <p:ph type="title"/>
          </p:nvPr>
        </p:nvSpPr>
        <p:spPr/>
        <p:txBody>
          <a:bodyPr/>
          <a:lstStyle/>
          <a:p>
            <a:r>
              <a:rPr lang="en-US" dirty="0">
                <a:solidFill>
                  <a:schemeClr val="accent2">
                    <a:lumMod val="50000"/>
                  </a:schemeClr>
                </a:solidFill>
              </a:rPr>
              <a:t>The impact on rural students is devastating</a:t>
            </a:r>
          </a:p>
        </p:txBody>
      </p:sp>
      <p:sp>
        <p:nvSpPr>
          <p:cNvPr id="3" name="Content Placeholder 2">
            <a:extLst>
              <a:ext uri="{FF2B5EF4-FFF2-40B4-BE49-F238E27FC236}">
                <a16:creationId xmlns:a16="http://schemas.microsoft.com/office/drawing/2014/main" id="{1B83533C-C1C9-A14B-B857-7218135E86AE}"/>
              </a:ext>
            </a:extLst>
          </p:cNvPr>
          <p:cNvSpPr>
            <a:spLocks noGrp="1"/>
          </p:cNvSpPr>
          <p:nvPr>
            <p:ph idx="1"/>
          </p:nvPr>
        </p:nvSpPr>
        <p:spPr>
          <a:xfrm>
            <a:off x="838200" y="2062263"/>
            <a:ext cx="10515600" cy="4114699"/>
          </a:xfrm>
        </p:spPr>
        <p:txBody>
          <a:bodyPr/>
          <a:lstStyle/>
          <a:p>
            <a:pPr marL="0" indent="0">
              <a:lnSpc>
                <a:spcPct val="150000"/>
              </a:lnSpc>
              <a:buNone/>
            </a:pPr>
            <a:r>
              <a:rPr lang="en-US" dirty="0"/>
              <a:t>Small rural schools in the United States are often unable to recruit and retain highly qualified teachers to offer the full range of courses required for graduates to matriculate successfully at university (Miller et al., 2019). Students need additional resources such as advanced courses in order to succeed after graduating, but those courses are difficult for many rural schools to staff and to fund (</a:t>
            </a:r>
            <a:r>
              <a:rPr lang="en-US" dirty="0" err="1"/>
              <a:t>Feygin</a:t>
            </a:r>
            <a:r>
              <a:rPr lang="en-US" dirty="0"/>
              <a:t> et al., 2019). </a:t>
            </a:r>
          </a:p>
        </p:txBody>
      </p:sp>
    </p:spTree>
    <p:extLst>
      <p:ext uri="{BB962C8B-B14F-4D97-AF65-F5344CB8AC3E}">
        <p14:creationId xmlns:p14="http://schemas.microsoft.com/office/powerpoint/2010/main" val="413678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0362-CCA4-5243-99F2-BB4372BB3849}"/>
              </a:ext>
            </a:extLst>
          </p:cNvPr>
          <p:cNvSpPr>
            <a:spLocks noGrp="1"/>
          </p:cNvSpPr>
          <p:nvPr>
            <p:ph type="title"/>
          </p:nvPr>
        </p:nvSpPr>
        <p:spPr/>
        <p:txBody>
          <a:bodyPr/>
          <a:lstStyle/>
          <a:p>
            <a:r>
              <a:rPr lang="en-US" dirty="0">
                <a:solidFill>
                  <a:schemeClr val="accent2">
                    <a:lumMod val="50000"/>
                  </a:schemeClr>
                </a:solidFill>
              </a:rPr>
              <a:t>The problem is acute in Arizona</a:t>
            </a:r>
          </a:p>
        </p:txBody>
      </p:sp>
      <p:sp>
        <p:nvSpPr>
          <p:cNvPr id="3" name="Content Placeholder 2">
            <a:extLst>
              <a:ext uri="{FF2B5EF4-FFF2-40B4-BE49-F238E27FC236}">
                <a16:creationId xmlns:a16="http://schemas.microsoft.com/office/drawing/2014/main" id="{70329CCA-31E8-AE4B-A8C6-96A2C579E4EF}"/>
              </a:ext>
            </a:extLst>
          </p:cNvPr>
          <p:cNvSpPr>
            <a:spLocks noGrp="1"/>
          </p:cNvSpPr>
          <p:nvPr>
            <p:ph idx="1"/>
          </p:nvPr>
        </p:nvSpPr>
        <p:spPr>
          <a:xfrm>
            <a:off x="838200" y="2101173"/>
            <a:ext cx="10515600" cy="4075789"/>
          </a:xfrm>
        </p:spPr>
        <p:txBody>
          <a:bodyPr/>
          <a:lstStyle/>
          <a:p>
            <a:pPr marL="0" indent="0">
              <a:lnSpc>
                <a:spcPct val="150000"/>
              </a:lnSpc>
              <a:buNone/>
            </a:pPr>
            <a:r>
              <a:rPr lang="en-US" dirty="0"/>
              <a:t>The nationwide problem is borne out by data specific to Arizona indicating half of Arizona high school graduates lack the credits required by the state’s three universities (Hickman et al., 2020), continuing a trend previously identified by the Arizona Board of Regents (ABOR, 2015). </a:t>
            </a:r>
          </a:p>
        </p:txBody>
      </p:sp>
    </p:spTree>
    <p:extLst>
      <p:ext uri="{BB962C8B-B14F-4D97-AF65-F5344CB8AC3E}">
        <p14:creationId xmlns:p14="http://schemas.microsoft.com/office/powerpoint/2010/main" val="230179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5A73-013E-A84A-8AF5-680194655BAF}"/>
              </a:ext>
            </a:extLst>
          </p:cNvPr>
          <p:cNvSpPr>
            <a:spLocks noGrp="1"/>
          </p:cNvSpPr>
          <p:nvPr>
            <p:ph type="title"/>
          </p:nvPr>
        </p:nvSpPr>
        <p:spPr/>
        <p:txBody>
          <a:bodyPr/>
          <a:lstStyle/>
          <a:p>
            <a:r>
              <a:rPr lang="en-US" dirty="0">
                <a:solidFill>
                  <a:schemeClr val="accent2">
                    <a:lumMod val="50000"/>
                  </a:schemeClr>
                </a:solidFill>
              </a:rPr>
              <a:t>and the anecdotal evidence is even worse</a:t>
            </a:r>
          </a:p>
        </p:txBody>
      </p:sp>
      <p:sp>
        <p:nvSpPr>
          <p:cNvPr id="3" name="Content Placeholder 2">
            <a:extLst>
              <a:ext uri="{FF2B5EF4-FFF2-40B4-BE49-F238E27FC236}">
                <a16:creationId xmlns:a16="http://schemas.microsoft.com/office/drawing/2014/main" id="{A06C93E6-37B4-2843-9E34-DA0B403E4D61}"/>
              </a:ext>
            </a:extLst>
          </p:cNvPr>
          <p:cNvSpPr>
            <a:spLocks noGrp="1"/>
          </p:cNvSpPr>
          <p:nvPr>
            <p:ph idx="1"/>
          </p:nvPr>
        </p:nvSpPr>
        <p:spPr/>
        <p:txBody>
          <a:bodyPr/>
          <a:lstStyle/>
          <a:p>
            <a:pPr marL="0" indent="0">
              <a:lnSpc>
                <a:spcPct val="150000"/>
              </a:lnSpc>
              <a:buNone/>
            </a:pPr>
            <a:r>
              <a:rPr lang="en-US" dirty="0"/>
              <a:t>Every principal and superintendent contacted by AzSOC reported students lacked access to critical courses, and the list of missing courses changes from year to year. The courses most difficult to staff are 10</a:t>
            </a:r>
            <a:r>
              <a:rPr lang="en-US" baseline="30000" dirty="0"/>
              <a:t>th</a:t>
            </a:r>
            <a:r>
              <a:rPr lang="en-US" dirty="0"/>
              <a:t>-grade Biology, upper-level math and science, Spanish, dual enrollment courses, and CTE.</a:t>
            </a:r>
          </a:p>
        </p:txBody>
      </p:sp>
    </p:spTree>
    <p:extLst>
      <p:ext uri="{BB962C8B-B14F-4D97-AF65-F5344CB8AC3E}">
        <p14:creationId xmlns:p14="http://schemas.microsoft.com/office/powerpoint/2010/main" val="319397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EE45-8A0F-054B-AB14-9222630C7D67}"/>
              </a:ext>
            </a:extLst>
          </p:cNvPr>
          <p:cNvSpPr>
            <a:spLocks noGrp="1"/>
          </p:cNvSpPr>
          <p:nvPr>
            <p:ph type="title"/>
          </p:nvPr>
        </p:nvSpPr>
        <p:spPr/>
        <p:txBody>
          <a:bodyPr>
            <a:normAutofit/>
          </a:bodyPr>
          <a:lstStyle/>
          <a:p>
            <a:pPr algn="ctr"/>
            <a:r>
              <a:rPr lang="en-US" sz="4400" dirty="0">
                <a:solidFill>
                  <a:schemeClr val="accent2">
                    <a:lumMod val="50000"/>
                  </a:schemeClr>
                </a:solidFill>
              </a:rPr>
              <a:t>No solution is on the horizon, so we have undertaken to solve this problem ourselves.</a:t>
            </a:r>
          </a:p>
        </p:txBody>
      </p:sp>
    </p:spTree>
    <p:extLst>
      <p:ext uri="{BB962C8B-B14F-4D97-AF65-F5344CB8AC3E}">
        <p14:creationId xmlns:p14="http://schemas.microsoft.com/office/powerpoint/2010/main" val="195543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19F9-D178-464D-9CB6-10B5672CD3F1}"/>
              </a:ext>
            </a:extLst>
          </p:cNvPr>
          <p:cNvSpPr>
            <a:spLocks noGrp="1"/>
          </p:cNvSpPr>
          <p:nvPr>
            <p:ph type="title"/>
          </p:nvPr>
        </p:nvSpPr>
        <p:spPr/>
        <p:txBody>
          <a:bodyPr/>
          <a:lstStyle/>
          <a:p>
            <a:r>
              <a:rPr lang="en-US" dirty="0">
                <a:solidFill>
                  <a:schemeClr val="accent2">
                    <a:lumMod val="50000"/>
                  </a:schemeClr>
                </a:solidFill>
              </a:rPr>
              <a:t>The idea is simple</a:t>
            </a:r>
          </a:p>
        </p:txBody>
      </p:sp>
      <p:sp>
        <p:nvSpPr>
          <p:cNvPr id="3" name="Content Placeholder 2">
            <a:extLst>
              <a:ext uri="{FF2B5EF4-FFF2-40B4-BE49-F238E27FC236}">
                <a16:creationId xmlns:a16="http://schemas.microsoft.com/office/drawing/2014/main" id="{7EBE721E-31D9-4442-8B39-B8F9741B73A7}"/>
              </a:ext>
            </a:extLst>
          </p:cNvPr>
          <p:cNvSpPr>
            <a:spLocks noGrp="1"/>
          </p:cNvSpPr>
          <p:nvPr>
            <p:ph idx="1"/>
          </p:nvPr>
        </p:nvSpPr>
        <p:spPr/>
        <p:txBody>
          <a:bodyPr/>
          <a:lstStyle/>
          <a:p>
            <a:r>
              <a:rPr lang="en-US" dirty="0"/>
              <a:t>I have teachers at Miami with master’s degrees in math &amp; English.</a:t>
            </a:r>
          </a:p>
          <a:p>
            <a:r>
              <a:rPr lang="en-US" dirty="0"/>
              <a:t>Globe has teachers with master’s in Spanish &amp; history.</a:t>
            </a:r>
          </a:p>
          <a:p>
            <a:r>
              <a:rPr lang="en-US" dirty="0"/>
              <a:t>San Carlos has a chemistry Ph.D.</a:t>
            </a:r>
          </a:p>
          <a:p>
            <a:endParaRPr lang="en-US" dirty="0"/>
          </a:p>
          <a:p>
            <a:endParaRPr lang="en-US" dirty="0"/>
          </a:p>
          <a:p>
            <a:endParaRPr lang="en-US" dirty="0"/>
          </a:p>
          <a:p>
            <a:r>
              <a:rPr lang="en-US" dirty="0">
                <a:solidFill>
                  <a:schemeClr val="accent2">
                    <a:lumMod val="50000"/>
                  </a:schemeClr>
                </a:solidFill>
              </a:rPr>
              <a:t>Why can’t our kids all benefit from each school’s underutilized &amp; highly qualified teachers by exchanging instruction online?</a:t>
            </a:r>
          </a:p>
        </p:txBody>
      </p:sp>
      <p:pic>
        <p:nvPicPr>
          <p:cNvPr id="4" name="Picture 3">
            <a:extLst>
              <a:ext uri="{FF2B5EF4-FFF2-40B4-BE49-F238E27FC236}">
                <a16:creationId xmlns:a16="http://schemas.microsoft.com/office/drawing/2014/main" id="{DAB87AFC-626E-764D-9800-52D646F2FDEC}"/>
              </a:ext>
            </a:extLst>
          </p:cNvPr>
          <p:cNvPicPr>
            <a:picLocks noChangeAspect="1"/>
          </p:cNvPicPr>
          <p:nvPr/>
        </p:nvPicPr>
        <p:blipFill>
          <a:blip r:embed="rId2"/>
          <a:stretch>
            <a:fillRect/>
          </a:stretch>
        </p:blipFill>
        <p:spPr>
          <a:xfrm>
            <a:off x="6001966" y="2821021"/>
            <a:ext cx="5645566" cy="1909530"/>
          </a:xfrm>
          <a:prstGeom prst="rect">
            <a:avLst/>
          </a:prstGeom>
        </p:spPr>
      </p:pic>
    </p:spTree>
    <p:extLst>
      <p:ext uri="{BB962C8B-B14F-4D97-AF65-F5344CB8AC3E}">
        <p14:creationId xmlns:p14="http://schemas.microsoft.com/office/powerpoint/2010/main" val="102975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AF92-0270-4E45-AE61-7F5CB0E5D8F0}"/>
              </a:ext>
            </a:extLst>
          </p:cNvPr>
          <p:cNvSpPr>
            <a:spLocks noGrp="1"/>
          </p:cNvSpPr>
          <p:nvPr>
            <p:ph type="title"/>
          </p:nvPr>
        </p:nvSpPr>
        <p:spPr>
          <a:xfrm>
            <a:off x="838199" y="365125"/>
            <a:ext cx="10893357" cy="1325563"/>
          </a:xfrm>
        </p:spPr>
        <p:txBody>
          <a:bodyPr/>
          <a:lstStyle/>
          <a:p>
            <a:r>
              <a:rPr lang="en-US" dirty="0">
                <a:solidFill>
                  <a:schemeClr val="accent2">
                    <a:lumMod val="50000"/>
                  </a:schemeClr>
                </a:solidFill>
              </a:rPr>
              <a:t>Like a group of musicians lacking a shared score</a:t>
            </a:r>
          </a:p>
        </p:txBody>
      </p:sp>
      <p:sp>
        <p:nvSpPr>
          <p:cNvPr id="3" name="Content Placeholder 2">
            <a:extLst>
              <a:ext uri="{FF2B5EF4-FFF2-40B4-BE49-F238E27FC236}">
                <a16:creationId xmlns:a16="http://schemas.microsoft.com/office/drawing/2014/main" id="{7BBECD1E-A518-D44F-A7E1-3FBD11C53EBA}"/>
              </a:ext>
            </a:extLst>
          </p:cNvPr>
          <p:cNvSpPr>
            <a:spLocks noGrp="1"/>
          </p:cNvSpPr>
          <p:nvPr>
            <p:ph idx="1"/>
          </p:nvPr>
        </p:nvSpPr>
        <p:spPr>
          <a:xfrm>
            <a:off x="838200" y="1825625"/>
            <a:ext cx="7050932" cy="5032374"/>
          </a:xfrm>
        </p:spPr>
        <p:txBody>
          <a:bodyPr>
            <a:normAutofit lnSpcReduction="10000"/>
          </a:bodyPr>
          <a:lstStyle/>
          <a:p>
            <a:r>
              <a:rPr lang="en-US" dirty="0"/>
              <a:t>Every school has classes they cannot teach</a:t>
            </a:r>
          </a:p>
          <a:p>
            <a:r>
              <a:rPr lang="en-US" dirty="0"/>
              <a:t>Every school has a teacher underutilized in their content area</a:t>
            </a:r>
          </a:p>
          <a:p>
            <a:r>
              <a:rPr lang="en-US" dirty="0"/>
              <a:t>The Canvas learning management system permits asynchronous instruction, eliminating the need to align bell schedules</a:t>
            </a:r>
          </a:p>
          <a:p>
            <a:r>
              <a:rPr lang="en-US" dirty="0"/>
              <a:t>Zoom permits face-to-face instruction over any distance</a:t>
            </a:r>
          </a:p>
          <a:p>
            <a:r>
              <a:rPr lang="en-US" dirty="0">
                <a:solidFill>
                  <a:schemeClr val="accent2">
                    <a:lumMod val="50000"/>
                  </a:schemeClr>
                </a:solidFill>
              </a:rPr>
              <a:t>AzSOC matches available teachers across rural Arizona to students who need classes to graduate high school or to matriculate successfully at university</a:t>
            </a:r>
          </a:p>
        </p:txBody>
      </p:sp>
      <p:pic>
        <p:nvPicPr>
          <p:cNvPr id="5" name="Picture 4">
            <a:extLst>
              <a:ext uri="{FF2B5EF4-FFF2-40B4-BE49-F238E27FC236}">
                <a16:creationId xmlns:a16="http://schemas.microsoft.com/office/drawing/2014/main" id="{1F7EA724-C772-F445-BF9C-2AF90E4C29BC}"/>
              </a:ext>
            </a:extLst>
          </p:cNvPr>
          <p:cNvPicPr>
            <a:picLocks noChangeAspect="1"/>
          </p:cNvPicPr>
          <p:nvPr/>
        </p:nvPicPr>
        <p:blipFill>
          <a:blip r:embed="rId2"/>
          <a:stretch>
            <a:fillRect/>
          </a:stretch>
        </p:blipFill>
        <p:spPr>
          <a:xfrm>
            <a:off x="8011203" y="1614790"/>
            <a:ext cx="4166603" cy="5243209"/>
          </a:xfrm>
          <a:prstGeom prst="rect">
            <a:avLst/>
          </a:prstGeom>
        </p:spPr>
      </p:pic>
    </p:spTree>
    <p:extLst>
      <p:ext uri="{BB962C8B-B14F-4D97-AF65-F5344CB8AC3E}">
        <p14:creationId xmlns:p14="http://schemas.microsoft.com/office/powerpoint/2010/main" val="803145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1257</Words>
  <Application>Microsoft Office PowerPoint</Application>
  <PresentationFormat>Widescreen</PresentationFormat>
  <Paragraphs>108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The challenge</vt:lpstr>
      <vt:lpstr>This is not new &amp; it’s getting worse</vt:lpstr>
      <vt:lpstr>The impact on rural students is devastating</vt:lpstr>
      <vt:lpstr>The problem is acute in Arizona</vt:lpstr>
      <vt:lpstr>and the anecdotal evidence is even worse</vt:lpstr>
      <vt:lpstr>No solution is on the horizon, so we have undertaken to solve this problem ourselves.</vt:lpstr>
      <vt:lpstr>The idea is simple</vt:lpstr>
      <vt:lpstr>Like a group of musicians lacking a shared score</vt:lpstr>
      <vt:lpstr>PowerPoint Presentation</vt:lpstr>
      <vt:lpstr>PowerPoint Presentation</vt:lpstr>
      <vt:lpstr>We have been generously supported</vt:lpstr>
      <vt:lpstr>And we are teaching children</vt:lpstr>
      <vt:lpstr>We’re very much on a steep learning curve</vt:lpstr>
      <vt:lpstr>Long Term Outcomes</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Lineberry</dc:creator>
  <cp:lastModifiedBy>Steve Peters</cp:lastModifiedBy>
  <cp:revision>17</cp:revision>
  <cp:lastPrinted>2021-03-25T00:54:49Z</cp:lastPrinted>
  <dcterms:created xsi:type="dcterms:W3CDTF">2021-03-19T20:22:50Z</dcterms:created>
  <dcterms:modified xsi:type="dcterms:W3CDTF">2021-03-25T00:58:45Z</dcterms:modified>
</cp:coreProperties>
</file>