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92" r:id="rId2"/>
    <p:sldMasterId id="2147483737" r:id="rId3"/>
  </p:sldMasterIdLst>
  <p:notesMasterIdLst>
    <p:notesMasterId r:id="rId16"/>
  </p:notesMasterIdLst>
  <p:sldIdLst>
    <p:sldId id="256" r:id="rId4"/>
    <p:sldId id="257" r:id="rId5"/>
    <p:sldId id="274" r:id="rId6"/>
    <p:sldId id="266" r:id="rId7"/>
    <p:sldId id="258" r:id="rId8"/>
    <p:sldId id="259" r:id="rId9"/>
    <p:sldId id="262" r:id="rId10"/>
    <p:sldId id="265" r:id="rId11"/>
    <p:sldId id="270" r:id="rId12"/>
    <p:sldId id="275" r:id="rId13"/>
    <p:sldId id="269" r:id="rId14"/>
    <p:sldId id="267" r:id="rId15"/>
  </p:sldIdLst>
  <p:sldSz cx="20104100" cy="11309350"/>
  <p:notesSz cx="11309350" cy="201041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Merriweather" panose="00000500000000000000" pitchFamily="2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Oswald" panose="00000500000000000000" pitchFamily="2" charset="0"/>
      <p:regular r:id="rId29"/>
      <p:bold r:id="rId30"/>
    </p:embeddedFont>
    <p:embeddedFont>
      <p:font typeface="Oswald Regular" panose="00000500000000000000" charset="0"/>
      <p:regular r:id="rId31"/>
      <p:bold r:id="rId32"/>
    </p:embeddedFont>
    <p:embeddedFont>
      <p:font typeface="Raleway" pitchFamily="2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CpLv8UUwip3U7/3KEPX4zLVf5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/>
    <p:restoredTop sz="85176" autoAdjust="0"/>
  </p:normalViewPr>
  <p:slideViewPr>
    <p:cSldViewPr snapToGrid="0">
      <p:cViewPr varScale="1">
        <p:scale>
          <a:sx n="44" d="100"/>
          <a:sy n="44" d="100"/>
        </p:scale>
        <p:origin x="1349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430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microsoft.com/office/2016/11/relationships/changesInfo" Target="changesInfos/changesInfo1.xml"/><Relationship Id="rId20" Type="http://schemas.openxmlformats.org/officeDocument/2006/relationships/font" Target="fonts/font4.fntdata"/><Relationship Id="rId41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oddy" userId="161ceef6acee0dd0" providerId="LiveId" clId="{7D98DB57-52A6-4EF7-81EF-88970BDAF14B}"/>
    <pc:docChg chg="custSel modSld">
      <pc:chgData name="Katie Boddy" userId="161ceef6acee0dd0" providerId="LiveId" clId="{7D98DB57-52A6-4EF7-81EF-88970BDAF14B}" dt="2021-09-13T18:43:57.088" v="3" actId="207"/>
      <pc:docMkLst>
        <pc:docMk/>
      </pc:docMkLst>
      <pc:sldChg chg="modNotesTx">
        <pc:chgData name="Katie Boddy" userId="161ceef6acee0dd0" providerId="LiveId" clId="{7D98DB57-52A6-4EF7-81EF-88970BDAF14B}" dt="2021-08-19T20:57:11.095" v="1" actId="33524"/>
        <pc:sldMkLst>
          <pc:docMk/>
          <pc:sldMk cId="0" sldId="256"/>
        </pc:sldMkLst>
      </pc:sldChg>
      <pc:sldChg chg="modSp mod">
        <pc:chgData name="Katie Boddy" userId="161ceef6acee0dd0" providerId="LiveId" clId="{7D98DB57-52A6-4EF7-81EF-88970BDAF14B}" dt="2021-08-19T20:56:36.429" v="0" actId="33524"/>
        <pc:sldMkLst>
          <pc:docMk/>
          <pc:sldMk cId="1691358206" sldId="270"/>
        </pc:sldMkLst>
        <pc:spChg chg="mod">
          <ac:chgData name="Katie Boddy" userId="161ceef6acee0dd0" providerId="LiveId" clId="{7D98DB57-52A6-4EF7-81EF-88970BDAF14B}" dt="2021-08-19T20:56:36.429" v="0" actId="33524"/>
          <ac:spMkLst>
            <pc:docMk/>
            <pc:sldMk cId="1691358206" sldId="270"/>
            <ac:spMk id="175" creationId="{00000000-0000-0000-0000-000000000000}"/>
          </ac:spMkLst>
        </pc:spChg>
      </pc:sldChg>
      <pc:sldChg chg="modSp mod">
        <pc:chgData name="Katie Boddy" userId="161ceef6acee0dd0" providerId="LiveId" clId="{7D98DB57-52A6-4EF7-81EF-88970BDAF14B}" dt="2021-09-13T18:43:57.088" v="3" actId="207"/>
        <pc:sldMkLst>
          <pc:docMk/>
          <pc:sldMk cId="567259967" sldId="274"/>
        </pc:sldMkLst>
        <pc:spChg chg="mod">
          <ac:chgData name="Katie Boddy" userId="161ceef6acee0dd0" providerId="LiveId" clId="{7D98DB57-52A6-4EF7-81EF-88970BDAF14B}" dt="2021-09-13T18:43:57.088" v="3" actId="207"/>
          <ac:spMkLst>
            <pc:docMk/>
            <pc:sldMk cId="567259967" sldId="274"/>
            <ac:spMk id="1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1044575" y="1508125"/>
            <a:ext cx="13400088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9fb5a8643_2_74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91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New program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After last economic downturn, AZ came in last in recovery. Measured by the time it takes to get back to prerecession levels of economic activity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Set up to ensure rural communities had fair access to funds. </a:t>
            </a:r>
            <a:endParaRPr dirty="0"/>
          </a:p>
        </p:txBody>
      </p:sp>
      <p:sp>
        <p:nvSpPr>
          <p:cNvPr id="159" name="Google Shape;159;g79fb5a8643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-how did we make this possible?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-raised $ from these entities</a:t>
            </a:r>
            <a:endParaRPr dirty="0"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262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9fb5a8643_2_102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91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-the request is to sign 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-any or all categories </a:t>
            </a:r>
            <a:endParaRPr dirty="0"/>
          </a:p>
        </p:txBody>
      </p:sp>
      <p:sp>
        <p:nvSpPr>
          <p:cNvPr id="361" name="Google Shape;361;g79fb5a8643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467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9fb5a8643_2_102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91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g79fb5a8643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These are the key challenges we are trying to address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Wearing 5 hats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Competing against other states.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Want to make sure that as many groups in AZ receive as much funding as possible. </a:t>
            </a:r>
            <a:endParaRPr dirty="0"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489325" y="1219200"/>
            <a:ext cx="10836275" cy="60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6fa3c898_0_5:notes"/>
          <p:cNvSpPr txBox="1">
            <a:spLocks noGrp="1"/>
          </p:cNvSpPr>
          <p:nvPr>
            <p:ph type="body" idx="1"/>
          </p:nvPr>
        </p:nvSpPr>
        <p:spPr>
          <a:xfrm>
            <a:off x="385789" y="7721058"/>
            <a:ext cx="3086317" cy="7314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Putting them into 2 page overviews for easy understanding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Built a roster of service providers that will help increase capacity in communities that need the most assistance.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969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We are here to help you every step of the way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What we hear – what we are providing </a:t>
            </a:r>
            <a:endParaRPr dirty="0"/>
          </a:p>
        </p:txBody>
      </p:sp>
      <p:sp>
        <p:nvSpPr>
          <p:cNvPr id="343" name="Google Shape;3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Here are our key priorities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Make sure the grant you want is the right fit/save time/extra eyes and ears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Experts on retainer to help fill gaps = </a:t>
            </a:r>
            <a:r>
              <a:rPr lang="en-US" dirty="0" err="1"/>
              <a:t>i.e</a:t>
            </a:r>
            <a:r>
              <a:rPr lang="en-US" dirty="0"/>
              <a:t> facilitator = multi cultural and multi lingual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Want to increase grant submissions, improve quality, improve collaboration by building strategic relationships.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Benchmark against peers in other states to make sure we get fair share</a:t>
            </a:r>
            <a:endParaRPr dirty="0"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-our areas of support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Help us get the word out and have them sign up for email list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Proposal support = ideas, review support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Deploy project manager for up to 1 year to help support</a:t>
            </a:r>
            <a:endParaRPr dirty="0"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-Project managers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-Grant writers w/ different expertise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-economic analysis</a:t>
            </a:r>
            <a:endParaRPr dirty="0"/>
          </a:p>
        </p:txBody>
      </p:sp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16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-how does it work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-we are reviewing apps, taking phone calls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-braid needs with a consultant </a:t>
            </a:r>
            <a:endParaRPr dirty="0"/>
          </a:p>
        </p:txBody>
      </p:sp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054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-who qualifies?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-if you aren’t sure, call us!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-don’t stress about 3 partners – we will help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-LMI= low to moderate income </a:t>
            </a:r>
            <a:endParaRPr dirty="0"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63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c9783c89ee_0_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gc9783c89ee_0_3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  <a:defRPr sz="4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c9783c89ee_0_35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c9783c89ee_0_3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>
  <p:cSld name="Section title and description 1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10052050" y="275"/>
            <a:ext cx="10052050" cy="11309350"/>
          </a:xfrm>
          <a:prstGeom prst="rect">
            <a:avLst/>
          </a:prstGeom>
          <a:solidFill>
            <a:srgbClr val="7ECFD2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 u="sng">
              <a:solidFill>
                <a:srgbClr val="7ECFD2"/>
              </a:solidFill>
            </a:endParaRPr>
          </a:p>
        </p:txBody>
      </p:sp>
      <p:cxnSp>
        <p:nvCxnSpPr>
          <p:cNvPr id="116" name="Google Shape;116;p20"/>
          <p:cNvCxnSpPr/>
          <p:nvPr/>
        </p:nvCxnSpPr>
        <p:spPr>
          <a:xfrm>
            <a:off x="11058299" y="9884550"/>
            <a:ext cx="102961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83731" y="3072445"/>
            <a:ext cx="8893822" cy="2898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ECFD2"/>
              </a:buClr>
              <a:buSzPts val="3600"/>
              <a:buFont typeface="Merriweather"/>
              <a:buNone/>
              <a:defRPr sz="7915">
                <a:solidFill>
                  <a:srgbClr val="7ECFD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583731" y="6014439"/>
            <a:ext cx="8893822" cy="2958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Oswald"/>
              <a:buNone/>
              <a:defRPr sz="4617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10860040" y="1592346"/>
            <a:ext cx="8436071" cy="8124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00" lvl="0" indent="-753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Montserrat"/>
              <a:buChar char="●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●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●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98056" rtl="0">
              <a:spcBef>
                <a:spcPts val="3518"/>
              </a:spcBef>
              <a:spcAft>
                <a:spcPts val="3518"/>
              </a:spcAft>
              <a:buClr>
                <a:srgbClr val="333333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3213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21"/>
          <p:cNvCxnSpPr/>
          <p:nvPr/>
        </p:nvCxnSpPr>
        <p:spPr>
          <a:xfrm>
            <a:off x="934849" y="10422148"/>
            <a:ext cx="18241437" cy="0"/>
          </a:xfrm>
          <a:prstGeom prst="straightConnector1">
            <a:avLst/>
          </a:prstGeom>
          <a:noFill/>
          <a:ln w="19050" cap="flat" cmpd="sng">
            <a:solidFill>
              <a:srgbClr val="ED1F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721182" y="9292038"/>
            <a:ext cx="18443269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00" lvl="0" indent="-502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800"/>
              <a:buFont typeface="Oswald"/>
              <a:buNone/>
              <a:defRPr>
                <a:solidFill>
                  <a:srgbClr val="0F3146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7995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22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rgbClr val="0F31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22"/>
          <p:cNvSpPr txBox="1">
            <a:spLocks noGrp="1"/>
          </p:cNvSpPr>
          <p:nvPr>
            <p:ph type="title" hasCustomPrompt="1"/>
          </p:nvPr>
        </p:nvSpPr>
        <p:spPr>
          <a:xfrm>
            <a:off x="1877504" y="2869059"/>
            <a:ext cx="16349092" cy="33825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D1F25"/>
              </a:buClr>
              <a:buSzPts val="9600"/>
              <a:buFont typeface="Oswald"/>
              <a:buNone/>
              <a:defRPr sz="21107">
                <a:solidFill>
                  <a:srgbClr val="ED1F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877504" y="6419186"/>
            <a:ext cx="16349092" cy="2356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005200" lvl="0" indent="-753900" algn="ctr">
              <a:spcBef>
                <a:spcPts val="0"/>
              </a:spcBef>
              <a:spcAft>
                <a:spcPts val="0"/>
              </a:spcAft>
              <a:buClr>
                <a:srgbClr val="0D5E74"/>
              </a:buClr>
              <a:buSzPts val="1800"/>
              <a:buFont typeface="Montserrat"/>
              <a:buChar char="●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○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■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●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○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■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●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○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98056" algn="ctr">
              <a:spcBef>
                <a:spcPts val="3518"/>
              </a:spcBef>
              <a:spcAft>
                <a:spcPts val="3518"/>
              </a:spcAft>
              <a:buClr>
                <a:srgbClr val="0D5E74"/>
              </a:buClr>
              <a:buSzPts val="1400"/>
              <a:buFont typeface="Montserrat"/>
              <a:buChar char="■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127" name="Google Shape;127;p22"/>
          <p:cNvCxnSpPr/>
          <p:nvPr/>
        </p:nvCxnSpPr>
        <p:spPr>
          <a:xfrm rot="10800000" flipH="1">
            <a:off x="3584121" y="10422753"/>
            <a:ext cx="15591890" cy="5937"/>
          </a:xfrm>
          <a:prstGeom prst="straightConnector1">
            <a:avLst/>
          </a:prstGeom>
          <a:noFill/>
          <a:ln w="19050" cap="flat" cmpd="sng">
            <a:solidFill>
              <a:srgbClr val="0F31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8" name="Google Shape;128;p22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79" y="9696120"/>
            <a:ext cx="2763014" cy="86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6972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 rot="10800000" flipH="1">
            <a:off x="3584121" y="10422753"/>
            <a:ext cx="15591890" cy="5937"/>
          </a:xfrm>
          <a:prstGeom prst="straightConnector1">
            <a:avLst/>
          </a:prstGeom>
          <a:noFill/>
          <a:ln w="19050" cap="flat" cmpd="sng">
            <a:solidFill>
              <a:srgbClr val="0F31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1" name="Google Shape;131;p23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79" y="9696120"/>
            <a:ext cx="2763014" cy="865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 descr="Background pointer shape in timeline graphic"/>
          <p:cNvSpPr/>
          <p:nvPr/>
        </p:nvSpPr>
        <p:spPr>
          <a:xfrm>
            <a:off x="749581" y="4499993"/>
            <a:ext cx="4116460" cy="1639180"/>
          </a:xfrm>
          <a:prstGeom prst="homePlate">
            <a:avLst>
              <a:gd name="adj" fmla="val 50000"/>
            </a:avLst>
          </a:prstGeom>
          <a:solidFill>
            <a:srgbClr val="0F314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956" tIns="267956" rIns="267956" bIns="2679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133" name="Google Shape;133;p23"/>
          <p:cNvSpPr txBox="1"/>
          <p:nvPr/>
        </p:nvSpPr>
        <p:spPr>
          <a:xfrm>
            <a:off x="749557" y="4802434"/>
            <a:ext cx="3200298" cy="10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09.05.XX</a:t>
            </a:r>
            <a:endParaRPr sz="3518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131048" y="3205393"/>
            <a:ext cx="437304" cy="1305310"/>
            <a:chOff x="777447" y="1610215"/>
            <a:chExt cx="198900" cy="593656"/>
          </a:xfrm>
        </p:grpSpPr>
        <p:cxnSp>
          <p:nvCxnSpPr>
            <p:cNvPr id="135" name="Google Shape;135;p23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0099A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6" name="Google Shape;136;p23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rgbClr val="0F3146"/>
            </a:solidFill>
            <a:ln w="9525" cap="flat" cmpd="sng">
              <a:solidFill>
                <a:srgbClr val="0F3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sp>
        <p:nvSpPr>
          <p:cNvPr id="137" name="Google Shape;137;p23"/>
          <p:cNvSpPr txBox="1"/>
          <p:nvPr/>
        </p:nvSpPr>
        <p:spPr>
          <a:xfrm>
            <a:off x="699983" y="512899"/>
            <a:ext cx="4931045" cy="19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</a:t>
            </a:r>
            <a:endParaRPr sz="3518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3" descr="Background pointer shape in timeline graphic"/>
          <p:cNvSpPr/>
          <p:nvPr/>
        </p:nvSpPr>
        <p:spPr>
          <a:xfrm>
            <a:off x="3994995" y="4499993"/>
            <a:ext cx="4509571" cy="1639180"/>
          </a:xfrm>
          <a:prstGeom prst="chevron">
            <a:avLst>
              <a:gd name="adj" fmla="val 50000"/>
            </a:avLst>
          </a:prstGeom>
          <a:solidFill>
            <a:srgbClr val="0D5E7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956" tIns="267956" rIns="267956" bIns="2679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139" name="Google Shape;139;p23"/>
          <p:cNvSpPr txBox="1"/>
          <p:nvPr/>
        </p:nvSpPr>
        <p:spPr>
          <a:xfrm>
            <a:off x="4674944" y="4802434"/>
            <a:ext cx="2892273" cy="10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09.17.XX</a:t>
            </a:r>
            <a:endParaRPr sz="3518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40" name="Google Shape;140;p23"/>
          <p:cNvGrpSpPr/>
          <p:nvPr/>
        </p:nvGrpSpPr>
        <p:grpSpPr>
          <a:xfrm>
            <a:off x="5902462" y="6126988"/>
            <a:ext cx="437304" cy="1305310"/>
            <a:chOff x="2223534" y="2938958"/>
            <a:chExt cx="198900" cy="593656"/>
          </a:xfrm>
        </p:grpSpPr>
        <p:cxnSp>
          <p:nvCxnSpPr>
            <p:cNvPr id="141" name="Google Shape;141;p23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0099A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" name="Google Shape;142;p23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rgbClr val="0D5E74"/>
            </a:solidFill>
            <a:ln w="9525" cap="flat" cmpd="sng">
              <a:solidFill>
                <a:srgbClr val="0D5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sp>
        <p:nvSpPr>
          <p:cNvPr id="143" name="Google Shape;143;p23"/>
          <p:cNvSpPr txBox="1"/>
          <p:nvPr/>
        </p:nvSpPr>
        <p:spPr>
          <a:xfrm>
            <a:off x="3796885" y="7927264"/>
            <a:ext cx="6137423" cy="19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</a:t>
            </a:r>
            <a:endParaRPr sz="3518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3" descr="Background pointer shape in timeline graphic"/>
          <p:cNvSpPr/>
          <p:nvPr/>
        </p:nvSpPr>
        <p:spPr>
          <a:xfrm>
            <a:off x="7633519" y="4499993"/>
            <a:ext cx="4509571" cy="1639180"/>
          </a:xfrm>
          <a:prstGeom prst="chevron">
            <a:avLst>
              <a:gd name="adj" fmla="val 50000"/>
            </a:avLst>
          </a:prstGeom>
          <a:solidFill>
            <a:srgbClr val="0099A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956" tIns="267956" rIns="267956" bIns="2679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145" name="Google Shape;145;p23"/>
          <p:cNvSpPr txBox="1"/>
          <p:nvPr/>
        </p:nvSpPr>
        <p:spPr>
          <a:xfrm>
            <a:off x="8283828" y="4802434"/>
            <a:ext cx="2892273" cy="10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10.13.XX</a:t>
            </a:r>
            <a:endParaRPr sz="3518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46" name="Google Shape;146;p23"/>
          <p:cNvGrpSpPr/>
          <p:nvPr/>
        </p:nvGrpSpPr>
        <p:grpSpPr>
          <a:xfrm>
            <a:off x="9497000" y="3205393"/>
            <a:ext cx="437304" cy="1305310"/>
            <a:chOff x="3918084" y="1610215"/>
            <a:chExt cx="198900" cy="593656"/>
          </a:xfrm>
        </p:grpSpPr>
        <p:cxnSp>
          <p:nvCxnSpPr>
            <p:cNvPr id="147" name="Google Shape;147;p23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0099A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8" name="Google Shape;148;p23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rgbClr val="0099A1"/>
            </a:solidFill>
            <a:ln w="9525" cap="flat" cmpd="sng">
              <a:solidFill>
                <a:srgbClr val="0099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sp>
        <p:nvSpPr>
          <p:cNvPr id="149" name="Google Shape;149;p23"/>
          <p:cNvSpPr txBox="1"/>
          <p:nvPr/>
        </p:nvSpPr>
        <p:spPr>
          <a:xfrm>
            <a:off x="7264418" y="512899"/>
            <a:ext cx="4931045" cy="19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</a:t>
            </a:r>
            <a:endParaRPr sz="3518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3" descr="Background pointer shape in timeline graphic"/>
          <p:cNvSpPr/>
          <p:nvPr/>
        </p:nvSpPr>
        <p:spPr>
          <a:xfrm>
            <a:off x="11272044" y="4499993"/>
            <a:ext cx="4509571" cy="1639180"/>
          </a:xfrm>
          <a:prstGeom prst="chevron">
            <a:avLst>
              <a:gd name="adj" fmla="val 50000"/>
            </a:avLst>
          </a:prstGeom>
          <a:solidFill>
            <a:srgbClr val="7ECFD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956" tIns="267956" rIns="267956" bIns="2679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151" name="Google Shape;151;p23"/>
          <p:cNvSpPr txBox="1"/>
          <p:nvPr/>
        </p:nvSpPr>
        <p:spPr>
          <a:xfrm>
            <a:off x="11909215" y="4802434"/>
            <a:ext cx="2892273" cy="10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10.20.XX</a:t>
            </a:r>
            <a:endParaRPr sz="3518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52" name="Google Shape;152;p23"/>
          <p:cNvGrpSpPr/>
          <p:nvPr/>
        </p:nvGrpSpPr>
        <p:grpSpPr>
          <a:xfrm>
            <a:off x="13132458" y="6126988"/>
            <a:ext cx="437304" cy="1305310"/>
            <a:chOff x="5958946" y="2938958"/>
            <a:chExt cx="198900" cy="593656"/>
          </a:xfrm>
        </p:grpSpPr>
        <p:cxnSp>
          <p:nvCxnSpPr>
            <p:cNvPr id="153" name="Google Shape;153;p23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7ECFD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4" name="Google Shape;154;p23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rgbClr val="7ECFD2"/>
            </a:solidFill>
            <a:ln w="9525" cap="flat" cmpd="sng">
              <a:solidFill>
                <a:srgbClr val="7ECF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sp>
        <p:nvSpPr>
          <p:cNvPr id="155" name="Google Shape;155;p23"/>
          <p:cNvSpPr txBox="1"/>
          <p:nvPr/>
        </p:nvSpPr>
        <p:spPr>
          <a:xfrm>
            <a:off x="11272059" y="7927264"/>
            <a:ext cx="7425589" cy="19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</a:t>
            </a:r>
            <a:endParaRPr sz="3518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3" descr="Background pointer shape in timeline graphic"/>
          <p:cNvSpPr/>
          <p:nvPr/>
        </p:nvSpPr>
        <p:spPr>
          <a:xfrm>
            <a:off x="14910570" y="4499993"/>
            <a:ext cx="4509571" cy="1639180"/>
          </a:xfrm>
          <a:prstGeom prst="chevron">
            <a:avLst>
              <a:gd name="adj" fmla="val 50000"/>
            </a:avLst>
          </a:prstGeom>
          <a:solidFill>
            <a:srgbClr val="99B7B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956" tIns="267956" rIns="267956" bIns="2679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157" name="Google Shape;157;p23"/>
          <p:cNvSpPr txBox="1"/>
          <p:nvPr/>
        </p:nvSpPr>
        <p:spPr>
          <a:xfrm>
            <a:off x="15635449" y="4802434"/>
            <a:ext cx="2892273" cy="10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11.01.XX</a:t>
            </a:r>
            <a:endParaRPr sz="3518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58" name="Google Shape;158;p23"/>
          <p:cNvGrpSpPr/>
          <p:nvPr/>
        </p:nvGrpSpPr>
        <p:grpSpPr>
          <a:xfrm>
            <a:off x="16862923" y="3205393"/>
            <a:ext cx="437304" cy="1305310"/>
            <a:chOff x="3918084" y="1610215"/>
            <a:chExt cx="198900" cy="593656"/>
          </a:xfrm>
        </p:grpSpPr>
        <p:cxnSp>
          <p:nvCxnSpPr>
            <p:cNvPr id="159" name="Google Shape;159;p23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0099A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0" name="Google Shape;160;p23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rgbClr val="99B7BE"/>
            </a:solidFill>
            <a:ln w="9525" cap="flat" cmpd="sng">
              <a:solidFill>
                <a:srgbClr val="99B7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sp>
        <p:nvSpPr>
          <p:cNvPr id="161" name="Google Shape;161;p23"/>
          <p:cNvSpPr txBox="1"/>
          <p:nvPr/>
        </p:nvSpPr>
        <p:spPr>
          <a:xfrm>
            <a:off x="14699868" y="512899"/>
            <a:ext cx="4931045" cy="19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</a:t>
            </a:r>
            <a:endParaRPr sz="3518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18510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endParaRPr lang="en-US"/>
          </a:p>
        </p:txBody>
      </p:sp>
      <p:cxnSp>
        <p:nvCxnSpPr>
          <p:cNvPr id="164" name="Google Shape;164;p24"/>
          <p:cNvCxnSpPr/>
          <p:nvPr/>
        </p:nvCxnSpPr>
        <p:spPr>
          <a:xfrm rot="10800000" flipH="1">
            <a:off x="3584121" y="10422753"/>
            <a:ext cx="15591890" cy="5937"/>
          </a:xfrm>
          <a:prstGeom prst="straightConnector1">
            <a:avLst/>
          </a:prstGeom>
          <a:noFill/>
          <a:ln w="19050" cap="flat" cmpd="sng">
            <a:solidFill>
              <a:srgbClr val="0F314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179312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">
  <p:cSld name="LFA Reviving Small Businesse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505" cy="6069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684" cy="716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2300"/>
              <a:buFont typeface="Roboto"/>
              <a:buNone/>
              <a:defRPr sz="5057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438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c9783c89ee_0_38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gc9783c89ee_0_38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 1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c9783c89ee_0_41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48" name="Google Shape;48;gc9783c89ee_0_41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" name="Google Shape;49;gc9783c89ee_0_4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">
  <p:cSld name="SECTION_HEADER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9783c89ee_0_45"/>
          <p:cNvSpPr txBox="1">
            <a:spLocks noGrp="1"/>
          </p:cNvSpPr>
          <p:nvPr>
            <p:ph type="title"/>
          </p:nvPr>
        </p:nvSpPr>
        <p:spPr>
          <a:xfrm>
            <a:off x="456102" y="578935"/>
            <a:ext cx="11015700" cy="32283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gc9783c89ee_0_4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gc9783c89ee_0_45"/>
          <p:cNvSpPr txBox="1"/>
          <p:nvPr/>
        </p:nvSpPr>
        <p:spPr>
          <a:xfrm>
            <a:off x="859602" y="4157920"/>
            <a:ext cx="185250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Regular text</a:t>
            </a:r>
            <a:endParaRPr sz="400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">
  <p:cSld name="TITLE_ONLY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9783c89ee_0_49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c9783c89ee_0_4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1">
  <p:cSld name="MAIN_POINT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9783c89ee_0_52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gc9783c89ee_0_52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 1 1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9783c89ee_0_55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62" name="Google Shape;62;gc9783c89ee_0_55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gc9783c89ee_0_5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 1">
  <p:cSld name="SECTION_HEADER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9783c89ee_0_59"/>
          <p:cNvSpPr txBox="1">
            <a:spLocks noGrp="1"/>
          </p:cNvSpPr>
          <p:nvPr>
            <p:ph type="title"/>
          </p:nvPr>
        </p:nvSpPr>
        <p:spPr>
          <a:xfrm>
            <a:off x="456102" y="578935"/>
            <a:ext cx="11015700" cy="32283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gc9783c89ee_0_5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gc9783c89ee_0_59"/>
          <p:cNvSpPr txBox="1"/>
          <p:nvPr/>
        </p:nvSpPr>
        <p:spPr>
          <a:xfrm>
            <a:off x="859602" y="4157920"/>
            <a:ext cx="185250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Regular text</a:t>
            </a:r>
            <a:endParaRPr sz="400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 1">
  <p:cSld name="TITLE_ONLY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9783c89ee_0_63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c9783c89ee_0_6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1 1">
  <p:cSld name="MAIN_POINT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9783c89ee_0_66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gc9783c89ee_0_66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3">
  <p:cSld name="TITLE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c9783c89ee_0_6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13" name="Google Shape;13;gc9783c89ee_0_6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gc9783c89ee_0_6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 1 1 1">
  <p:cSld name="TITLE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9fb5a8643_0_31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76" name="Google Shape;76;g79fb5a8643_0_31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g79fb5a8643_0_3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F14711-7B89-B641-A1BA-ED4BEA678BE3}"/>
              </a:ext>
            </a:extLst>
          </p:cNvPr>
          <p:cNvSpPr/>
          <p:nvPr userDrawn="1"/>
        </p:nvSpPr>
        <p:spPr>
          <a:xfrm>
            <a:off x="0" y="10515600"/>
            <a:ext cx="20104100" cy="793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 1 1">
  <p:cSld name="SECTION_HEADER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9fb5a8643_0_35"/>
          <p:cNvSpPr txBox="1">
            <a:spLocks noGrp="1"/>
          </p:cNvSpPr>
          <p:nvPr>
            <p:ph type="title"/>
          </p:nvPr>
        </p:nvSpPr>
        <p:spPr>
          <a:xfrm>
            <a:off x="456102" y="578935"/>
            <a:ext cx="11015700" cy="32283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" name="Google Shape;80;g79fb5a8643_0_3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g79fb5a8643_0_35"/>
          <p:cNvSpPr txBox="1"/>
          <p:nvPr/>
        </p:nvSpPr>
        <p:spPr>
          <a:xfrm>
            <a:off x="859602" y="4157920"/>
            <a:ext cx="185250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Regular text</a:t>
            </a:r>
            <a:endParaRPr sz="400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 1 1">
  <p:cSld name="TITLE_ONLY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9fb5a8643_0_39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79fb5a8643_0_3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1 1 1">
  <p:cSld name="MAIN_POINT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9fb5a8643_0_42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7" name="Google Shape;87;g79fb5a8643_0_42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9783c89ee_0_69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90" name="Google Shape;90;gc9783c89ee_0_69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gc9783c89ee_0_6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9783c89ee_0_80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c9783c89ee_0_8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9783c89ee_0_83"/>
          <p:cNvSpPr txBox="1">
            <a:spLocks noGrp="1"/>
          </p:cNvSpPr>
          <p:nvPr>
            <p:ph type="title"/>
          </p:nvPr>
        </p:nvSpPr>
        <p:spPr>
          <a:xfrm>
            <a:off x="685307" y="2562001"/>
            <a:ext cx="6173700" cy="1661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04" name="Google Shape;104;gc9783c89ee_0_83"/>
          <p:cNvSpPr txBox="1">
            <a:spLocks noGrp="1"/>
          </p:cNvSpPr>
          <p:nvPr>
            <p:ph type="body" idx="1"/>
          </p:nvPr>
        </p:nvSpPr>
        <p:spPr>
          <a:xfrm>
            <a:off x="7895432" y="1739553"/>
            <a:ext cx="11348700" cy="7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" name="Google Shape;105;gc9783c89ee_0_8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9783c89ee_0_87"/>
          <p:cNvSpPr txBox="1">
            <a:spLocks noGrp="1"/>
          </p:cNvSpPr>
          <p:nvPr>
            <p:ph type="title"/>
          </p:nvPr>
        </p:nvSpPr>
        <p:spPr>
          <a:xfrm>
            <a:off x="7911812" y="1157320"/>
            <a:ext cx="111483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gc9783c89ee_0_8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1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9783c89ee_0_90"/>
          <p:cNvSpPr txBox="1">
            <a:spLocks noGrp="1"/>
          </p:cNvSpPr>
          <p:nvPr>
            <p:ph type="ctrTitle"/>
          </p:nvPr>
        </p:nvSpPr>
        <p:spPr>
          <a:xfrm>
            <a:off x="597637" y="859717"/>
            <a:ext cx="18734700" cy="26313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111" name="Google Shape;111;gc9783c89ee_0_90"/>
          <p:cNvSpPr txBox="1">
            <a:spLocks noGrp="1"/>
          </p:cNvSpPr>
          <p:nvPr>
            <p:ph type="subTitle" idx="1"/>
          </p:nvPr>
        </p:nvSpPr>
        <p:spPr>
          <a:xfrm>
            <a:off x="597637" y="5035173"/>
            <a:ext cx="18821100" cy="4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" name="Google Shape;112;gc9783c89ee_0_9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9783c89ee_0_94"/>
          <p:cNvSpPr txBox="1">
            <a:spLocks noGrp="1"/>
          </p:cNvSpPr>
          <p:nvPr>
            <p:ph type="title"/>
          </p:nvPr>
        </p:nvSpPr>
        <p:spPr>
          <a:xfrm>
            <a:off x="719276" y="4754445"/>
            <a:ext cx="18699300" cy="5421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" name="Google Shape;115;gc9783c89ee_0_94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c9783c89ee_0_10"/>
          <p:cNvSpPr txBox="1">
            <a:spLocks noGrp="1"/>
          </p:cNvSpPr>
          <p:nvPr>
            <p:ph type="title"/>
          </p:nvPr>
        </p:nvSpPr>
        <p:spPr>
          <a:xfrm>
            <a:off x="8403037" y="2017587"/>
            <a:ext cx="11015700" cy="81582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Google Shape;17;gc9783c89ee_0_1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9783c89ee_0_97"/>
          <p:cNvSpPr txBox="1">
            <a:spLocks noGrp="1"/>
          </p:cNvSpPr>
          <p:nvPr>
            <p:ph type="title"/>
          </p:nvPr>
        </p:nvSpPr>
        <p:spPr>
          <a:xfrm>
            <a:off x="6794698" y="2996130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c9783c89ee_0_97"/>
          <p:cNvSpPr txBox="1">
            <a:spLocks noGrp="1"/>
          </p:cNvSpPr>
          <p:nvPr>
            <p:ph type="body" idx="1"/>
          </p:nvPr>
        </p:nvSpPr>
        <p:spPr>
          <a:xfrm>
            <a:off x="6403125" y="4536108"/>
            <a:ext cx="13015500" cy="4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gc9783c89ee_0_9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9783c89ee_0_101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c9783c89ee_0_10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 1">
  <p:cSld name="ONE_COLUMN_TEX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9783c89ee_0_104"/>
          <p:cNvSpPr txBox="1">
            <a:spLocks noGrp="1"/>
          </p:cNvSpPr>
          <p:nvPr>
            <p:ph type="title"/>
          </p:nvPr>
        </p:nvSpPr>
        <p:spPr>
          <a:xfrm>
            <a:off x="685307" y="2562001"/>
            <a:ext cx="6173700" cy="1661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25" name="Google Shape;125;gc9783c89ee_0_104"/>
          <p:cNvSpPr txBox="1">
            <a:spLocks noGrp="1"/>
          </p:cNvSpPr>
          <p:nvPr>
            <p:ph type="body" idx="1"/>
          </p:nvPr>
        </p:nvSpPr>
        <p:spPr>
          <a:xfrm>
            <a:off x="7895432" y="4807051"/>
            <a:ext cx="11348700" cy="4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" name="Google Shape;126;gc9783c89ee_0_104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_POIN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9783c89ee_0_108"/>
          <p:cNvSpPr txBox="1">
            <a:spLocks noGrp="1"/>
          </p:cNvSpPr>
          <p:nvPr>
            <p:ph type="title"/>
          </p:nvPr>
        </p:nvSpPr>
        <p:spPr>
          <a:xfrm>
            <a:off x="684153" y="402924"/>
            <a:ext cx="18858900" cy="4035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" name="Google Shape;129;gc9783c89ee_0_108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">
  <p:cSld name="MAIN_POINT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9783c89ee_0_11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">
  <p:cSld name="MAIN_POINT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9fb5a8643_0_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 1">
  <p:cSld name="MAIN_POINT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9fb5a8643_0_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 1 1">
  <p:cSld name="MAIN_POINT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9fb5a8643_0_1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 1 1 1">
  <p:cSld name="MAIN_POINT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9fb5a8643_0_1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9783c89ee_0_113"/>
          <p:cNvSpPr txBox="1">
            <a:spLocks noGrp="1"/>
          </p:cNvSpPr>
          <p:nvPr>
            <p:ph type="ftr" idx="11"/>
          </p:nvPr>
        </p:nvSpPr>
        <p:spPr>
          <a:xfrm>
            <a:off x="406533" y="10646306"/>
            <a:ext cx="9723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rgbClr val="797B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c9783c89ee_0_11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c9783c89ee_0_11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c9783c89ee_0_13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c9783c89ee_0_13"/>
          <p:cNvSpPr txBox="1">
            <a:spLocks noGrp="1"/>
          </p:cNvSpPr>
          <p:nvPr>
            <p:ph type="body" idx="1"/>
          </p:nvPr>
        </p:nvSpPr>
        <p:spPr>
          <a:xfrm>
            <a:off x="8034604" y="1929856"/>
            <a:ext cx="11384400" cy="7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" name="Google Shape;21;gc9783c89ee_0_1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9783c89ee_0_117"/>
          <p:cNvSpPr txBox="1">
            <a:spLocks noGrp="1"/>
          </p:cNvSpPr>
          <p:nvPr>
            <p:ph type="title"/>
          </p:nvPr>
        </p:nvSpPr>
        <p:spPr>
          <a:xfrm>
            <a:off x="14350484" y="678451"/>
            <a:ext cx="468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1500" b="0" i="0">
                <a:solidFill>
                  <a:srgbClr val="0C0A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c9783c89ee_0_117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00" cy="7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c9783c89ee_0_117"/>
          <p:cNvSpPr txBox="1">
            <a:spLocks noGrp="1"/>
          </p:cNvSpPr>
          <p:nvPr>
            <p:ph type="ftr" idx="11"/>
          </p:nvPr>
        </p:nvSpPr>
        <p:spPr>
          <a:xfrm>
            <a:off x="406533" y="10646306"/>
            <a:ext cx="9723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rgbClr val="797B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c9783c89ee_0_1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c9783c89ee_0_1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9783c89ee_0_123"/>
          <p:cNvSpPr txBox="1">
            <a:spLocks noGrp="1"/>
          </p:cNvSpPr>
          <p:nvPr>
            <p:ph type="title"/>
          </p:nvPr>
        </p:nvSpPr>
        <p:spPr>
          <a:xfrm>
            <a:off x="14350484" y="678451"/>
            <a:ext cx="468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1500" b="0" i="0">
                <a:solidFill>
                  <a:srgbClr val="0C0A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c9783c89ee_0_123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c9783c89ee_0_123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c9783c89ee_0_123"/>
          <p:cNvSpPr txBox="1">
            <a:spLocks noGrp="1"/>
          </p:cNvSpPr>
          <p:nvPr>
            <p:ph type="ftr" idx="11"/>
          </p:nvPr>
        </p:nvSpPr>
        <p:spPr>
          <a:xfrm>
            <a:off x="406533" y="10646306"/>
            <a:ext cx="9723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rgbClr val="797B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c9783c89ee_0_12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c9783c89ee_0_12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" type="title">
  <p:cSld name="LFA Reviving Small Business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c9783c89ee_0_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gc9783c89ee_0_3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  <a:defRPr sz="4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897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3">
  <p:cSld name="LFA Reviving Small Businesses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c9783c89ee_0_6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13" name="Google Shape;13;gc9783c89ee_0_6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gc9783c89ee_0_6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8464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c9783c89ee_0_10"/>
          <p:cNvSpPr txBox="1">
            <a:spLocks noGrp="1"/>
          </p:cNvSpPr>
          <p:nvPr>
            <p:ph type="title"/>
          </p:nvPr>
        </p:nvSpPr>
        <p:spPr>
          <a:xfrm>
            <a:off x="8403037" y="2017587"/>
            <a:ext cx="11015700" cy="81582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Google Shape;17;gc9783c89ee_0_1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361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c9783c89ee_0_13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c9783c89ee_0_13"/>
          <p:cNvSpPr txBox="1">
            <a:spLocks noGrp="1"/>
          </p:cNvSpPr>
          <p:nvPr>
            <p:ph type="body" idx="1"/>
          </p:nvPr>
        </p:nvSpPr>
        <p:spPr>
          <a:xfrm>
            <a:off x="8034604" y="1929856"/>
            <a:ext cx="11384400" cy="7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" name="Google Shape;21;gc9783c89ee_0_1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683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c9783c89ee_0_17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c9783c89ee_0_1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470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c9783c89ee_0_20"/>
          <p:cNvSpPr txBox="1">
            <a:spLocks noGrp="1"/>
          </p:cNvSpPr>
          <p:nvPr>
            <p:ph type="title"/>
          </p:nvPr>
        </p:nvSpPr>
        <p:spPr>
          <a:xfrm>
            <a:off x="685307" y="2562001"/>
            <a:ext cx="6173700" cy="1661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27" name="Google Shape;27;gc9783c89ee_0_20"/>
          <p:cNvSpPr txBox="1">
            <a:spLocks noGrp="1"/>
          </p:cNvSpPr>
          <p:nvPr>
            <p:ph type="body" idx="1"/>
          </p:nvPr>
        </p:nvSpPr>
        <p:spPr>
          <a:xfrm>
            <a:off x="7895432" y="1739553"/>
            <a:ext cx="11348700" cy="7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gc9783c89ee_0_2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158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c9783c89ee_0_24"/>
          <p:cNvSpPr txBox="1">
            <a:spLocks noGrp="1"/>
          </p:cNvSpPr>
          <p:nvPr>
            <p:ph type="title"/>
          </p:nvPr>
        </p:nvSpPr>
        <p:spPr>
          <a:xfrm>
            <a:off x="7911812" y="1157320"/>
            <a:ext cx="111483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gc9783c89ee_0_24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366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">
  <p:cSld name="LFA Reviving Small Businesse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9783c89ee_0_27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34" name="Google Shape;34;gc9783c89ee_0_27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gc9783c89ee_0_2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7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c9783c89ee_0_17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c9783c89ee_0_1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c9783c89ee_0_31"/>
          <p:cNvSpPr txBox="1">
            <a:spLocks noGrp="1"/>
          </p:cNvSpPr>
          <p:nvPr>
            <p:ph type="title"/>
          </p:nvPr>
        </p:nvSpPr>
        <p:spPr>
          <a:xfrm>
            <a:off x="456102" y="578935"/>
            <a:ext cx="11015700" cy="32283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gc9783c89ee_0_3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gc9783c89ee_0_31"/>
          <p:cNvSpPr txBox="1"/>
          <p:nvPr/>
        </p:nvSpPr>
        <p:spPr>
          <a:xfrm>
            <a:off x="859602" y="4157920"/>
            <a:ext cx="185250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Regular text</a:t>
            </a:r>
            <a:endParaRPr sz="400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63755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c9783c89ee_0_35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c9783c89ee_0_3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692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c9783c89ee_0_38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gc9783c89ee_0_38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372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 1">
  <p:cSld name="LFA Reviving Small Businesses 2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c9783c89ee_0_41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48" name="Google Shape;48;gc9783c89ee_0_41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" name="Google Shape;49;gc9783c89ee_0_4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784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">
  <p:cSld name="Section header 2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9783c89ee_0_45"/>
          <p:cNvSpPr txBox="1">
            <a:spLocks noGrp="1"/>
          </p:cNvSpPr>
          <p:nvPr>
            <p:ph type="title"/>
          </p:nvPr>
        </p:nvSpPr>
        <p:spPr>
          <a:xfrm>
            <a:off x="456102" y="578935"/>
            <a:ext cx="11015700" cy="32283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gc9783c89ee_0_4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gc9783c89ee_0_45"/>
          <p:cNvSpPr txBox="1"/>
          <p:nvPr/>
        </p:nvSpPr>
        <p:spPr>
          <a:xfrm>
            <a:off x="859602" y="4157920"/>
            <a:ext cx="185250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Regular text</a:t>
            </a:r>
            <a:endParaRPr sz="400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28519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">
  <p:cSld name="Title only 2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9783c89ee_0_49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c9783c89ee_0_4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882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1">
  <p:cSld name="Main point 2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9783c89ee_0_52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gc9783c89ee_0_52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05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 1 1">
  <p:cSld name="LFA Reviving Small Businesses 2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9783c89ee_0_55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62" name="Google Shape;62;gc9783c89ee_0_55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gc9783c89ee_0_5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2862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 1">
  <p:cSld name="Section header 2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9783c89ee_0_59"/>
          <p:cNvSpPr txBox="1">
            <a:spLocks noGrp="1"/>
          </p:cNvSpPr>
          <p:nvPr>
            <p:ph type="title"/>
          </p:nvPr>
        </p:nvSpPr>
        <p:spPr>
          <a:xfrm>
            <a:off x="456102" y="578935"/>
            <a:ext cx="11015700" cy="32283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gc9783c89ee_0_5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gc9783c89ee_0_59"/>
          <p:cNvSpPr txBox="1"/>
          <p:nvPr/>
        </p:nvSpPr>
        <p:spPr>
          <a:xfrm>
            <a:off x="859602" y="4157920"/>
            <a:ext cx="185250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Regular text</a:t>
            </a:r>
            <a:endParaRPr sz="400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05707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 1">
  <p:cSld name="Title only 2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9783c89ee_0_63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c9783c89ee_0_6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92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c9783c89ee_0_20"/>
          <p:cNvSpPr txBox="1">
            <a:spLocks noGrp="1"/>
          </p:cNvSpPr>
          <p:nvPr>
            <p:ph type="title"/>
          </p:nvPr>
        </p:nvSpPr>
        <p:spPr>
          <a:xfrm>
            <a:off x="685307" y="2562001"/>
            <a:ext cx="6173700" cy="1661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27" name="Google Shape;27;gc9783c89ee_0_20"/>
          <p:cNvSpPr txBox="1">
            <a:spLocks noGrp="1"/>
          </p:cNvSpPr>
          <p:nvPr>
            <p:ph type="body" idx="1"/>
          </p:nvPr>
        </p:nvSpPr>
        <p:spPr>
          <a:xfrm>
            <a:off x="7895432" y="1739553"/>
            <a:ext cx="11348700" cy="7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gc9783c89ee_0_2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1 1">
  <p:cSld name="Main point 2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9783c89ee_0_66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gc9783c89ee_0_66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90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 1 1 1">
  <p:cSld name="LFA Reviving Small Businesses 2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9fb5a8643_0_31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76" name="Google Shape;76;g79fb5a8643_0_31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g79fb5a8643_0_3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261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 1 1">
  <p:cSld name="Section header 2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9fb5a8643_0_35"/>
          <p:cNvSpPr txBox="1">
            <a:spLocks noGrp="1"/>
          </p:cNvSpPr>
          <p:nvPr>
            <p:ph type="title"/>
          </p:nvPr>
        </p:nvSpPr>
        <p:spPr>
          <a:xfrm>
            <a:off x="456102" y="578935"/>
            <a:ext cx="11015700" cy="32283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" name="Google Shape;80;g79fb5a8643_0_3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g79fb5a8643_0_35"/>
          <p:cNvSpPr txBox="1"/>
          <p:nvPr/>
        </p:nvSpPr>
        <p:spPr>
          <a:xfrm>
            <a:off x="859602" y="4157920"/>
            <a:ext cx="185250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Regular text</a:t>
            </a:r>
            <a:endParaRPr sz="400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07695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 1 1">
  <p:cSld name="Title only 2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9fb5a8643_0_39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79fb5a8643_0_3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635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1 1 1">
  <p:cSld name="Main point 2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9fb5a8643_0_42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7" name="Google Shape;87;g79fb5a8643_0_42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015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1">
  <p:cSld name="LFA Reviving Small Businesse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9783c89ee_0_69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90" name="Google Shape;90;gc9783c89ee_0_69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gc9783c89ee_0_6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000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9783c89ee_0_73"/>
          <p:cNvSpPr txBox="1">
            <a:spLocks noGrp="1"/>
          </p:cNvSpPr>
          <p:nvPr>
            <p:ph type="title"/>
          </p:nvPr>
        </p:nvSpPr>
        <p:spPr>
          <a:xfrm>
            <a:off x="8403037" y="2017587"/>
            <a:ext cx="11015700" cy="81582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gc9783c89ee_0_7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818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9783c89ee_0_76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c9783c89ee_0_76"/>
          <p:cNvSpPr txBox="1">
            <a:spLocks noGrp="1"/>
          </p:cNvSpPr>
          <p:nvPr>
            <p:ph type="body" idx="1"/>
          </p:nvPr>
        </p:nvSpPr>
        <p:spPr>
          <a:xfrm>
            <a:off x="8034604" y="1929856"/>
            <a:ext cx="11384400" cy="7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Google Shape;98;gc9783c89ee_0_76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034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9783c89ee_0_80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c9783c89ee_0_8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7017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9783c89ee_0_83"/>
          <p:cNvSpPr txBox="1">
            <a:spLocks noGrp="1"/>
          </p:cNvSpPr>
          <p:nvPr>
            <p:ph type="title"/>
          </p:nvPr>
        </p:nvSpPr>
        <p:spPr>
          <a:xfrm>
            <a:off x="685307" y="2562001"/>
            <a:ext cx="6173700" cy="1661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04" name="Google Shape;104;gc9783c89ee_0_83"/>
          <p:cNvSpPr txBox="1">
            <a:spLocks noGrp="1"/>
          </p:cNvSpPr>
          <p:nvPr>
            <p:ph type="body" idx="1"/>
          </p:nvPr>
        </p:nvSpPr>
        <p:spPr>
          <a:xfrm>
            <a:off x="7895432" y="1739553"/>
            <a:ext cx="11348700" cy="7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" name="Google Shape;105;gc9783c89ee_0_8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7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c9783c89ee_0_24"/>
          <p:cNvSpPr txBox="1">
            <a:spLocks noGrp="1"/>
          </p:cNvSpPr>
          <p:nvPr>
            <p:ph type="title"/>
          </p:nvPr>
        </p:nvSpPr>
        <p:spPr>
          <a:xfrm>
            <a:off x="7911812" y="1157320"/>
            <a:ext cx="111483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gc9783c89ee_0_24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9783c89ee_0_87"/>
          <p:cNvSpPr txBox="1">
            <a:spLocks noGrp="1"/>
          </p:cNvSpPr>
          <p:nvPr>
            <p:ph type="title"/>
          </p:nvPr>
        </p:nvSpPr>
        <p:spPr>
          <a:xfrm>
            <a:off x="7911812" y="1157320"/>
            <a:ext cx="111483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gc9783c89ee_0_8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47975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1 1">
  <p:cSld name="LFA Reviving Small Businesses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9783c89ee_0_90"/>
          <p:cNvSpPr txBox="1">
            <a:spLocks noGrp="1"/>
          </p:cNvSpPr>
          <p:nvPr>
            <p:ph type="ctrTitle"/>
          </p:nvPr>
        </p:nvSpPr>
        <p:spPr>
          <a:xfrm>
            <a:off x="597637" y="859717"/>
            <a:ext cx="18734700" cy="26313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111" name="Google Shape;111;gc9783c89ee_0_90"/>
          <p:cNvSpPr txBox="1">
            <a:spLocks noGrp="1"/>
          </p:cNvSpPr>
          <p:nvPr>
            <p:ph type="subTitle" idx="1"/>
          </p:nvPr>
        </p:nvSpPr>
        <p:spPr>
          <a:xfrm>
            <a:off x="597637" y="5035173"/>
            <a:ext cx="18821100" cy="4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" name="Google Shape;112;gc9783c89ee_0_9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9476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 header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9783c89ee_0_94"/>
          <p:cNvSpPr txBox="1">
            <a:spLocks noGrp="1"/>
          </p:cNvSpPr>
          <p:nvPr>
            <p:ph type="title"/>
          </p:nvPr>
        </p:nvSpPr>
        <p:spPr>
          <a:xfrm>
            <a:off x="719276" y="4754445"/>
            <a:ext cx="18699300" cy="5421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" name="Google Shape;115;gc9783c89ee_0_94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76990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 and body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9783c89ee_0_97"/>
          <p:cNvSpPr txBox="1">
            <a:spLocks noGrp="1"/>
          </p:cNvSpPr>
          <p:nvPr>
            <p:ph type="title"/>
          </p:nvPr>
        </p:nvSpPr>
        <p:spPr>
          <a:xfrm>
            <a:off x="6794698" y="2996130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c9783c89ee_0_97"/>
          <p:cNvSpPr txBox="1">
            <a:spLocks noGrp="1"/>
          </p:cNvSpPr>
          <p:nvPr>
            <p:ph type="body" idx="1"/>
          </p:nvPr>
        </p:nvSpPr>
        <p:spPr>
          <a:xfrm>
            <a:off x="6403125" y="4536108"/>
            <a:ext cx="13015500" cy="4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gc9783c89ee_0_9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3447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 only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9783c89ee_0_101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c9783c89ee_0_10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804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 1">
  <p:cSld name="One column text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9783c89ee_0_104"/>
          <p:cNvSpPr txBox="1">
            <a:spLocks noGrp="1"/>
          </p:cNvSpPr>
          <p:nvPr>
            <p:ph type="title"/>
          </p:nvPr>
        </p:nvSpPr>
        <p:spPr>
          <a:xfrm>
            <a:off x="685307" y="2562001"/>
            <a:ext cx="6173700" cy="1661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25" name="Google Shape;125;gc9783c89ee_0_104"/>
          <p:cNvSpPr txBox="1">
            <a:spLocks noGrp="1"/>
          </p:cNvSpPr>
          <p:nvPr>
            <p:ph type="body" idx="1"/>
          </p:nvPr>
        </p:nvSpPr>
        <p:spPr>
          <a:xfrm>
            <a:off x="7895432" y="4807051"/>
            <a:ext cx="11348700" cy="4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" name="Google Shape;126;gc9783c89ee_0_104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7079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 point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9783c89ee_0_108"/>
          <p:cNvSpPr txBox="1">
            <a:spLocks noGrp="1"/>
          </p:cNvSpPr>
          <p:nvPr>
            <p:ph type="title"/>
          </p:nvPr>
        </p:nvSpPr>
        <p:spPr>
          <a:xfrm>
            <a:off x="684153" y="402924"/>
            <a:ext cx="18858900" cy="4035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" name="Google Shape;129;gc9783c89ee_0_108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4074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">
  <p:cSld name="LFA Thank you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9783c89ee_0_11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687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">
  <p:cSld name="LFA Thank you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9fb5a8643_0_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325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 1">
  <p:cSld name="LFA Thank you Slide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9fb5a8643_0_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91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9783c89ee_0_27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34" name="Google Shape;34;gc9783c89ee_0_27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gc9783c89ee_0_2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 1 1">
  <p:cSld name="LFA Thank you Slide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9fb5a8643_0_1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5561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 1 1 1">
  <p:cSld name="LFA Thank you Slide 1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9fb5a8643_0_1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7090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9783c89ee_0_113"/>
          <p:cNvSpPr txBox="1">
            <a:spLocks noGrp="1"/>
          </p:cNvSpPr>
          <p:nvPr>
            <p:ph type="ftr" idx="11"/>
          </p:nvPr>
        </p:nvSpPr>
        <p:spPr>
          <a:xfrm>
            <a:off x="406533" y="10646306"/>
            <a:ext cx="9723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rgbClr val="797B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c9783c89ee_0_11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c9783c89ee_0_11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15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9783c89ee_0_117"/>
          <p:cNvSpPr txBox="1">
            <a:spLocks noGrp="1"/>
          </p:cNvSpPr>
          <p:nvPr>
            <p:ph type="title"/>
          </p:nvPr>
        </p:nvSpPr>
        <p:spPr>
          <a:xfrm>
            <a:off x="14350484" y="678451"/>
            <a:ext cx="468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1500" b="0" i="0">
                <a:solidFill>
                  <a:srgbClr val="0C0A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c9783c89ee_0_117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00" cy="7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c9783c89ee_0_117"/>
          <p:cNvSpPr txBox="1">
            <a:spLocks noGrp="1"/>
          </p:cNvSpPr>
          <p:nvPr>
            <p:ph type="ftr" idx="11"/>
          </p:nvPr>
        </p:nvSpPr>
        <p:spPr>
          <a:xfrm>
            <a:off x="406533" y="10646306"/>
            <a:ext cx="9723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rgbClr val="797B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c9783c89ee_0_1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c9783c89ee_0_1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052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9783c89ee_0_123"/>
          <p:cNvSpPr txBox="1">
            <a:spLocks noGrp="1"/>
          </p:cNvSpPr>
          <p:nvPr>
            <p:ph type="title"/>
          </p:nvPr>
        </p:nvSpPr>
        <p:spPr>
          <a:xfrm>
            <a:off x="14350484" y="678451"/>
            <a:ext cx="468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1500" b="0" i="0">
                <a:solidFill>
                  <a:srgbClr val="0C0A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c9783c89ee_0_123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c9783c89ee_0_123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c9783c89ee_0_123"/>
          <p:cNvSpPr txBox="1">
            <a:spLocks noGrp="1"/>
          </p:cNvSpPr>
          <p:nvPr>
            <p:ph type="ftr" idx="11"/>
          </p:nvPr>
        </p:nvSpPr>
        <p:spPr>
          <a:xfrm>
            <a:off x="406533" y="10646306"/>
            <a:ext cx="9723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rgbClr val="797B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c9783c89ee_0_12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c9783c89ee_0_12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132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0F31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5447551" y="913917"/>
            <a:ext cx="13728568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5447551" y="10422148"/>
            <a:ext cx="1372856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214501" y="1385717"/>
            <a:ext cx="13920506" cy="3390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255268" y="7120592"/>
            <a:ext cx="13920506" cy="2730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9188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447551" y="913917"/>
            <a:ext cx="13728568" cy="0"/>
          </a:xfrm>
          <a:prstGeom prst="straightConnector1">
            <a:avLst/>
          </a:prstGeom>
          <a:noFill/>
          <a:ln w="3810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5447551" y="10422148"/>
            <a:ext cx="13728568" cy="0"/>
          </a:xfrm>
          <a:prstGeom prst="straightConnector1">
            <a:avLst/>
          </a:prstGeom>
          <a:noFill/>
          <a:ln w="1905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214501" y="1385717"/>
            <a:ext cx="13920506" cy="3390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D1F25"/>
              </a:buClr>
              <a:buSzPts val="4800"/>
              <a:buFont typeface="Merriweather"/>
              <a:buNone/>
              <a:defRPr sz="10553">
                <a:solidFill>
                  <a:srgbClr val="ED1F2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255268" y="7120592"/>
            <a:ext cx="13920506" cy="273020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800"/>
              <a:buFont typeface="Montserrat"/>
              <a:buNone/>
              <a:defRPr>
                <a:solidFill>
                  <a:srgbClr val="0F314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59168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rgbClr val="7ECFD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5447551" y="913917"/>
            <a:ext cx="13728568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5447551" y="10422148"/>
            <a:ext cx="1372856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5214501" y="1385717"/>
            <a:ext cx="13920506" cy="3390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5255268" y="7120592"/>
            <a:ext cx="13920506" cy="2730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68064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 slide 1 1">
    <p:bg>
      <p:bgPr>
        <a:solidFill>
          <a:srgbClr val="0099A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5447551" y="913917"/>
            <a:ext cx="13728568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5"/>
          <p:cNvCxnSpPr/>
          <p:nvPr/>
        </p:nvCxnSpPr>
        <p:spPr>
          <a:xfrm>
            <a:off x="5447551" y="10422148"/>
            <a:ext cx="1372856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5214501" y="1385717"/>
            <a:ext cx="13920506" cy="3390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5255268" y="7120592"/>
            <a:ext cx="13920506" cy="2730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54891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 slide 1 1 1">
    <p:bg>
      <p:bgPr>
        <a:solidFill>
          <a:srgbClr val="0D5E7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5447551" y="913917"/>
            <a:ext cx="13728568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5447551" y="10422148"/>
            <a:ext cx="1372856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5214501" y="1385717"/>
            <a:ext cx="13920506" cy="3390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5255268" y="7120592"/>
            <a:ext cx="13920506" cy="2730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297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c9783c89ee_0_31"/>
          <p:cNvSpPr txBox="1">
            <a:spLocks noGrp="1"/>
          </p:cNvSpPr>
          <p:nvPr>
            <p:ph type="title"/>
          </p:nvPr>
        </p:nvSpPr>
        <p:spPr>
          <a:xfrm>
            <a:off x="456102" y="578935"/>
            <a:ext cx="11015700" cy="32283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gc9783c89ee_0_3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gc9783c89ee_0_31"/>
          <p:cNvSpPr txBox="1"/>
          <p:nvPr/>
        </p:nvSpPr>
        <p:spPr>
          <a:xfrm>
            <a:off x="859602" y="4157920"/>
            <a:ext cx="185250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Regular text</a:t>
            </a:r>
            <a:endParaRPr sz="400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0D5E74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7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7"/>
          <p:cNvCxnSpPr/>
          <p:nvPr/>
        </p:nvCxnSpPr>
        <p:spPr>
          <a:xfrm rot="10800000" flipH="1">
            <a:off x="3648925" y="10422258"/>
            <a:ext cx="15527251" cy="1649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93570" y="3972785"/>
            <a:ext cx="18241437" cy="3390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05689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8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8"/>
          <p:cNvCxnSpPr>
            <a:cxnSpLocks/>
          </p:cNvCxnSpPr>
          <p:nvPr/>
        </p:nvCxnSpPr>
        <p:spPr>
          <a:xfrm flipV="1">
            <a:off x="893570" y="10422146"/>
            <a:ext cx="18500974" cy="16491"/>
          </a:xfrm>
          <a:prstGeom prst="straightConnector1">
            <a:avLst/>
          </a:prstGeom>
          <a:noFill/>
          <a:ln w="1905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93570" y="3972785"/>
            <a:ext cx="18241437" cy="3390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D1F25"/>
              </a:buClr>
              <a:buSzPts val="4800"/>
              <a:buFont typeface="Merriweather"/>
              <a:buNone/>
              <a:defRPr sz="10553">
                <a:solidFill>
                  <a:srgbClr val="ED1F2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8939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rgbClr val="0099A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9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9"/>
          <p:cNvCxnSpPr/>
          <p:nvPr/>
        </p:nvCxnSpPr>
        <p:spPr>
          <a:xfrm rot="10800000" flipH="1">
            <a:off x="3648925" y="10422258"/>
            <a:ext cx="15527251" cy="1649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93570" y="3972785"/>
            <a:ext cx="18241437" cy="3390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7417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 header 1 1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0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0"/>
          <p:cNvSpPr/>
          <p:nvPr/>
        </p:nvSpPr>
        <p:spPr>
          <a:xfrm>
            <a:off x="75531" y="9472501"/>
            <a:ext cx="20356720" cy="1445908"/>
          </a:xfrm>
          <a:prstGeom prst="rect">
            <a:avLst/>
          </a:prstGeom>
          <a:solidFill>
            <a:srgbClr val="ED1F25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cxnSp>
        <p:nvCxnSpPr>
          <p:cNvPr id="62" name="Google Shape;62;p10"/>
          <p:cNvCxnSpPr>
            <a:cxnSpLocks/>
          </p:cNvCxnSpPr>
          <p:nvPr/>
        </p:nvCxnSpPr>
        <p:spPr>
          <a:xfrm>
            <a:off x="837034" y="10195455"/>
            <a:ext cx="1829797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93570" y="3972785"/>
            <a:ext cx="18241437" cy="3390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D5E74"/>
              </a:buClr>
              <a:buSzPts val="4800"/>
              <a:buFont typeface="Merriweather"/>
              <a:buNone/>
              <a:defRPr sz="10553">
                <a:solidFill>
                  <a:srgbClr val="0D5E74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5669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666839" y="904957"/>
            <a:ext cx="18733486" cy="1406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000"/>
              <a:buFont typeface="Oswald"/>
              <a:buNone/>
              <a:defRPr>
                <a:solidFill>
                  <a:srgbClr val="0F314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13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rgbClr val="ED1F2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691297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702456" y="2059364"/>
            <a:ext cx="6173700" cy="1661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D1F25"/>
              </a:buClr>
              <a:buSzPts val="2400"/>
              <a:buFont typeface="Merriweather"/>
              <a:buNone/>
              <a:defRPr sz="5277">
                <a:solidFill>
                  <a:srgbClr val="ED1F2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702456" y="4060689"/>
            <a:ext cx="6173700" cy="6170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005200" lvl="0" indent="-670133">
              <a:spcBef>
                <a:spcPts val="0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●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○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■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●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○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■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●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○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70133">
              <a:spcBef>
                <a:spcPts val="3518"/>
              </a:spcBef>
              <a:spcAft>
                <a:spcPts val="3518"/>
              </a:spcAft>
              <a:buClr>
                <a:srgbClr val="0D5E74"/>
              </a:buClr>
              <a:buSzPts val="1200"/>
              <a:buFont typeface="Montserrat"/>
              <a:buChar char="■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85" name="Google Shape;85;p14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77547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3333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22433" y="1565831"/>
            <a:ext cx="13728568" cy="84333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9" name="Google Shape;89;p15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336722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10052050" y="275"/>
            <a:ext cx="10052050" cy="11309350"/>
          </a:xfrm>
          <a:prstGeom prst="rect">
            <a:avLst/>
          </a:prstGeom>
          <a:solidFill>
            <a:srgbClr val="ED1F25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>
              <a:solidFill>
                <a:srgbClr val="ED1F25"/>
              </a:solidFill>
            </a:endParaRPr>
          </a:p>
        </p:txBody>
      </p:sp>
      <p:cxnSp>
        <p:nvCxnSpPr>
          <p:cNvPr id="92" name="Google Shape;92;p16"/>
          <p:cNvCxnSpPr/>
          <p:nvPr/>
        </p:nvCxnSpPr>
        <p:spPr>
          <a:xfrm>
            <a:off x="11058299" y="9884550"/>
            <a:ext cx="102961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583731" y="3072445"/>
            <a:ext cx="8893822" cy="2898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D1F25"/>
              </a:buClr>
              <a:buSzPts val="3600"/>
              <a:buFont typeface="Merriweather"/>
              <a:buNone/>
              <a:defRPr sz="7915">
                <a:solidFill>
                  <a:srgbClr val="ED1F2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583731" y="6014439"/>
            <a:ext cx="8893822" cy="2958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Oswald"/>
              <a:buNone/>
              <a:defRPr sz="4617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2"/>
          </p:nvPr>
        </p:nvSpPr>
        <p:spPr>
          <a:xfrm>
            <a:off x="10860040" y="1592346"/>
            <a:ext cx="8436071" cy="8124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00" lvl="0" indent="-753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98056">
              <a:spcBef>
                <a:spcPts val="3518"/>
              </a:spcBef>
              <a:spcAft>
                <a:spcPts val="3518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7563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10052050" y="275"/>
            <a:ext cx="10052050" cy="11309350"/>
          </a:xfrm>
          <a:prstGeom prst="rect">
            <a:avLst/>
          </a:prstGeom>
          <a:solidFill>
            <a:srgbClr val="0099A1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>
              <a:solidFill>
                <a:srgbClr val="ED1F25"/>
              </a:solidFill>
            </a:endParaRPr>
          </a:p>
        </p:txBody>
      </p:sp>
      <p:cxnSp>
        <p:nvCxnSpPr>
          <p:cNvPr id="98" name="Google Shape;98;p17"/>
          <p:cNvCxnSpPr/>
          <p:nvPr/>
        </p:nvCxnSpPr>
        <p:spPr>
          <a:xfrm>
            <a:off x="11058299" y="9884550"/>
            <a:ext cx="102961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583731" y="3072445"/>
            <a:ext cx="8893822" cy="2898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99A1"/>
              </a:buClr>
              <a:buSzPts val="3600"/>
              <a:buFont typeface="Merriweather"/>
              <a:buNone/>
              <a:defRPr sz="7915">
                <a:solidFill>
                  <a:srgbClr val="0099A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583731" y="6014439"/>
            <a:ext cx="8893822" cy="2958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Oswald"/>
              <a:buNone/>
              <a:defRPr sz="4617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2"/>
          </p:nvPr>
        </p:nvSpPr>
        <p:spPr>
          <a:xfrm>
            <a:off x="10860040" y="1592346"/>
            <a:ext cx="8436071" cy="8124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00" lvl="0" indent="-753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98056" rtl="0">
              <a:spcBef>
                <a:spcPts val="3518"/>
              </a:spcBef>
              <a:spcAft>
                <a:spcPts val="3518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1692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3">
  <p:cSld name="Section title and description 1 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10052050" y="275"/>
            <a:ext cx="10052050" cy="1130935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>
              <a:solidFill>
                <a:srgbClr val="ED1F25"/>
              </a:solidFill>
            </a:endParaRPr>
          </a:p>
        </p:txBody>
      </p:sp>
      <p:cxnSp>
        <p:nvCxnSpPr>
          <p:cNvPr id="104" name="Google Shape;104;p18"/>
          <p:cNvCxnSpPr/>
          <p:nvPr/>
        </p:nvCxnSpPr>
        <p:spPr>
          <a:xfrm>
            <a:off x="11058299" y="9884550"/>
            <a:ext cx="102961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583731" y="3072445"/>
            <a:ext cx="8893822" cy="2898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99A1"/>
              </a:buClr>
              <a:buSzPts val="3600"/>
              <a:buFont typeface="Merriweather"/>
              <a:buNone/>
              <a:defRPr sz="7915">
                <a:solidFill>
                  <a:srgbClr val="0099A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1"/>
          </p:nvPr>
        </p:nvSpPr>
        <p:spPr>
          <a:xfrm>
            <a:off x="583731" y="6014439"/>
            <a:ext cx="8893822" cy="2958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Oswald"/>
              <a:buNone/>
              <a:defRPr sz="4617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10860040" y="1592346"/>
            <a:ext cx="8436071" cy="8124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00" lvl="0" indent="-753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98056" rtl="0">
              <a:spcBef>
                <a:spcPts val="3518"/>
              </a:spcBef>
              <a:spcAft>
                <a:spcPts val="3518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04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45" Type="http://schemas.openxmlformats.org/officeDocument/2006/relationships/image" Target="../media/image1.jp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8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4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9783c89ee_0_0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  <a:defRPr sz="4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c9783c89ee_0_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r" rtl="0">
              <a:buNone/>
              <a:defRPr sz="2200">
                <a:solidFill>
                  <a:schemeClr val="dk2"/>
                </a:solidFill>
              </a:defRPr>
            </a:lvl1pPr>
            <a:lvl2pPr lvl="1" algn="r" rtl="0">
              <a:buNone/>
              <a:defRPr sz="2200">
                <a:solidFill>
                  <a:schemeClr val="dk2"/>
                </a:solidFill>
              </a:defRPr>
            </a:lvl2pPr>
            <a:lvl3pPr lvl="2" algn="r" rtl="0">
              <a:buNone/>
              <a:defRPr sz="2200">
                <a:solidFill>
                  <a:schemeClr val="dk2"/>
                </a:solidFill>
              </a:defRPr>
            </a:lvl3pPr>
            <a:lvl4pPr lvl="3" algn="r" rtl="0">
              <a:buNone/>
              <a:defRPr sz="2200">
                <a:solidFill>
                  <a:schemeClr val="dk2"/>
                </a:solidFill>
              </a:defRPr>
            </a:lvl4pPr>
            <a:lvl5pPr lvl="4" algn="r" rtl="0">
              <a:buNone/>
              <a:defRPr sz="2200">
                <a:solidFill>
                  <a:schemeClr val="dk2"/>
                </a:solidFill>
              </a:defRPr>
            </a:lvl5pPr>
            <a:lvl6pPr lvl="5" algn="r" rtl="0">
              <a:buNone/>
              <a:defRPr sz="2200">
                <a:solidFill>
                  <a:schemeClr val="dk2"/>
                </a:solidFill>
              </a:defRPr>
            </a:lvl6pPr>
            <a:lvl7pPr lvl="6" algn="r" rtl="0">
              <a:buNone/>
              <a:defRPr sz="2200">
                <a:solidFill>
                  <a:schemeClr val="dk2"/>
                </a:solidFill>
              </a:defRPr>
            </a:lvl7pPr>
            <a:lvl8pPr lvl="7" algn="r" rtl="0">
              <a:buNone/>
              <a:defRPr sz="2200">
                <a:solidFill>
                  <a:schemeClr val="dk2"/>
                </a:solidFill>
              </a:defRPr>
            </a:lvl8pPr>
            <a:lvl9pPr lvl="8" algn="r" rtl="0">
              <a:buNone/>
              <a:defRPr sz="2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9783c89ee_0_0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  <a:defRPr sz="4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c9783c89ee_0_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r" rtl="0">
              <a:buNone/>
              <a:defRPr sz="2200">
                <a:solidFill>
                  <a:schemeClr val="dk2"/>
                </a:solidFill>
              </a:defRPr>
            </a:lvl1pPr>
            <a:lvl2pPr lvl="1" algn="r" rtl="0">
              <a:buNone/>
              <a:defRPr sz="2200">
                <a:solidFill>
                  <a:schemeClr val="dk2"/>
                </a:solidFill>
              </a:defRPr>
            </a:lvl2pPr>
            <a:lvl3pPr lvl="2" algn="r" rtl="0">
              <a:buNone/>
              <a:defRPr sz="2200">
                <a:solidFill>
                  <a:schemeClr val="dk2"/>
                </a:solidFill>
              </a:defRPr>
            </a:lvl3pPr>
            <a:lvl4pPr lvl="3" algn="r" rtl="0">
              <a:buNone/>
              <a:defRPr sz="2200">
                <a:solidFill>
                  <a:schemeClr val="dk2"/>
                </a:solidFill>
              </a:defRPr>
            </a:lvl4pPr>
            <a:lvl5pPr lvl="4" algn="r" rtl="0">
              <a:buNone/>
              <a:defRPr sz="2200">
                <a:solidFill>
                  <a:schemeClr val="dk2"/>
                </a:solidFill>
              </a:defRPr>
            </a:lvl5pPr>
            <a:lvl6pPr lvl="5" algn="r" rtl="0">
              <a:buNone/>
              <a:defRPr sz="2200">
                <a:solidFill>
                  <a:schemeClr val="dk2"/>
                </a:solidFill>
              </a:defRPr>
            </a:lvl6pPr>
            <a:lvl7pPr lvl="6" algn="r" rtl="0">
              <a:buNone/>
              <a:defRPr sz="2200">
                <a:solidFill>
                  <a:schemeClr val="dk2"/>
                </a:solidFill>
              </a:defRPr>
            </a:lvl7pPr>
            <a:lvl8pPr lvl="7" algn="r" rtl="0">
              <a:buNone/>
              <a:defRPr sz="2200">
                <a:solidFill>
                  <a:schemeClr val="dk2"/>
                </a:solidFill>
              </a:defRPr>
            </a:lvl8pPr>
            <a:lvl9pPr lvl="8" algn="r" rtl="0">
              <a:buNone/>
              <a:defRPr sz="2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2590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277216" y="1266379"/>
            <a:ext cx="13898740" cy="139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298899" y="3508737"/>
            <a:ext cx="13898740" cy="660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8829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Relationship Id="rId9" Type="http://schemas.openxmlformats.org/officeDocument/2006/relationships/image" Target="../media/image3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crecoveryaz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@localfirstaz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katie@localfirstaz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ctrTitle"/>
          </p:nvPr>
        </p:nvSpPr>
        <p:spPr>
          <a:xfrm>
            <a:off x="684700" y="1915537"/>
            <a:ext cx="18734700" cy="106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50" rIns="0" bIns="0" anchor="t" anchorCtr="0">
            <a:spAutoFit/>
          </a:bodyPr>
          <a:lstStyle/>
          <a:p>
            <a:pPr lvl="0" algn="l"/>
            <a:r>
              <a:rPr lang="en-US" sz="6600" dirty="0">
                <a:latin typeface="Oswald Regular"/>
                <a:ea typeface="Oswald Regular"/>
                <a:cs typeface="Oswald Regular"/>
                <a:sym typeface="Oswald Regular"/>
              </a:rPr>
              <a:t>The AZ Economic Recovery Center is made possible by: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124307-6D1D-D74E-917B-F51EC7CEE9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83" y="5122965"/>
            <a:ext cx="5080000" cy="163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C06DD-58AD-AE4B-BC5B-886CB28A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396" y="4972821"/>
            <a:ext cx="4700621" cy="16328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C98459-EB8E-8549-A7D1-E876B5374F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0444" y="5278562"/>
            <a:ext cx="7669816" cy="1327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710CD5-811C-C144-B24E-7F5CA24AD7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00" y="7055135"/>
            <a:ext cx="4671096" cy="2595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1D1E99-782B-8746-9022-A3F41F1375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183" y="6983556"/>
            <a:ext cx="3849491" cy="25663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074DE4-DEA2-3C4C-B72B-A8926CC4B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9367" y="7004822"/>
            <a:ext cx="5023961" cy="28134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4919ED-EB4B-EC42-BC87-8ED75316B4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8022" y="7232022"/>
            <a:ext cx="3764718" cy="22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3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9fb5a8643_2_102"/>
          <p:cNvSpPr txBox="1"/>
          <p:nvPr/>
        </p:nvSpPr>
        <p:spPr>
          <a:xfrm>
            <a:off x="5239739" y="1667817"/>
            <a:ext cx="9497031" cy="760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VISIT </a:t>
            </a:r>
            <a:r>
              <a:rPr lang="en-US" sz="6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  <a:hlinkClick r:id="rId3"/>
              </a:rPr>
              <a:t>www.economicrecoveryaz.com</a:t>
            </a:r>
            <a:r>
              <a:rPr lang="en-US" sz="6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TO SIGN UP FOR WEEKLY GRANTS OPPORTUNITIES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lang="en-US" sz="6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And contact us for a free strategy sessions!</a:t>
            </a:r>
            <a:endParaRPr sz="6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3254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9fb5a8643_2_102"/>
          <p:cNvSpPr txBox="1"/>
          <p:nvPr/>
        </p:nvSpPr>
        <p:spPr>
          <a:xfrm>
            <a:off x="5812733" y="3481991"/>
            <a:ext cx="9327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THANK YOU!</a:t>
            </a:r>
            <a:endParaRPr sz="14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64" name="Google Shape;364;g79fb5a8643_2_102"/>
          <p:cNvSpPr txBox="1"/>
          <p:nvPr/>
        </p:nvSpPr>
        <p:spPr>
          <a:xfrm>
            <a:off x="6951564" y="6013077"/>
            <a:ext cx="58182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dirty="0">
                <a:solidFill>
                  <a:schemeClr val="accent5"/>
                </a:solidFill>
                <a:latin typeface="Oswald Regular"/>
                <a:sym typeface="Roboto"/>
              </a:rPr>
              <a:t>Kimber Lanning</a:t>
            </a:r>
            <a:endParaRPr lang="en-US" sz="3600" dirty="0">
              <a:solidFill>
                <a:schemeClr val="accent5"/>
              </a:solidFill>
              <a:latin typeface="Oswald Regular"/>
              <a:sym typeface="Roboto"/>
              <a:hlinkClick r:id="rId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5"/>
                </a:solidFill>
                <a:latin typeface="Oswald Regular"/>
                <a:sym typeface="Roboto"/>
                <a:hlinkClick r:id="rId3"/>
              </a:rPr>
              <a:t>Kimber@localfirstaz.com</a:t>
            </a:r>
            <a:endParaRPr lang="en-US" sz="3600" dirty="0">
              <a:solidFill>
                <a:schemeClr val="accent5"/>
              </a:solidFill>
              <a:latin typeface="Oswald Regular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5"/>
              </a:solidFill>
              <a:latin typeface="Oswald Regular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5"/>
                </a:solidFill>
                <a:latin typeface="Oswald Regular"/>
                <a:sym typeface="Roboto"/>
              </a:rPr>
              <a:t>Katie Boddy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5"/>
                </a:solidFill>
                <a:latin typeface="Oswald Regular"/>
                <a:sym typeface="Roboto"/>
                <a:hlinkClick r:id="rId4"/>
              </a:rPr>
              <a:t>katie@localfirstaz.com</a:t>
            </a:r>
            <a:r>
              <a:rPr lang="en-US" sz="3600" dirty="0">
                <a:solidFill>
                  <a:schemeClr val="accent5"/>
                </a:solidFill>
                <a:latin typeface="Oswald Regular"/>
                <a:sym typeface="Roboto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617" y="4849088"/>
            <a:ext cx="1228802" cy="121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4975" y="6834718"/>
            <a:ext cx="906493" cy="8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5770" y="8597451"/>
            <a:ext cx="886349" cy="746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 txBox="1">
            <a:spLocks noGrp="1"/>
          </p:cNvSpPr>
          <p:nvPr>
            <p:ph type="ctrTitle"/>
          </p:nvPr>
        </p:nvSpPr>
        <p:spPr>
          <a:xfrm>
            <a:off x="684700" y="1620172"/>
            <a:ext cx="18734700" cy="201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50" rIns="0" bIns="0" anchor="t" anchorCtr="0">
            <a:spAutoFit/>
          </a:bodyPr>
          <a:lstStyle/>
          <a:p>
            <a:pPr marL="457200" marR="5080" lvl="0" indent="-9525" algn="ctr" rtl="0">
              <a:lnSpc>
                <a:spcPct val="10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KEY CHALLENGES</a:t>
            </a:r>
            <a:br>
              <a:rPr lang="en-US" sz="63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</a:br>
            <a:r>
              <a:rPr lang="en-US" sz="54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to funding transformative projects</a:t>
            </a:r>
            <a:endParaRPr sz="5400" dirty="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684700" y="6385515"/>
            <a:ext cx="5881516" cy="255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00" rIns="0" bIns="0" anchor="t" anchorCtr="0">
            <a:spAutoFit/>
          </a:bodyPr>
          <a:lstStyle/>
          <a:p>
            <a:pPr marL="914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rPr>
              <a:t>SINCE 2009</a:t>
            </a:r>
          </a:p>
          <a:p>
            <a:pPr marL="914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rPr>
              <a:t>10,000+ INTERVIEWS </a:t>
            </a:r>
          </a:p>
          <a:p>
            <a:pPr marL="914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rPr>
              <a:t>RURAL STAKEHOLDERS</a:t>
            </a:r>
          </a:p>
          <a:p>
            <a:pPr marL="457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600" dirty="0">
              <a:solidFill>
                <a:srgbClr val="0F31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9555775" y="4849088"/>
            <a:ext cx="25689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spAutoFit/>
          </a:bodyPr>
          <a:lstStyle/>
          <a:p>
            <a:pPr marL="506094" marR="5080" lvl="0" indent="-494029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dirty="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OVEREXTENDED  RESOURCES</a:t>
            </a:r>
            <a:endParaRPr sz="2550" dirty="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9555775" y="6765588"/>
            <a:ext cx="25689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spAutoFit/>
          </a:bodyPr>
          <a:lstStyle/>
          <a:p>
            <a:pPr marL="506094" marR="5080" lvl="0" indent="-494029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BUDGET</a:t>
            </a:r>
            <a:endParaRPr sz="2550" b="1">
              <a:solidFill>
                <a:srgbClr val="0D5E74"/>
              </a:solidFill>
            </a:endParaRPr>
          </a:p>
          <a:p>
            <a:pPr marL="506094" marR="5080" lvl="0" indent="-494029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>
                <a:solidFill>
                  <a:srgbClr val="0D5E74"/>
                </a:solidFill>
                <a:latin typeface="Arial"/>
                <a:ea typeface="Arial"/>
                <a:cs typeface="Arial"/>
                <a:sym typeface="Arial"/>
              </a:rPr>
              <a:t>CONSTRAINTS</a:t>
            </a:r>
            <a:endParaRPr sz="2550">
              <a:solidFill>
                <a:srgbClr val="0D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9555480" y="8531801"/>
            <a:ext cx="25695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244475" marR="5080" lvl="0" indent="-232409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COMPETITIVE  LANDSCAPE</a:t>
            </a:r>
            <a:endParaRPr sz="255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12719303" y="4846832"/>
            <a:ext cx="5881517" cy="121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065" marR="5080" lvl="0" indent="0" algn="l" rtl="0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Even institutions, nonprofits or communities with dedicated support staff struggle to consistently resource their needs.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12718329" y="6834719"/>
            <a:ext cx="5881516" cy="117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82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565656"/>
                </a:solidFill>
                <a:latin typeface="Roboto" pitchFamily="2" charset="0"/>
                <a:ea typeface="Roboto" pitchFamily="2" charset="0"/>
              </a:rPr>
              <a:t>Most are being asked to do more with less, even with ambitious goals to grow grant funding.</a:t>
            </a:r>
            <a:endParaRPr sz="2200" dirty="0">
              <a:latin typeface="Roboto" pitchFamily="2" charset="0"/>
              <a:ea typeface="Roboto" pitchFamily="2" charset="0"/>
              <a:sym typeface="Arial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12718322" y="8526758"/>
            <a:ext cx="5881516" cy="159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2286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565656"/>
                </a:solidFill>
                <a:latin typeface="Roboto" pitchFamily="2" charset="0"/>
                <a:ea typeface="Roboto" pitchFamily="2" charset="0"/>
              </a:rPr>
              <a:t>In an increasingly competitive funding environment, more of us are applying for the same grant dollars. Our underserved communities struggle to think strategically.</a:t>
            </a:r>
            <a:endParaRPr sz="2200" dirty="0">
              <a:latin typeface="Roboto" pitchFamily="2" charset="0"/>
              <a:ea typeface="Roboto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583731" y="3072626"/>
            <a:ext cx="8893822" cy="2898209"/>
          </a:xfrm>
          <a:prstGeom prst="rect">
            <a:avLst/>
          </a:prstGeom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r>
              <a:rPr lang="en" dirty="0"/>
              <a:t>Two Ways to Benefit:</a:t>
            </a:r>
            <a:endParaRPr dirty="0"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2"/>
          </p:nvPr>
        </p:nvSpPr>
        <p:spPr>
          <a:xfrm>
            <a:off x="10342212" y="669269"/>
            <a:ext cx="9430274" cy="10240031"/>
          </a:xfrm>
          <a:prstGeom prst="rect">
            <a:avLst/>
          </a:prstGeom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indent="0">
              <a:buNone/>
            </a:pPr>
            <a:r>
              <a:rPr lang="en-US" sz="3078" b="1" dirty="0"/>
              <a:t>1.</a:t>
            </a:r>
            <a:br>
              <a:rPr lang="en-US" sz="3078" b="1" dirty="0"/>
            </a:br>
            <a:endParaRPr lang="en-US" sz="3078" b="1" dirty="0"/>
          </a:p>
          <a:p>
            <a:pPr marL="0" indent="0">
              <a:buNone/>
            </a:pPr>
            <a:r>
              <a:rPr lang="en-US" sz="3078" b="1" dirty="0"/>
              <a:t>Visit </a:t>
            </a:r>
            <a:r>
              <a:rPr lang="en-US" sz="3078" b="1" dirty="0">
                <a:solidFill>
                  <a:srgbClr val="002060"/>
                </a:solidFill>
              </a:rPr>
              <a:t>economicrecoveryaz.com </a:t>
            </a:r>
            <a:r>
              <a:rPr lang="en-US" sz="3078" b="1" dirty="0"/>
              <a:t>to sign up for a customized list of grant opportunities that comes out every Monday. These are Federal, State, Municipal and Foundation grants and you are welcome to apply for any that you feel you’re a fit for.</a:t>
            </a:r>
            <a:endParaRPr sz="3078" dirty="0"/>
          </a:p>
          <a:p>
            <a:pPr marL="0" indent="0">
              <a:spcBef>
                <a:spcPts val="3518"/>
              </a:spcBef>
              <a:buClr>
                <a:schemeClr val="dk2"/>
              </a:buClr>
              <a:buSzPts val="1100"/>
              <a:buNone/>
            </a:pPr>
            <a:r>
              <a:rPr lang="en-US" sz="3078" b="1" dirty="0"/>
              <a:t>2.</a:t>
            </a:r>
          </a:p>
          <a:p>
            <a:pPr marL="0" indent="0">
              <a:spcBef>
                <a:spcPts val="3518"/>
              </a:spcBef>
              <a:buClr>
                <a:schemeClr val="dk2"/>
              </a:buClr>
              <a:buSzPts val="1100"/>
              <a:buNone/>
            </a:pPr>
            <a:r>
              <a:rPr lang="en-US" sz="3078" b="1" dirty="0"/>
              <a:t>Find a grant that you feel your city, town, nonprofit, EDC, CDC, Chamber, or other organization would like to apply for and we will help you through the process. </a:t>
            </a:r>
          </a:p>
          <a:p>
            <a:pPr marL="0" indent="0">
              <a:spcBef>
                <a:spcPts val="3518"/>
              </a:spcBef>
              <a:buClr>
                <a:schemeClr val="dk2"/>
              </a:buClr>
              <a:buSzPts val="1100"/>
              <a:buNone/>
            </a:pPr>
            <a:r>
              <a:rPr lang="en-US" sz="3078" b="1" dirty="0"/>
              <a:t>Services are provided at no charge, thanks to our sponsors.</a:t>
            </a:r>
            <a:endParaRPr sz="3078" dirty="0"/>
          </a:p>
          <a:p>
            <a:pPr marL="0" indent="0">
              <a:spcBef>
                <a:spcPts val="3518"/>
              </a:spcBef>
              <a:spcAft>
                <a:spcPts val="3518"/>
              </a:spcAft>
              <a:buNone/>
            </a:pPr>
            <a:endParaRPr sz="3298" dirty="0"/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1"/>
          </p:nvPr>
        </p:nvSpPr>
        <p:spPr>
          <a:xfrm>
            <a:off x="583731" y="6014414"/>
            <a:ext cx="8893822" cy="2958231"/>
          </a:xfrm>
          <a:prstGeom prst="rect">
            <a:avLst/>
          </a:prstGeom>
        </p:spPr>
        <p:txBody>
          <a:bodyPr spcFirstLastPara="1" wrap="square" lIns="201008" tIns="201008" rIns="201008" bIns="201008" anchor="t" anchorCtr="0">
            <a:noAutofit/>
          </a:bodyPr>
          <a:lstStyle/>
          <a:p>
            <a:pPr marL="0" indent="0" algn="l">
              <a:lnSpc>
                <a:spcPct val="170000"/>
              </a:lnSpc>
            </a:pPr>
            <a:endParaRPr sz="2638">
              <a:solidFill>
                <a:srgbClr val="4040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10114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25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"/>
          <p:cNvSpPr txBox="1"/>
          <p:nvPr/>
        </p:nvSpPr>
        <p:spPr>
          <a:xfrm>
            <a:off x="9321625" y="492825"/>
            <a:ext cx="67695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0F3146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PROPOSAL SUPPORT</a:t>
            </a:r>
            <a:endParaRPr sz="5700">
              <a:solidFill>
                <a:srgbClr val="0F3146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46" name="Google Shape;346;p18"/>
          <p:cNvSpPr txBox="1"/>
          <p:nvPr/>
        </p:nvSpPr>
        <p:spPr>
          <a:xfrm>
            <a:off x="0" y="472450"/>
            <a:ext cx="55443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WHAT WE HEAR</a:t>
            </a:r>
            <a:endParaRPr sz="57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47" name="Google Shape;347;p18"/>
          <p:cNvSpPr txBox="1"/>
          <p:nvPr/>
        </p:nvSpPr>
        <p:spPr>
          <a:xfrm>
            <a:off x="806850" y="2058575"/>
            <a:ext cx="6036900" cy="18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0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Communities and nonprofits seek to improve the quality and competitiveness of their proposals.</a:t>
            </a:r>
            <a:endParaRPr sz="3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18"/>
          <p:cNvSpPr txBox="1"/>
          <p:nvPr/>
        </p:nvSpPr>
        <p:spPr>
          <a:xfrm>
            <a:off x="720877" y="4493553"/>
            <a:ext cx="6035100" cy="186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Consultation, editing, and writing support from an external expert  can make all the difference in boosting submission quality.</a:t>
            </a:r>
            <a:endParaRPr sz="3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18"/>
          <p:cNvSpPr txBox="1"/>
          <p:nvPr/>
        </p:nvSpPr>
        <p:spPr>
          <a:xfrm>
            <a:off x="720877" y="7556799"/>
            <a:ext cx="6035100" cy="103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457200" marR="5080" lvl="0" indent="9525" algn="l" rtl="0">
              <a:lnSpc>
                <a:spcPct val="10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Increasing capacity to ensure transformational change.</a:t>
            </a:r>
            <a:endParaRPr sz="3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9321625" y="2394575"/>
            <a:ext cx="1724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75" rIns="0" bIns="0" anchor="t" anchorCtr="0">
            <a:spAutoFit/>
          </a:bodyPr>
          <a:lstStyle/>
          <a:p>
            <a:pPr marL="12700" marR="5080" lvl="0" indent="0" algn="l" rtl="0">
              <a:lnSpc>
                <a:spcPct val="109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dirty="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PROPOSAL  REVIEW</a:t>
            </a:r>
            <a:endParaRPr sz="2550" b="1" dirty="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9321625" y="4817475"/>
            <a:ext cx="1724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75" rIns="0" bIns="0" anchor="t" anchorCtr="0">
            <a:spAutoFit/>
          </a:bodyPr>
          <a:lstStyle/>
          <a:p>
            <a:pPr marL="12700" marR="5080" lvl="0" indent="0" algn="l" rtl="0">
              <a:lnSpc>
                <a:spcPct val="109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dirty="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PROPOSAL  REVISION</a:t>
            </a:r>
            <a:endParaRPr sz="2550" b="1" dirty="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9233125" y="7503239"/>
            <a:ext cx="1901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75" rIns="0" bIns="0" anchor="t" anchorCtr="0">
            <a:spAutoFit/>
          </a:bodyPr>
          <a:lstStyle/>
          <a:p>
            <a:pPr marL="12700" marR="5080" lvl="0" indent="3809" algn="l" rtl="0">
              <a:lnSpc>
                <a:spcPct val="109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dirty="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STRATEGIC  CONSULTS</a:t>
            </a:r>
            <a:endParaRPr sz="2550" b="1" dirty="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11832550" y="2136150"/>
            <a:ext cx="6839700" cy="178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762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Critique of proposal content focused  on compliance and alignment with the funding  mechanism and local, regional strategies and plans.</a:t>
            </a:r>
            <a:endParaRPr sz="25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11829250" y="4672674"/>
            <a:ext cx="6843000" cy="173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9685" marR="5080" lvl="0" indent="3175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Editing and revision of proposals for a polished  final draft, with an eye</a:t>
            </a:r>
            <a:r>
              <a:rPr lang="en-US" sz="2500" i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toward funder compliance, grantsmanship, style/presentation, and overall competitiveness.</a:t>
            </a:r>
            <a:endParaRPr sz="25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11836369" y="7556799"/>
            <a:ext cx="6839700" cy="87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3809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Consultation on facilitation, project and grant management, and reporting</a:t>
            </a:r>
            <a:endParaRPr sz="25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7065975" y="2269475"/>
            <a:ext cx="1629000" cy="100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8"/>
          <p:cNvSpPr/>
          <p:nvPr/>
        </p:nvSpPr>
        <p:spPr>
          <a:xfrm>
            <a:off x="7065975" y="4817475"/>
            <a:ext cx="1629000" cy="100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>
            <a:off x="6902281" y="7503239"/>
            <a:ext cx="1629000" cy="100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/>
          <p:nvPr/>
        </p:nvSpPr>
        <p:spPr>
          <a:xfrm>
            <a:off x="2474928" y="2229733"/>
            <a:ext cx="14590200" cy="93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12065" marR="5080" lvl="0" indent="444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rPr>
              <a:t>To address shifting support needs, strategic priorities, and staffing levels, Local First is developing a flexible service to fill gaps and help our communities compete more successfully for grant funding.</a:t>
            </a:r>
            <a:endParaRPr sz="2500" dirty="0">
              <a:solidFill>
                <a:srgbClr val="0F31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3" name="Google Shape;183;p5"/>
          <p:cNvGrpSpPr/>
          <p:nvPr/>
        </p:nvGrpSpPr>
        <p:grpSpPr>
          <a:xfrm>
            <a:off x="4096632" y="3453260"/>
            <a:ext cx="2495700" cy="1721599"/>
            <a:chOff x="4149100" y="3801929"/>
            <a:chExt cx="2495700" cy="1721599"/>
          </a:xfrm>
        </p:grpSpPr>
        <p:pic>
          <p:nvPicPr>
            <p:cNvPr id="184" name="Google Shape;184;p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2623" y="3801929"/>
              <a:ext cx="988649" cy="969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5"/>
            <p:cNvSpPr txBox="1"/>
            <p:nvPr/>
          </p:nvSpPr>
          <p:spPr>
            <a:xfrm>
              <a:off x="4149100" y="4910328"/>
              <a:ext cx="24957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7450" rIns="0" bIns="0" anchor="t" anchorCtr="0">
              <a:spAutoFit/>
            </a:bodyPr>
            <a:lstStyle/>
            <a:p>
              <a:pPr marL="240665" marR="5080" lvl="0" indent="-22860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FIND  THE  RIGHT-FIT  OPPORTUNITIES</a:t>
              </a:r>
              <a:endParaRPr sz="175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1013050" y="1157320"/>
            <a:ext cx="18078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dirty="0">
                <a:solidFill>
                  <a:srgbClr val="0D5E74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KEY PRIORITIES</a:t>
            </a:r>
            <a:endParaRPr sz="6300" dirty="0">
              <a:solidFill>
                <a:srgbClr val="0D5E74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grpSp>
        <p:nvGrpSpPr>
          <p:cNvPr id="187" name="Google Shape;187;p5"/>
          <p:cNvGrpSpPr/>
          <p:nvPr/>
        </p:nvGrpSpPr>
        <p:grpSpPr>
          <a:xfrm>
            <a:off x="8530971" y="3464188"/>
            <a:ext cx="2476500" cy="1718002"/>
            <a:chOff x="11691151" y="4113148"/>
            <a:chExt cx="2476500" cy="1718002"/>
          </a:xfrm>
        </p:grpSpPr>
        <p:pic>
          <p:nvPicPr>
            <p:cNvPr id="188" name="Google Shape;188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466086" y="4113148"/>
              <a:ext cx="926638" cy="968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5"/>
            <p:cNvSpPr txBox="1"/>
            <p:nvPr/>
          </p:nvSpPr>
          <p:spPr>
            <a:xfrm>
              <a:off x="11691151" y="5217950"/>
              <a:ext cx="24765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7450" rIns="0" bIns="0" anchor="t" anchorCtr="0">
              <a:spAutoFit/>
            </a:bodyPr>
            <a:lstStyle/>
            <a:p>
              <a:pPr marL="12700" marR="5080" lvl="0" indent="-1270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FILL RESOURCE </a:t>
              </a:r>
              <a:endParaRPr sz="175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700" marR="5080" lvl="0" indent="-1270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AND EXPERTISE GAPS</a:t>
              </a:r>
              <a:endParaRPr sz="1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" name="Google Shape;190;p5"/>
          <p:cNvGrpSpPr/>
          <p:nvPr/>
        </p:nvGrpSpPr>
        <p:grpSpPr>
          <a:xfrm>
            <a:off x="8776611" y="5720924"/>
            <a:ext cx="2353200" cy="1862908"/>
            <a:chOff x="8875450" y="5978953"/>
            <a:chExt cx="2353200" cy="1862908"/>
          </a:xfrm>
        </p:grpSpPr>
        <p:pic>
          <p:nvPicPr>
            <p:cNvPr id="191" name="Google Shape;191;p5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8871" y="5978953"/>
              <a:ext cx="949879" cy="969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5"/>
            <p:cNvSpPr txBox="1"/>
            <p:nvPr/>
          </p:nvSpPr>
          <p:spPr>
            <a:xfrm>
              <a:off x="8875450" y="7176817"/>
              <a:ext cx="2353200" cy="66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9200" rIns="0" bIns="0" anchor="t" anchorCtr="0">
              <a:spAutoFit/>
            </a:bodyPr>
            <a:lstStyle/>
            <a:p>
              <a:pPr marL="0" marR="5080" lvl="0" indent="0" algn="ctr" rtl="0">
                <a:lnSpc>
                  <a:spcPct val="118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IMPROVE COLLABORATION</a:t>
              </a:r>
              <a:endParaRPr sz="175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Google Shape;193;p5"/>
          <p:cNvGrpSpPr/>
          <p:nvPr/>
        </p:nvGrpSpPr>
        <p:grpSpPr>
          <a:xfrm>
            <a:off x="13366482" y="5793659"/>
            <a:ext cx="2190000" cy="1773726"/>
            <a:chOff x="15372226" y="6279351"/>
            <a:chExt cx="2190000" cy="1773726"/>
          </a:xfrm>
        </p:grpSpPr>
        <p:pic>
          <p:nvPicPr>
            <p:cNvPr id="194" name="Google Shape;194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125842" y="6279351"/>
              <a:ext cx="805772" cy="7868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5"/>
            <p:cNvSpPr txBox="1"/>
            <p:nvPr/>
          </p:nvSpPr>
          <p:spPr>
            <a:xfrm>
              <a:off x="15372226" y="7435677"/>
              <a:ext cx="2190000" cy="6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9200" rIns="0" bIns="0" anchor="t" anchorCtr="0">
              <a:spAutoFit/>
            </a:bodyPr>
            <a:lstStyle/>
            <a:p>
              <a:pPr marL="0" marR="5080" lvl="0" indent="9525" algn="ctr" rtl="0">
                <a:lnSpc>
                  <a:spcPct val="118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IMPROVE PROPOSAL  QUALITY</a:t>
              </a:r>
              <a:endParaRPr sz="1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6" name="Google Shape;196;p5"/>
          <p:cNvGrpSpPr/>
          <p:nvPr/>
        </p:nvGrpSpPr>
        <p:grpSpPr>
          <a:xfrm>
            <a:off x="8776611" y="7941347"/>
            <a:ext cx="2190000" cy="1713037"/>
            <a:chOff x="11753725" y="8476063"/>
            <a:chExt cx="2190000" cy="1713037"/>
          </a:xfrm>
        </p:grpSpPr>
        <p:pic>
          <p:nvPicPr>
            <p:cNvPr id="197" name="Google Shape;197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566703" y="8476063"/>
              <a:ext cx="564040" cy="948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5"/>
            <p:cNvSpPr txBox="1"/>
            <p:nvPr/>
          </p:nvSpPr>
          <p:spPr>
            <a:xfrm>
              <a:off x="11753725" y="9575900"/>
              <a:ext cx="21900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7450" rIns="0" bIns="0" anchor="t" anchorCtr="0">
              <a:spAutoFit/>
            </a:bodyPr>
            <a:lstStyle/>
            <a:p>
              <a:pPr marL="0" marR="5080" lvl="0" indent="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SECURE  LARGER-</a:t>
              </a:r>
              <a:endParaRPr sz="175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5080" lvl="0" indent="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SCALE GRANTS</a:t>
              </a:r>
              <a:endParaRPr sz="1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9" name="Google Shape;199;p5"/>
          <p:cNvGrpSpPr/>
          <p:nvPr/>
        </p:nvGrpSpPr>
        <p:grpSpPr>
          <a:xfrm>
            <a:off x="13366482" y="8050129"/>
            <a:ext cx="2190000" cy="1594800"/>
            <a:chOff x="15622874" y="8631050"/>
            <a:chExt cx="2190000" cy="1594800"/>
          </a:xfrm>
        </p:grpSpPr>
        <p:pic>
          <p:nvPicPr>
            <p:cNvPr id="200" name="Google Shape;200;p5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64475" y="8631050"/>
              <a:ext cx="906800" cy="98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5"/>
            <p:cNvSpPr txBox="1"/>
            <p:nvPr/>
          </p:nvSpPr>
          <p:spPr>
            <a:xfrm>
              <a:off x="15622874" y="9616250"/>
              <a:ext cx="2190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0" anchor="t" anchorCtr="0">
              <a:spAutoFit/>
            </a:bodyPr>
            <a:lstStyle/>
            <a:p>
              <a:pPr marL="0" marR="5080" lvl="0" indent="-9525" algn="ctr" rtl="0">
                <a:lnSpc>
                  <a:spcPct val="109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BUILD STRATEGIC  RELATIONSHIPS</a:t>
              </a:r>
              <a:endParaRPr sz="1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4041538" y="5416914"/>
            <a:ext cx="2714400" cy="1906490"/>
            <a:chOff x="5411349" y="6529475"/>
            <a:chExt cx="2714400" cy="1906490"/>
          </a:xfrm>
        </p:grpSpPr>
        <p:sp>
          <p:nvSpPr>
            <p:cNvPr id="203" name="Google Shape;203;p5"/>
            <p:cNvSpPr txBox="1"/>
            <p:nvPr/>
          </p:nvSpPr>
          <p:spPr>
            <a:xfrm>
              <a:off x="5411349" y="7728565"/>
              <a:ext cx="2714400" cy="7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8100" rIns="0" bIns="0" anchor="t" anchorCtr="0">
              <a:spAutoFit/>
            </a:bodyPr>
            <a:lstStyle/>
            <a:p>
              <a:pPr marL="0" marR="5080" lvl="0" indent="0" algn="ctr" rtl="0">
                <a:lnSpc>
                  <a:spcPct val="118285"/>
                </a:lnSpc>
                <a:spcBef>
                  <a:spcPts val="935"/>
                </a:spcBef>
                <a:spcAft>
                  <a:spcPts val="0"/>
                </a:spcAft>
                <a:buNone/>
              </a:pPr>
              <a:r>
                <a:rPr lang="en-US" sz="175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DEVELOP GRANTSEEKING  SKILLS</a:t>
              </a:r>
              <a:endParaRPr sz="175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04" name="Google Shape;204;p5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5375" y="6529475"/>
              <a:ext cx="886350" cy="1123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p5"/>
          <p:cNvGrpSpPr/>
          <p:nvPr/>
        </p:nvGrpSpPr>
        <p:grpSpPr>
          <a:xfrm>
            <a:off x="13508082" y="3605790"/>
            <a:ext cx="1906800" cy="1714955"/>
            <a:chOff x="15513225" y="4106725"/>
            <a:chExt cx="1906800" cy="1714955"/>
          </a:xfrm>
        </p:grpSpPr>
        <p:sp>
          <p:nvSpPr>
            <p:cNvPr id="206" name="Google Shape;206;p5"/>
            <p:cNvSpPr txBox="1"/>
            <p:nvPr/>
          </p:nvSpPr>
          <p:spPr>
            <a:xfrm>
              <a:off x="15513225" y="5212080"/>
              <a:ext cx="19068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0" anchor="t" anchorCtr="0">
              <a:spAutoFit/>
            </a:bodyPr>
            <a:lstStyle/>
            <a:p>
              <a:pPr marL="0" marR="5080" lvl="0" indent="0" algn="ctr" rtl="0">
                <a:lnSpc>
                  <a:spcPct val="109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INCREASE GRANT  SUBMISSIONS</a:t>
              </a:r>
              <a:endParaRPr sz="1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07" name="Google Shape;207;p5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44062" y="4106725"/>
              <a:ext cx="906800" cy="1123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" name="Google Shape;208;p5"/>
          <p:cNvGrpSpPr/>
          <p:nvPr/>
        </p:nvGrpSpPr>
        <p:grpSpPr>
          <a:xfrm>
            <a:off x="4381697" y="7947092"/>
            <a:ext cx="1755900" cy="1675850"/>
            <a:chOff x="8125600" y="8513250"/>
            <a:chExt cx="1755900" cy="1675850"/>
          </a:xfrm>
        </p:grpSpPr>
        <p:sp>
          <p:nvSpPr>
            <p:cNvPr id="209" name="Google Shape;209;p5"/>
            <p:cNvSpPr txBox="1"/>
            <p:nvPr/>
          </p:nvSpPr>
          <p:spPr>
            <a:xfrm>
              <a:off x="8125600" y="9575900"/>
              <a:ext cx="17559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7450" rIns="0" bIns="0" anchor="t" anchorCtr="0">
              <a:spAutoFit/>
            </a:bodyPr>
            <a:lstStyle/>
            <a:p>
              <a:pPr marL="0" marR="5080" lvl="0" indent="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BENCHMARK  AGAINST PEERS</a:t>
              </a:r>
              <a:endParaRPr sz="175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10" name="Google Shape;210;p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432050" y="8513250"/>
              <a:ext cx="11430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>
            <a:spLocks noGrp="1"/>
          </p:cNvSpPr>
          <p:nvPr>
            <p:ph type="ctrTitle"/>
          </p:nvPr>
        </p:nvSpPr>
        <p:spPr>
          <a:xfrm>
            <a:off x="2368296" y="1946619"/>
            <a:ext cx="36576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t" anchorCtr="0">
            <a:spAutoFit/>
          </a:bodyPr>
          <a:lstStyle/>
          <a:p>
            <a:pPr marL="0" marR="50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</a:rPr>
              <a:t>GRANTSEEKING CAPACITY</a:t>
            </a:r>
            <a:endParaRPr sz="2200" dirty="0">
              <a:solidFill>
                <a:srgbClr val="FFFFFF"/>
              </a:solidFill>
            </a:endParaRPr>
          </a:p>
          <a:p>
            <a:pPr marL="0" marR="18415" lvl="0" indent="0" algn="r" rtl="0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</a:rPr>
              <a:t>DEVELOPMENT</a:t>
            </a:r>
            <a:endParaRPr sz="2200" dirty="0">
              <a:solidFill>
                <a:srgbClr val="FFFFFF"/>
              </a:solidFill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2176910" y="3703128"/>
            <a:ext cx="36576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211453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FUNDING</a:t>
            </a:r>
            <a:endParaRPr sz="2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211454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endParaRPr sz="2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2312369" y="5289399"/>
            <a:ext cx="36576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450" rIns="0" bIns="0" anchor="t" anchorCtr="0">
            <a:noAutofit/>
          </a:bodyPr>
          <a:lstStyle/>
          <a:p>
            <a:pPr marL="0" marR="25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PRE-PROPOSAL</a:t>
            </a:r>
            <a:endParaRPr sz="2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2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2368296" y="6872671"/>
            <a:ext cx="3657600" cy="107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7485" marR="5080" lvl="0" indent="-18542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PROPOSAL </a:t>
            </a:r>
            <a:endParaRPr sz="2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97485" marR="5080" lvl="0" indent="-18542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  AND DEVELOPMENT</a:t>
            </a:r>
            <a:endParaRPr sz="2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2368296" y="8686650"/>
            <a:ext cx="3657600" cy="107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473075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FACILITATION and PROJECT MANGAGEMENT TRAINING</a:t>
            </a:r>
            <a:endParaRPr sz="2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8369877" y="1722834"/>
            <a:ext cx="7962900" cy="125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Developing organizational capacity to pursue and win grant  funding, through training, strategic assessment, and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benchmarking.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8369880" y="3543161"/>
            <a:ext cx="8744700" cy="11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5080" lvl="0" indent="19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Identifying and evaluating grant opportunities aligned to member  projects, while enabling longer-term planning through funded project research and forecasting.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8369876" y="5231938"/>
            <a:ext cx="8768100" cy="11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Assessing and developing competitive project concepts, helping  members to navigate funder requirements and build relationships  prior to completing submissions.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8369880" y="6806447"/>
            <a:ext cx="8247900" cy="117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457200" marR="5080" lvl="0" indent="9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Supporting community-led grant proposal projects by providing  review and revision services designed to ensure the strongest  possible proposals are submitted.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8262651" y="8487758"/>
            <a:ext cx="8754600" cy="11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5080" lvl="0" indent="9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Leading collaborative and equitable community discussions to ensure competitive and inclusive proposals are developed that contribute to the overall regional strategy and well-being.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300" y="3455006"/>
            <a:ext cx="1371600" cy="13716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050" y="6726506"/>
            <a:ext cx="1371600" cy="13716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050" y="8354400"/>
            <a:ext cx="1371600" cy="13716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228" name="Google Shape;228;p6"/>
          <p:cNvGrpSpPr/>
          <p:nvPr/>
        </p:nvGrpSpPr>
        <p:grpSpPr>
          <a:xfrm>
            <a:off x="6708050" y="5090750"/>
            <a:ext cx="1371600" cy="1371600"/>
            <a:chOff x="6708050" y="5471750"/>
            <a:chExt cx="1371600" cy="1371600"/>
          </a:xfrm>
        </p:grpSpPr>
        <p:sp>
          <p:nvSpPr>
            <p:cNvPr id="229" name="Google Shape;229;p6"/>
            <p:cNvSpPr/>
            <p:nvPr/>
          </p:nvSpPr>
          <p:spPr>
            <a:xfrm>
              <a:off x="6708050" y="5471750"/>
              <a:ext cx="1371600" cy="1371600"/>
            </a:xfrm>
            <a:prstGeom prst="flowChartConnector">
              <a:avLst/>
            </a:prstGeom>
            <a:solidFill>
              <a:srgbClr val="FAA21F"/>
            </a:solidFill>
            <a:ln w="9525" cap="flat" cmpd="sng">
              <a:solidFill>
                <a:srgbClr val="FAA2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0" name="Google Shape;230;p6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5200" y="5608912"/>
              <a:ext cx="1097280" cy="1097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6"/>
          <p:cNvGrpSpPr/>
          <p:nvPr/>
        </p:nvGrpSpPr>
        <p:grpSpPr>
          <a:xfrm>
            <a:off x="6710300" y="1628025"/>
            <a:ext cx="1371600" cy="1371600"/>
            <a:chOff x="17644625" y="5029050"/>
            <a:chExt cx="1371600" cy="1371600"/>
          </a:xfrm>
        </p:grpSpPr>
        <p:sp>
          <p:nvSpPr>
            <p:cNvPr id="232" name="Google Shape;232;p6"/>
            <p:cNvSpPr/>
            <p:nvPr/>
          </p:nvSpPr>
          <p:spPr>
            <a:xfrm>
              <a:off x="17644625" y="5029050"/>
              <a:ext cx="1371600" cy="1371600"/>
            </a:xfrm>
            <a:prstGeom prst="flowChartConnector">
              <a:avLst/>
            </a:prstGeom>
            <a:solidFill>
              <a:srgbClr val="ED1F25"/>
            </a:solidFill>
            <a:ln w="9525" cap="flat" cmpd="sng">
              <a:solidFill>
                <a:srgbClr val="ED1F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3" name="Google Shape;233;p6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7500" y="5211937"/>
              <a:ext cx="1005841" cy="10058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6"/>
          <p:cNvSpPr txBox="1">
            <a:spLocks noGrp="1"/>
          </p:cNvSpPr>
          <p:nvPr>
            <p:ph type="title" idx="4294967295"/>
          </p:nvPr>
        </p:nvSpPr>
        <p:spPr>
          <a:xfrm>
            <a:off x="0" y="472440"/>
            <a:ext cx="18078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AREAS OF SUPPORT</a:t>
            </a:r>
            <a:endParaRPr sz="57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dirty="0">
                <a:solidFill>
                  <a:srgbClr val="0F3146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THE GRANTS SUPPORT TEAM CAN INCLUDE:</a:t>
            </a:r>
            <a:endParaRPr sz="5700" dirty="0">
              <a:solidFill>
                <a:srgbClr val="0F3146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5FA800-AC55-6D4F-A8AD-FC86601EE119}"/>
              </a:ext>
            </a:extLst>
          </p:cNvPr>
          <p:cNvGrpSpPr/>
          <p:nvPr/>
        </p:nvGrpSpPr>
        <p:grpSpPr>
          <a:xfrm>
            <a:off x="3994484" y="1947277"/>
            <a:ext cx="15782112" cy="7210308"/>
            <a:chOff x="7697328" y="1947277"/>
            <a:chExt cx="12079268" cy="5849314"/>
          </a:xfrm>
        </p:grpSpPr>
        <p:sp>
          <p:nvSpPr>
            <p:cNvPr id="261" name="Google Shape;261;p9"/>
            <p:cNvSpPr txBox="1"/>
            <p:nvPr/>
          </p:nvSpPr>
          <p:spPr>
            <a:xfrm>
              <a:off x="7751314" y="2552546"/>
              <a:ext cx="1912500" cy="1335784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12065" marR="5080" lvl="0" indent="0" algn="ctr" defTabSz="914400" rtl="0" eaLnBrk="1" fontAlgn="auto" latinLnBrk="0" hangingPunct="1">
                <a:lnSpc>
                  <a:spcPct val="118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314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Aggregate and distribute Federal, State, Municipal and Foundation grant opportunities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9"/>
            <p:cNvSpPr txBox="1"/>
            <p:nvPr/>
          </p:nvSpPr>
          <p:spPr>
            <a:xfrm>
              <a:off x="7697328" y="4832385"/>
              <a:ext cx="1979400" cy="1335784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12065" marR="5080" algn="ctr">
                <a:lnSpc>
                  <a:spcPct val="118200"/>
                </a:lnSpc>
                <a:defRPr/>
              </a:pPr>
              <a:r>
                <a:rPr lang="en-US" sz="1800" dirty="0">
                  <a:solidFill>
                    <a:srgbClr val="0F3146"/>
                  </a:solidFill>
                  <a:latin typeface="Roboto"/>
                  <a:ea typeface="Roboto"/>
                  <a:sym typeface="Roboto"/>
                </a:rPr>
                <a:t>Expert in project  conceptualization,  evidence-based</a:t>
              </a:r>
              <a:endParaRPr sz="1800" dirty="0">
                <a:solidFill>
                  <a:srgbClr val="0F3146"/>
                </a:solidFill>
                <a:latin typeface="Roboto"/>
                <a:ea typeface="Roboto"/>
                <a:sym typeface="Roboto"/>
              </a:endParaRPr>
            </a:p>
            <a:p>
              <a:pPr marL="12065" marR="5080" algn="ctr">
                <a:lnSpc>
                  <a:spcPct val="118200"/>
                </a:lnSpc>
                <a:defRPr/>
              </a:pPr>
              <a:r>
                <a:rPr lang="en-US" sz="1800" dirty="0">
                  <a:solidFill>
                    <a:srgbClr val="0F3146"/>
                  </a:solidFill>
                  <a:latin typeface="Roboto"/>
                  <a:ea typeface="Roboto"/>
                  <a:sym typeface="Roboto"/>
                </a:rPr>
                <a:t>program design, and  proposal development</a:t>
              </a:r>
              <a:endParaRPr sz="1800" dirty="0">
                <a:solidFill>
                  <a:srgbClr val="0F3146"/>
                </a:solidFill>
                <a:latin typeface="Roboto"/>
                <a:ea typeface="Roboto"/>
                <a:sym typeface="Roboto"/>
              </a:endParaRPr>
            </a:p>
          </p:txBody>
        </p:sp>
        <p:sp>
          <p:nvSpPr>
            <p:cNvPr id="263" name="Google Shape;263;p9"/>
            <p:cNvSpPr txBox="1"/>
            <p:nvPr/>
          </p:nvSpPr>
          <p:spPr>
            <a:xfrm>
              <a:off x="10537952" y="1957366"/>
              <a:ext cx="1688962" cy="1173496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0" tIns="60950" rIns="0" bIns="0" anchor="t" anchorCtr="0">
              <a:spAutoFit/>
            </a:bodyPr>
            <a:lstStyle/>
            <a:p>
              <a:pPr marL="15049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314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Collaborate to identify opportunities and competitive strategies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9"/>
            <p:cNvSpPr txBox="1"/>
            <p:nvPr/>
          </p:nvSpPr>
          <p:spPr>
            <a:xfrm>
              <a:off x="13223214" y="2280173"/>
              <a:ext cx="1578000" cy="157319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0" tIns="11425" rIns="0" bIns="0" anchor="t" anchorCtr="0">
              <a:spAutoFit/>
            </a:bodyPr>
            <a:lstStyle/>
            <a:p>
              <a:pPr marL="19685" marR="30480" lvl="0" indent="0" algn="ctr" defTabSz="914400" rtl="0" eaLnBrk="1" fontAlgn="auto" latinLnBrk="0" hangingPunct="1">
                <a:lnSpc>
                  <a:spcPct val="113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314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Seasoned project  manager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12700" marR="5080" lvl="0" indent="-9525" algn="ctr" defTabSz="914400" rtl="0" eaLnBrk="1" fontAlgn="auto" latinLnBrk="0" hangingPunct="1">
                <a:lnSpc>
                  <a:spcPct val="118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314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experienced with  supporting teams  on large scale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31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9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314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proposals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9"/>
            <p:cNvSpPr txBox="1"/>
            <p:nvPr/>
          </p:nvSpPr>
          <p:spPr>
            <a:xfrm>
              <a:off x="15830814" y="1947277"/>
              <a:ext cx="1992600" cy="80541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12700" marR="5080" lvl="0" indent="12700" algn="ctr" defTabSz="914400" rtl="0" eaLnBrk="1" fontAlgn="auto" latinLnBrk="0" hangingPunct="1">
                <a:lnSpc>
                  <a:spcPct val="118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314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Analyst with deep  experience identifying  economic need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17036311" y="3742904"/>
              <a:ext cx="2448600" cy="540236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38100" marR="30480" lvl="0" indent="0" algn="ctr" defTabSz="914400" rtl="0" eaLnBrk="1" fontAlgn="auto" latinLnBrk="0" hangingPunct="1">
                <a:lnSpc>
                  <a:spcPct val="118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314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Strategic planning and capacity building support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9"/>
            <p:cNvSpPr txBox="1"/>
            <p:nvPr/>
          </p:nvSpPr>
          <p:spPr>
            <a:xfrm>
              <a:off x="17188196" y="5447741"/>
              <a:ext cx="2588400" cy="79616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12065" marR="5080" lvl="0" indent="0" algn="ctr" defTabSz="914400" rtl="0" eaLnBrk="1" fontAlgn="auto" latinLnBrk="0" hangingPunct="1">
                <a:lnSpc>
                  <a:spcPct val="118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314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Consultant skilled in systems  change initiatives and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0" marR="4445" lvl="0" indent="0" algn="ctr" defTabSz="914400" rtl="0" eaLnBrk="1" fontAlgn="auto" latinLnBrk="0" hangingPunct="1">
                <a:lnSpc>
                  <a:spcPct val="100000"/>
                </a:lnSpc>
                <a:spcBef>
                  <a:spcPts val="305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314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cross-sector collaboration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10176518" y="6981084"/>
              <a:ext cx="2559600" cy="80541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12065" marR="5080" lvl="0" indent="635" algn="ctr" defTabSz="914400" rtl="0" eaLnBrk="1" fontAlgn="auto" latinLnBrk="0" hangingPunct="1">
                <a:lnSpc>
                  <a:spcPct val="118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314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Experienced grant writer  with track record supporting  large grants of all sizes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9"/>
            <p:cNvSpPr txBox="1"/>
            <p:nvPr/>
          </p:nvSpPr>
          <p:spPr>
            <a:xfrm>
              <a:off x="13934348" y="6991172"/>
              <a:ext cx="2972400" cy="80541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12065" marR="5080" lvl="0" indent="0" algn="ctr" defTabSz="914400" rtl="0" eaLnBrk="1" fontAlgn="auto" latinLnBrk="0" hangingPunct="1">
                <a:lnSpc>
                  <a:spcPct val="118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314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Facilitator to help diverse teams reach consensus around a shared vision and plan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1" name="Google Shape;271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586425" y="4636475"/>
              <a:ext cx="4019550" cy="16383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2" name="Google Shape;272;p9"/>
            <p:cNvCxnSpPr>
              <a:cxnSpLocks/>
              <a:stCxn id="261" idx="3"/>
            </p:cNvCxnSpPr>
            <p:nvPr/>
          </p:nvCxnSpPr>
          <p:spPr>
            <a:xfrm>
              <a:off x="9663814" y="3220439"/>
              <a:ext cx="1715794" cy="156252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>
              <a:cxnSpLocks/>
            </p:cNvCxnSpPr>
            <p:nvPr/>
          </p:nvCxnSpPr>
          <p:spPr>
            <a:xfrm>
              <a:off x="11456318" y="3202026"/>
              <a:ext cx="1093434" cy="135814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>
              <a:cxnSpLocks/>
              <a:stCxn id="264" idx="2"/>
            </p:cNvCxnSpPr>
            <p:nvPr/>
          </p:nvCxnSpPr>
          <p:spPr>
            <a:xfrm>
              <a:off x="14012215" y="3853372"/>
              <a:ext cx="0" cy="70679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>
              <a:cxnSpLocks/>
              <a:stCxn id="265" idx="2"/>
            </p:cNvCxnSpPr>
            <p:nvPr/>
          </p:nvCxnSpPr>
          <p:spPr>
            <a:xfrm flipH="1">
              <a:off x="15127619" y="2752696"/>
              <a:ext cx="1699495" cy="177788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>
              <a:cxnSpLocks/>
              <a:stCxn id="266" idx="1"/>
              <a:endCxn id="271" idx="3"/>
            </p:cNvCxnSpPr>
            <p:nvPr/>
          </p:nvCxnSpPr>
          <p:spPr>
            <a:xfrm flipH="1">
              <a:off x="15605976" y="4102460"/>
              <a:ext cx="1430335" cy="135316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>
              <a:cxnSpLocks/>
              <a:endCxn id="267" idx="1"/>
            </p:cNvCxnSpPr>
            <p:nvPr/>
          </p:nvCxnSpPr>
          <p:spPr>
            <a:xfrm>
              <a:off x="15650667" y="5654675"/>
              <a:ext cx="1537529" cy="1911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>
              <a:cxnSpLocks/>
            </p:cNvCxnSpPr>
            <p:nvPr/>
          </p:nvCxnSpPr>
          <p:spPr>
            <a:xfrm flipH="1" flipV="1">
              <a:off x="14801214" y="6212875"/>
              <a:ext cx="575715" cy="76820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>
              <a:cxnSpLocks/>
              <a:stCxn id="268" idx="0"/>
            </p:cNvCxnSpPr>
            <p:nvPr/>
          </p:nvCxnSpPr>
          <p:spPr>
            <a:xfrm flipV="1">
              <a:off x="11456318" y="6187317"/>
              <a:ext cx="1248354" cy="79376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272;p9">
              <a:extLst>
                <a:ext uri="{FF2B5EF4-FFF2-40B4-BE49-F238E27FC236}">
                  <a16:creationId xmlns:a16="http://schemas.microsoft.com/office/drawing/2014/main" id="{EAC29DE7-308C-F941-9D86-ED942FD6A98F}"/>
                </a:ext>
              </a:extLst>
            </p:cNvPr>
            <p:cNvCxnSpPr>
              <a:cxnSpLocks/>
              <a:stCxn id="262" idx="3"/>
            </p:cNvCxnSpPr>
            <p:nvPr/>
          </p:nvCxnSpPr>
          <p:spPr>
            <a:xfrm>
              <a:off x="9676728" y="5500277"/>
              <a:ext cx="1949478" cy="11888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3920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FA1239-FA4A-3B4A-9D96-484255BCF1E1}"/>
              </a:ext>
            </a:extLst>
          </p:cNvPr>
          <p:cNvSpPr/>
          <p:nvPr/>
        </p:nvSpPr>
        <p:spPr>
          <a:xfrm>
            <a:off x="0" y="10467474"/>
            <a:ext cx="20104100" cy="841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Google Shape;309;p17"/>
          <p:cNvSpPr txBox="1"/>
          <p:nvPr/>
        </p:nvSpPr>
        <p:spPr>
          <a:xfrm>
            <a:off x="684872" y="2615450"/>
            <a:ext cx="20478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75" rIns="0" bIns="0" anchor="t" anchorCtr="0">
            <a:spAutoFit/>
          </a:bodyPr>
          <a:lstStyle/>
          <a:p>
            <a:pPr marL="12700" marR="5080" lvl="0" indent="-12700" algn="l" defTabSz="914400" rtl="0" eaLnBrk="1" fontAlgn="auto" latinLnBrk="0" hangingPunct="1">
              <a:lnSpc>
                <a:spcPct val="109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50" b="1" i="0" u="none" strike="noStrike" kern="0" cap="none" spc="0" normalizeH="0" baseline="0" noProof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 DIRECTOR</a:t>
            </a:r>
            <a:endParaRPr kumimoji="0" sz="2550" b="0" i="0" u="none" strike="noStrike" kern="0" cap="none" spc="0" normalizeH="0" baseline="0" noProof="0">
              <a:ln>
                <a:noFill/>
              </a:ln>
              <a:solidFill>
                <a:srgbClr val="0F314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4596048" y="2093976"/>
            <a:ext cx="3557100" cy="256505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91135" marR="5080" lvl="0" indent="-23304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Evaluates needs of the  community or organization and  identifies best-fit</a:t>
            </a:r>
            <a:endParaRPr lang="en-US" sz="24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91135" marR="5080" lvl="0" indent="-23304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Grants Consultant to write the proposal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9469969" y="2090141"/>
            <a:ext cx="5354400" cy="262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96215" marR="5080" lvl="0" indent="-23812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Tracks progress towards milestones and coordinates conference calls with team members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197485" marR="20955" lvl="0" indent="-239395" algn="l" defTabSz="914400" rtl="0" eaLnBrk="1" fontAlgn="auto" latinLnBrk="0" hangingPunct="1">
              <a:lnSpc>
                <a:spcPct val="115000"/>
              </a:lnSpc>
              <a:spcBef>
                <a:spcPts val="95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Coordinates regular project meetings following draft deliveries or in response to the needs of team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15869129" y="2090150"/>
            <a:ext cx="3699000" cy="171558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96215" marR="5080" lvl="0" indent="-23812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Communicates with  partners to confirm  compliance with  internal deadlines and procedures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84874" y="3748300"/>
            <a:ext cx="2274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Project manager and  team facilitator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17"/>
          <p:cNvSpPr txBox="1"/>
          <p:nvPr/>
        </p:nvSpPr>
        <p:spPr>
          <a:xfrm>
            <a:off x="4070146" y="6843475"/>
            <a:ext cx="3560400" cy="2686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86055" marR="67945" lvl="0" indent="-227965" algn="l" defTabSz="914400" rtl="0" eaLnBrk="1" fontAlgn="auto" latinLnBrk="0" hangingPunct="1">
              <a:lnSpc>
                <a:spcPct val="1174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Reviews initial  project concept to  confirm alignment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187325" marR="5080" lvl="0" indent="-229234" algn="l" defTabSz="914400" rtl="0" eaLnBrk="1" fontAlgn="auto" latinLnBrk="0" hangingPunct="1">
              <a:lnSpc>
                <a:spcPct val="118200"/>
              </a:lnSpc>
              <a:spcBef>
                <a:spcPts val="9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Creates timeline  and task-list document to guide project activities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17"/>
          <p:cNvSpPr txBox="1"/>
          <p:nvPr/>
        </p:nvSpPr>
        <p:spPr>
          <a:xfrm>
            <a:off x="7917425" y="6839700"/>
            <a:ext cx="2779200" cy="404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14600" rIns="0" bIns="0" anchor="t" anchorCtr="0">
            <a:noAutofit/>
          </a:bodyPr>
          <a:lstStyle/>
          <a:p>
            <a:pPr marL="187325" marR="44450" lvl="0" indent="-229234" algn="l" defTabSz="914400" rtl="0" eaLnBrk="1" fontAlgn="auto" latinLnBrk="0" hangingPunct="1">
              <a:lnSpc>
                <a:spcPct val="1182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Produces first  draft as an outline or "scaffolding," confirming</a:t>
            </a:r>
          </a:p>
          <a:p>
            <a:pPr marL="197485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direction and core</a:t>
            </a:r>
          </a:p>
          <a:p>
            <a:pPr marL="187325" marR="310515" lvl="0" indent="-635" algn="l" defTabSz="914400" rtl="0" eaLnBrk="1" fontAlgn="auto" latinLnBrk="0" hangingPunct="1">
              <a:lnSpc>
                <a:spcPct val="1167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elements while also identifying gaps and key questions</a:t>
            </a:r>
          </a:p>
        </p:txBody>
      </p:sp>
      <p:sp>
        <p:nvSpPr>
          <p:cNvPr id="322" name="Google Shape;322;p17"/>
          <p:cNvSpPr txBox="1"/>
          <p:nvPr/>
        </p:nvSpPr>
        <p:spPr>
          <a:xfrm>
            <a:off x="11151825" y="6839700"/>
            <a:ext cx="2968500" cy="413304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87325" marR="133350" lvl="0" indent="-229234" algn="l" defTabSz="914400" rtl="0" eaLnBrk="1" fontAlgn="auto" latinLnBrk="0" hangingPunct="1">
              <a:lnSpc>
                <a:spcPct val="1238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Builds on 1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draft   and incorporates activities,  interventions, outcomes, and  measures, with additional  placeholders for  final details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14575525" y="6839700"/>
            <a:ext cx="2627100" cy="404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14600" rIns="0" bIns="0" anchor="t" anchorCtr="0">
            <a:noAutofit/>
          </a:bodyPr>
          <a:lstStyle/>
          <a:p>
            <a:pPr marL="191135" marR="5080" lvl="0" indent="-233045" algn="l" defTabSz="914400" rtl="0" eaLnBrk="1" fontAlgn="auto" latinLnBrk="0" hangingPunct="1">
              <a:lnSpc>
                <a:spcPct val="1182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 near-final  narrative with  core elements  complete, incorporating  all partner feedback to date, including  specific details  and data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17"/>
          <p:cNvSpPr txBox="1"/>
          <p:nvPr/>
        </p:nvSpPr>
        <p:spPr>
          <a:xfrm>
            <a:off x="17679198" y="6839700"/>
            <a:ext cx="2122800" cy="213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196850" marR="5080" lvl="0" indent="-238759" algn="l" defTabSz="914400" rtl="0" eaLnBrk="1" fontAlgn="auto" latinLnBrk="0" hangingPunct="1">
              <a:lnSpc>
                <a:spcPct val="1174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The final  edit polishes  language,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formatting,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196850" marR="0" lvl="0" indent="0" algn="l" defTabSz="9144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and grammar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17"/>
          <p:cNvSpPr txBox="1"/>
          <p:nvPr/>
        </p:nvSpPr>
        <p:spPr>
          <a:xfrm>
            <a:off x="685800" y="7043850"/>
            <a:ext cx="23730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75" rIns="0" bIns="0" anchor="t" anchorCtr="0">
            <a:spAutoFit/>
          </a:bodyPr>
          <a:lstStyle/>
          <a:p>
            <a:pPr marL="12700" marR="5080" lvl="0" indent="-12700" algn="l" defTabSz="914400" rtl="0" eaLnBrk="1" fontAlgn="auto" latinLnBrk="0" hangingPunct="1">
              <a:lnSpc>
                <a:spcPct val="109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50" b="1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GRANTS  CONSULTANT</a:t>
            </a:r>
            <a:endParaRPr kumimoji="0" sz="2550" b="0" i="0" u="none" strike="noStrike" kern="0" cap="none" spc="0" normalizeH="0" baseline="0" noProof="0" dirty="0">
              <a:ln>
                <a:noFill/>
              </a:ln>
              <a:solidFill>
                <a:srgbClr val="0F314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7"/>
          <p:cNvSpPr txBox="1"/>
          <p:nvPr/>
        </p:nvSpPr>
        <p:spPr>
          <a:xfrm>
            <a:off x="685800" y="8237237"/>
            <a:ext cx="2277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13970" lvl="0" indent="0" algn="r" defTabSz="914400" rtl="0" eaLnBrk="1" fontAlgn="auto" latinLnBrk="0" hangingPunct="1">
              <a:lnSpc>
                <a:spcPct val="110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Expert  on grant  writing and funding</a:t>
            </a: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mechanisms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 txBox="1">
            <a:spLocks noGrp="1"/>
          </p:cNvSpPr>
          <p:nvPr>
            <p:ph type="title"/>
          </p:nvPr>
        </p:nvSpPr>
        <p:spPr>
          <a:xfrm>
            <a:off x="272200" y="1145925"/>
            <a:ext cx="11604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dirty="0">
                <a:solidFill>
                  <a:srgbClr val="0D5E74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Proposal Development Process</a:t>
            </a:r>
            <a:endParaRPr sz="5700" dirty="0">
              <a:solidFill>
                <a:srgbClr val="0D5E74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60CA77-9323-554D-B646-DE620FFAAF4A}"/>
              </a:ext>
            </a:extLst>
          </p:cNvPr>
          <p:cNvGrpSpPr/>
          <p:nvPr/>
        </p:nvGrpSpPr>
        <p:grpSpPr>
          <a:xfrm>
            <a:off x="4289466" y="4806475"/>
            <a:ext cx="15690434" cy="1726050"/>
            <a:chOff x="4289466" y="4806475"/>
            <a:chExt cx="15690434" cy="1726050"/>
          </a:xfrm>
        </p:grpSpPr>
        <p:sp>
          <p:nvSpPr>
            <p:cNvPr id="308" name="Google Shape;308;p17"/>
            <p:cNvSpPr/>
            <p:nvPr/>
          </p:nvSpPr>
          <p:spPr>
            <a:xfrm>
              <a:off x="4289466" y="4806475"/>
              <a:ext cx="15690434" cy="172570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D5E7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7"/>
            <p:cNvSpPr txBox="1"/>
            <p:nvPr/>
          </p:nvSpPr>
          <p:spPr>
            <a:xfrm>
              <a:off x="5194961" y="5497690"/>
              <a:ext cx="1061100" cy="293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500" rIns="0" bIns="0" anchor="t" anchorCtr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SCOPING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17"/>
            <p:cNvSpPr txBox="1"/>
            <p:nvPr/>
          </p:nvSpPr>
          <p:spPr>
            <a:xfrm>
              <a:off x="7239083" y="5390160"/>
              <a:ext cx="1264800" cy="583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600" rIns="0" bIns="0" anchor="t" anchorCtr="0">
              <a:spAutoFit/>
            </a:bodyPr>
            <a:lstStyle/>
            <a:p>
              <a:pPr marL="32384" marR="5080" lvl="0" indent="-20320" algn="l" defTabSz="914400" rtl="0" eaLnBrk="1" fontAlgn="auto" latinLnBrk="0" hangingPunct="1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PROPOSAL  PLANNING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 txBox="1"/>
            <p:nvPr/>
          </p:nvSpPr>
          <p:spPr>
            <a:xfrm>
              <a:off x="9815111" y="5392554"/>
              <a:ext cx="793200" cy="616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12700" marR="5080" lvl="0" indent="60325" algn="l" defTabSz="914400" rtl="0" eaLnBrk="1" fontAlgn="auto" latinLnBrk="0" hangingPunct="1">
                <a:lnSpc>
                  <a:spcPct val="1087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FIRST  DRAFT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 txBox="1"/>
            <p:nvPr/>
          </p:nvSpPr>
          <p:spPr>
            <a:xfrm>
              <a:off x="12050183" y="5392554"/>
              <a:ext cx="962700" cy="616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106045" marR="5080" lvl="0" indent="-93980" algn="l" defTabSz="914400" rtl="0" eaLnBrk="1" fontAlgn="auto" latinLnBrk="0" hangingPunct="1">
                <a:lnSpc>
                  <a:spcPct val="1087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SECOND  DRAFT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 txBox="1"/>
            <p:nvPr/>
          </p:nvSpPr>
          <p:spPr>
            <a:xfrm>
              <a:off x="15021434" y="5392554"/>
              <a:ext cx="793200" cy="583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600" rIns="0" bIns="0" anchor="t" anchorCtr="0">
              <a:spAutoFit/>
            </a:bodyPr>
            <a:lstStyle/>
            <a:p>
              <a:pPr marL="12700" marR="5080" lvl="0" indent="19050" algn="l" defTabSz="914400" rtl="0" eaLnBrk="1" fontAlgn="auto" latinLnBrk="0" hangingPunct="1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THIRD  DRAFT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 txBox="1"/>
            <p:nvPr/>
          </p:nvSpPr>
          <p:spPr>
            <a:xfrm>
              <a:off x="17373600" y="5392554"/>
              <a:ext cx="1264800" cy="616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12700" marR="5080" lvl="0" indent="291465" algn="l" defTabSz="914400" rtl="0" eaLnBrk="1" fontAlgn="auto" latinLnBrk="0" hangingPunct="1">
                <a:lnSpc>
                  <a:spcPct val="1087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FINAL  PROPOSAL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5334022" y="4817425"/>
              <a:ext cx="196800" cy="232200"/>
            </a:xfrm>
            <a:prstGeom prst="triangle">
              <a:avLst>
                <a:gd name="adj" fmla="val 50000"/>
              </a:avLst>
            </a:prstGeom>
            <a:solidFill>
              <a:srgbClr val="0D5E7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12318859" y="4818888"/>
              <a:ext cx="196800" cy="232200"/>
            </a:xfrm>
            <a:prstGeom prst="triangle">
              <a:avLst>
                <a:gd name="adj" fmla="val 50000"/>
              </a:avLst>
            </a:prstGeom>
            <a:solidFill>
              <a:srgbClr val="0D5E7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17830800" y="4818888"/>
              <a:ext cx="196800" cy="232200"/>
            </a:xfrm>
            <a:prstGeom prst="triangle">
              <a:avLst>
                <a:gd name="adj" fmla="val 50000"/>
              </a:avLst>
            </a:prstGeom>
            <a:solidFill>
              <a:srgbClr val="0D5E7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 rot="10800000" flipH="1">
              <a:off x="7239085" y="6300325"/>
              <a:ext cx="196800" cy="232200"/>
            </a:xfrm>
            <a:prstGeom prst="triangle">
              <a:avLst>
                <a:gd name="adj" fmla="val 50000"/>
              </a:avLst>
            </a:prstGeom>
            <a:solidFill>
              <a:srgbClr val="0D5E7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 rot="10800000" flipH="1">
              <a:off x="10113310" y="6300325"/>
              <a:ext cx="196800" cy="232200"/>
            </a:xfrm>
            <a:prstGeom prst="triangle">
              <a:avLst>
                <a:gd name="adj" fmla="val 50000"/>
              </a:avLst>
            </a:prstGeom>
            <a:solidFill>
              <a:srgbClr val="0D5E7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 rot="10800000" flipH="1">
              <a:off x="12318859" y="6300216"/>
              <a:ext cx="196800" cy="232200"/>
            </a:xfrm>
            <a:prstGeom prst="triangle">
              <a:avLst>
                <a:gd name="adj" fmla="val 50000"/>
              </a:avLst>
            </a:prstGeom>
            <a:solidFill>
              <a:srgbClr val="0D5E7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 rot="10800000" flipH="1">
              <a:off x="15198175" y="6300225"/>
              <a:ext cx="196800" cy="232200"/>
            </a:xfrm>
            <a:prstGeom prst="triangle">
              <a:avLst>
                <a:gd name="adj" fmla="val 50000"/>
              </a:avLst>
            </a:prstGeom>
            <a:solidFill>
              <a:srgbClr val="0D5E7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 rot="10800000" flipH="1">
              <a:off x="17835125" y="6300216"/>
              <a:ext cx="196800" cy="232200"/>
            </a:xfrm>
            <a:prstGeom prst="triangle">
              <a:avLst>
                <a:gd name="adj" fmla="val 50000"/>
              </a:avLst>
            </a:prstGeom>
            <a:solidFill>
              <a:srgbClr val="0D5E7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94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ctrTitle"/>
          </p:nvPr>
        </p:nvSpPr>
        <p:spPr>
          <a:xfrm>
            <a:off x="684700" y="1915537"/>
            <a:ext cx="18734700" cy="110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50" rIns="0" bIns="0" anchor="t" anchorCtr="0">
            <a:spAutoFit/>
          </a:bodyPr>
          <a:lstStyle/>
          <a:p>
            <a:pPr marL="457200" marR="5080" lvl="0" indent="-9525" algn="ctr" rtl="0">
              <a:lnSpc>
                <a:spcPct val="10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Qualifying Participants</a:t>
            </a:r>
            <a:endParaRPr sz="6300" dirty="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1999437" y="5719332"/>
            <a:ext cx="5198700" cy="296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00" rIns="0" bIns="0" anchor="t" anchorCtr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Any Nonprofit or Municipality may use the AZERC grants list to review opportunities and apply on their own at any time! 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rgbClr val="0F314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9743410" y="5579434"/>
            <a:ext cx="2568900" cy="23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spAutoFit/>
          </a:bodyPr>
          <a:lstStyle/>
          <a:p>
            <a:pPr marL="506094" marR="5080" lvl="0" indent="-494029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50" b="1" i="0" u="none" strike="noStrike" kern="0" cap="none" spc="0" normalizeH="0" baseline="0" noProof="0" dirty="0">
                <a:ln>
                  <a:noFill/>
                </a:ln>
                <a:solidFill>
                  <a:srgbClr val="0D5E74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To qualify for </a:t>
            </a:r>
          </a:p>
          <a:p>
            <a:pPr marL="506094" marR="5080" lvl="0" indent="-494029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50" b="1" i="0" u="none" strike="noStrike" kern="0" cap="none" spc="0" normalizeH="0" baseline="0" noProof="0" dirty="0">
                <a:ln>
                  <a:noFill/>
                </a:ln>
                <a:solidFill>
                  <a:srgbClr val="0D5E74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pro bono resources from AZERC, entities:</a:t>
            </a:r>
          </a:p>
        </p:txBody>
      </p:sp>
      <p:sp>
        <p:nvSpPr>
          <p:cNvPr id="175" name="Google Shape;175;p4"/>
          <p:cNvSpPr txBox="1"/>
          <p:nvPr/>
        </p:nvSpPr>
        <p:spPr>
          <a:xfrm>
            <a:off x="12905956" y="4838172"/>
            <a:ext cx="5792347" cy="163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065" marR="5080" lvl="0" indent="0" algn="l" defTabSz="914400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  <a:sym typeface="Roboto"/>
              </a:rPr>
              <a:t>Must not have a dedicated, full-time staff for development. Ask if you qualify!</a:t>
            </a:r>
          </a:p>
          <a:p>
            <a:pPr marL="12065" marR="5080" lvl="0" indent="0" algn="l" defTabSz="914400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  <a:sym typeface="Roboto"/>
            </a:endParaRPr>
          </a:p>
          <a:p>
            <a:pPr marL="12065" marR="5080" lvl="0" indent="0" algn="l" defTabSz="914400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  <a:sym typeface="Robot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12867557" y="7145006"/>
            <a:ext cx="5198700" cy="79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825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/>
                <a:sym typeface="Arial"/>
              </a:rPr>
              <a:t>Are interested in applying for work that supports a regional or local strategic plan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12905957" y="8181113"/>
            <a:ext cx="5121900" cy="81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22860" marR="0" lvl="0" indent="0" algn="l" defTabSz="914400" rtl="0" eaLnBrk="1" fontAlgn="auto" latinLnBrk="0" hangingPunct="1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/>
                <a:sym typeface="Arial"/>
              </a:rPr>
              <a:t>Have an idea that can be initiated before 2023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13" name="Google Shape;176;p4">
            <a:extLst>
              <a:ext uri="{FF2B5EF4-FFF2-40B4-BE49-F238E27FC236}">
                <a16:creationId xmlns:a16="http://schemas.microsoft.com/office/drawing/2014/main" id="{6876528C-A425-9843-833A-B7853A6D4BB0}"/>
              </a:ext>
            </a:extLst>
          </p:cNvPr>
          <p:cNvSpPr txBox="1"/>
          <p:nvPr/>
        </p:nvSpPr>
        <p:spPr>
          <a:xfrm>
            <a:off x="12905957" y="5842509"/>
            <a:ext cx="5198700" cy="117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825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/>
                <a:sym typeface="Arial"/>
              </a:rPr>
              <a:t>Must have a proposed application concept that includes at least 3 partnering organizations or entities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CD5F9-A2B9-7C49-9877-34DF8A7EA2CD}"/>
              </a:ext>
            </a:extLst>
          </p:cNvPr>
          <p:cNvSpPr txBox="1"/>
          <p:nvPr/>
        </p:nvSpPr>
        <p:spPr>
          <a:xfrm>
            <a:off x="12867557" y="9242868"/>
            <a:ext cx="4970482" cy="77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lvl="0" indent="0" algn="l" defTabSz="914400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  <a:sym typeface="Roboto"/>
              </a:rPr>
              <a:t>Meet the definition of Rural as defined by the ACA, or be in LMI urban census tracts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9C3B2-1656-724D-BED8-6974316CA4F8}"/>
              </a:ext>
            </a:extLst>
          </p:cNvPr>
          <p:cNvSpPr txBox="1"/>
          <p:nvPr/>
        </p:nvSpPr>
        <p:spPr>
          <a:xfrm>
            <a:off x="10013896" y="8431708"/>
            <a:ext cx="251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Ask us to evaluate and strategize!</a:t>
            </a:r>
          </a:p>
          <a:p>
            <a:pPr algn="r"/>
            <a:r>
              <a:rPr lang="en-US" sz="1800" dirty="0"/>
              <a:t> It’s probably </a:t>
            </a:r>
          </a:p>
          <a:p>
            <a:pPr algn="r"/>
            <a:r>
              <a:rPr lang="en-US" sz="1800" dirty="0"/>
              <a:t>easier than you think!</a:t>
            </a:r>
          </a:p>
        </p:txBody>
      </p:sp>
    </p:spTree>
    <p:extLst>
      <p:ext uri="{BB962C8B-B14F-4D97-AF65-F5344CB8AC3E}">
        <p14:creationId xmlns:p14="http://schemas.microsoft.com/office/powerpoint/2010/main" val="1691358206"/>
      </p:ext>
    </p:extLst>
  </p:cSld>
  <p:clrMapOvr>
    <a:masterClrMapping/>
  </p:clrMapOvr>
</p:sld>
</file>

<file path=ppt/theme/theme1.xml><?xml version="1.0" encoding="utf-8"?>
<a:theme xmlns:a="http://schemas.openxmlformats.org/drawingml/2006/main" name="Arizona Economic Recovery Cen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rizona Economic Recovery Cen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10158</TotalTime>
  <Words>1250</Words>
  <Application>Microsoft Office PowerPoint</Application>
  <PresentationFormat>Custom</PresentationFormat>
  <Paragraphs>154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Merriweather</vt:lpstr>
      <vt:lpstr>Arial</vt:lpstr>
      <vt:lpstr>Lato</vt:lpstr>
      <vt:lpstr>Oswald Regular</vt:lpstr>
      <vt:lpstr>Times New Roman</vt:lpstr>
      <vt:lpstr>Raleway</vt:lpstr>
      <vt:lpstr>Roboto</vt:lpstr>
      <vt:lpstr>Oswald</vt:lpstr>
      <vt:lpstr>Montserrat</vt:lpstr>
      <vt:lpstr>Arizona Economic Recovery Center</vt:lpstr>
      <vt:lpstr>1_Arizona Economic Recovery Center</vt:lpstr>
      <vt:lpstr>Swiss</vt:lpstr>
      <vt:lpstr>PowerPoint Presentation</vt:lpstr>
      <vt:lpstr>KEY CHALLENGES to funding transformative projects</vt:lpstr>
      <vt:lpstr>Two Ways to Benefit:</vt:lpstr>
      <vt:lpstr>PowerPoint Presentation</vt:lpstr>
      <vt:lpstr>KEY PRIORITIES</vt:lpstr>
      <vt:lpstr>GRANTSEEKING CAPACITY DEVELOPMENT</vt:lpstr>
      <vt:lpstr>THE GRANTS SUPPORT TEAM CAN INCLUDE:</vt:lpstr>
      <vt:lpstr>Proposal Development Process</vt:lpstr>
      <vt:lpstr>Qualifying Participants</vt:lpstr>
      <vt:lpstr>The AZ Economic Recovery Center is made possible by: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Boddy</dc:creator>
  <cp:lastModifiedBy>Katie Boddy</cp:lastModifiedBy>
  <cp:revision>36</cp:revision>
  <cp:lastPrinted>2021-06-25T16:41:21Z</cp:lastPrinted>
  <dcterms:created xsi:type="dcterms:W3CDTF">2021-03-22T16:03:45Z</dcterms:created>
  <dcterms:modified xsi:type="dcterms:W3CDTF">2021-09-13T18:44:18Z</dcterms:modified>
</cp:coreProperties>
</file>